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Assessments (August 2022)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A89-4255-A5C9-0A30083E0D0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A89-4255-A5C9-0A30083E0D0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A89-4255-A5C9-0A30083E0D0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A89-4255-A5C9-0A30083E0D01}"/>
              </c:ext>
            </c:extLst>
          </c:dPt>
          <c:cat>
            <c:strRef>
              <c:f>Sheet1!$A$2:$A$5</c:f>
              <c:strCache>
                <c:ptCount val="4"/>
                <c:pt idx="0">
                  <c:v>GLOUCESTERSHIRE HOSPITALS NHS FOUNDATION TRUST</c:v>
                </c:pt>
                <c:pt idx="1">
                  <c:v>NORTH BRISTOL NHS TRUST</c:v>
                </c:pt>
                <c:pt idx="2">
                  <c:v>UNIVERSITY HOSPITALS BRISTOL AND WESTON NHS FOUNDATION TRUST</c:v>
                </c:pt>
                <c:pt idx="3">
                  <c:v>YEOVIL DISTRICT HOSPITAL NHS FOUNDATION TRUST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54</c:v>
                </c:pt>
                <c:pt idx="1">
                  <c:v>29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A89-4255-A5C9-0A30083E0D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Pathway Stage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Sheet1!$B$29</c:f>
              <c:strCache>
                <c:ptCount val="1"/>
                <c:pt idx="0">
                  <c:v>Diagnosis of recurrence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Sheet1!$A$30:$A$33</c:f>
              <c:strCache>
                <c:ptCount val="4"/>
                <c:pt idx="0">
                  <c:v>GLOUCESTERSHIRE HOSPITALS NHS FOUNDATION TRUST</c:v>
                </c:pt>
                <c:pt idx="1">
                  <c:v>NORTH BRISTOL NHS TRUST</c:v>
                </c:pt>
                <c:pt idx="2">
                  <c:v>UNIVERSITY HOSPITALS BRISTOL AND WESTON NHS FOUNDATION TRUST</c:v>
                </c:pt>
                <c:pt idx="3">
                  <c:v>YEOVIL DISTRICT HOSPITAL NHS FOUNDATION TRUST</c:v>
                </c:pt>
              </c:strCache>
            </c:strRef>
          </c:cat>
          <c:val>
            <c:numRef>
              <c:f>Sheet1!$B$30:$B$33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6530-4815-A417-874F3D10EEC5}"/>
            </c:ext>
          </c:extLst>
        </c:ser>
        <c:ser>
          <c:idx val="1"/>
          <c:order val="1"/>
          <c:tx>
            <c:strRef>
              <c:f>Sheet1!$C$29</c:f>
              <c:strCache>
                <c:ptCount val="1"/>
                <c:pt idx="0">
                  <c:v>During treatment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Sheet1!$A$30:$A$33</c:f>
              <c:strCache>
                <c:ptCount val="4"/>
                <c:pt idx="0">
                  <c:v>GLOUCESTERSHIRE HOSPITALS NHS FOUNDATION TRUST</c:v>
                </c:pt>
                <c:pt idx="1">
                  <c:v>NORTH BRISTOL NHS TRUST</c:v>
                </c:pt>
                <c:pt idx="2">
                  <c:v>UNIVERSITY HOSPITALS BRISTOL AND WESTON NHS FOUNDATION TRUST</c:v>
                </c:pt>
                <c:pt idx="3">
                  <c:v>YEOVIL DISTRICT HOSPITAL NHS FOUNDATION TRUST</c:v>
                </c:pt>
              </c:strCache>
            </c:strRef>
          </c:cat>
          <c:val>
            <c:numRef>
              <c:f>Sheet1!$C$30:$C$33</c:f>
              <c:numCache>
                <c:formatCode>General</c:formatCode>
                <c:ptCount val="4"/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30-4815-A417-874F3D10EEC5}"/>
            </c:ext>
          </c:extLst>
        </c:ser>
        <c:ser>
          <c:idx val="2"/>
          <c:order val="2"/>
          <c:tx>
            <c:strRef>
              <c:f>Sheet1!$D$29</c:f>
              <c:strCache>
                <c:ptCount val="1"/>
                <c:pt idx="0">
                  <c:v>End of treatment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Sheet1!$A$30:$A$33</c:f>
              <c:strCache>
                <c:ptCount val="4"/>
                <c:pt idx="0">
                  <c:v>GLOUCESTERSHIRE HOSPITALS NHS FOUNDATION TRUST</c:v>
                </c:pt>
                <c:pt idx="1">
                  <c:v>NORTH BRISTOL NHS TRUST</c:v>
                </c:pt>
                <c:pt idx="2">
                  <c:v>UNIVERSITY HOSPITALS BRISTOL AND WESTON NHS FOUNDATION TRUST</c:v>
                </c:pt>
                <c:pt idx="3">
                  <c:v>YEOVIL DISTRICT HOSPITAL NHS FOUNDATION TRUST</c:v>
                </c:pt>
              </c:strCache>
            </c:strRef>
          </c:cat>
          <c:val>
            <c:numRef>
              <c:f>Sheet1!$D$30:$D$33</c:f>
              <c:numCache>
                <c:formatCode>General</c:formatCode>
                <c:ptCount val="4"/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30-4815-A417-874F3D10EEC5}"/>
            </c:ext>
          </c:extLst>
        </c:ser>
        <c:ser>
          <c:idx val="3"/>
          <c:order val="3"/>
          <c:tx>
            <c:strRef>
              <c:f>Sheet1!$E$29</c:f>
              <c:strCache>
                <c:ptCount val="1"/>
                <c:pt idx="0">
                  <c:v>Follow up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Sheet1!$A$30:$A$33</c:f>
              <c:strCache>
                <c:ptCount val="4"/>
                <c:pt idx="0">
                  <c:v>GLOUCESTERSHIRE HOSPITALS NHS FOUNDATION TRUST</c:v>
                </c:pt>
                <c:pt idx="1">
                  <c:v>NORTH BRISTOL NHS TRUST</c:v>
                </c:pt>
                <c:pt idx="2">
                  <c:v>UNIVERSITY HOSPITALS BRISTOL AND WESTON NHS FOUNDATION TRUST</c:v>
                </c:pt>
                <c:pt idx="3">
                  <c:v>YEOVIL DISTRICT HOSPITAL NHS FOUNDATION TRUST</c:v>
                </c:pt>
              </c:strCache>
            </c:strRef>
          </c:cat>
          <c:val>
            <c:numRef>
              <c:f>Sheet1!$E$30:$E$33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6530-4815-A417-874F3D10EEC5}"/>
            </c:ext>
          </c:extLst>
        </c:ser>
        <c:ser>
          <c:idx val="4"/>
          <c:order val="4"/>
          <c:tx>
            <c:strRef>
              <c:f>Sheet1!$F$29</c:f>
              <c:strCache>
                <c:ptCount val="1"/>
                <c:pt idx="0">
                  <c:v>Initial diagnosis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Sheet1!$A$30:$A$33</c:f>
              <c:strCache>
                <c:ptCount val="4"/>
                <c:pt idx="0">
                  <c:v>GLOUCESTERSHIRE HOSPITALS NHS FOUNDATION TRUST</c:v>
                </c:pt>
                <c:pt idx="1">
                  <c:v>NORTH BRISTOL NHS TRUST</c:v>
                </c:pt>
                <c:pt idx="2">
                  <c:v>UNIVERSITY HOSPITALS BRISTOL AND WESTON NHS FOUNDATION TRUST</c:v>
                </c:pt>
                <c:pt idx="3">
                  <c:v>YEOVIL DISTRICT HOSPITAL NHS FOUNDATION TRUST</c:v>
                </c:pt>
              </c:strCache>
            </c:strRef>
          </c:cat>
          <c:val>
            <c:numRef>
              <c:f>Sheet1!$F$30:$F$33</c:f>
              <c:numCache>
                <c:formatCode>General</c:formatCode>
                <c:ptCount val="4"/>
                <c:pt idx="0">
                  <c:v>31</c:v>
                </c:pt>
                <c:pt idx="1">
                  <c:v>2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30-4815-A417-874F3D10EEC5}"/>
            </c:ext>
          </c:extLst>
        </c:ser>
        <c:ser>
          <c:idx val="5"/>
          <c:order val="5"/>
          <c:tx>
            <c:strRef>
              <c:f>Sheet1!$G$29</c:f>
              <c:strCache>
                <c:ptCount val="1"/>
                <c:pt idx="0">
                  <c:v>Prehabilitation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Sheet1!$A$30:$A$33</c:f>
              <c:strCache>
                <c:ptCount val="4"/>
                <c:pt idx="0">
                  <c:v>GLOUCESTERSHIRE HOSPITALS NHS FOUNDATION TRUST</c:v>
                </c:pt>
                <c:pt idx="1">
                  <c:v>NORTH BRISTOL NHS TRUST</c:v>
                </c:pt>
                <c:pt idx="2">
                  <c:v>UNIVERSITY HOSPITALS BRISTOL AND WESTON NHS FOUNDATION TRUST</c:v>
                </c:pt>
                <c:pt idx="3">
                  <c:v>YEOVIL DISTRICT HOSPITAL NHS FOUNDATION TRUST</c:v>
                </c:pt>
              </c:strCache>
            </c:strRef>
          </c:cat>
          <c:val>
            <c:numRef>
              <c:f>Sheet1!$G$30:$G$33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6530-4815-A417-874F3D10EEC5}"/>
            </c:ext>
          </c:extLst>
        </c:ser>
        <c:ser>
          <c:idx val="6"/>
          <c:order val="6"/>
          <c:tx>
            <c:strRef>
              <c:f>Sheet1!$H$29</c:f>
              <c:strCache>
                <c:ptCount val="1"/>
                <c:pt idx="0">
                  <c:v>Start of treatment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Sheet1!$A$30:$A$33</c:f>
              <c:strCache>
                <c:ptCount val="4"/>
                <c:pt idx="0">
                  <c:v>GLOUCESTERSHIRE HOSPITALS NHS FOUNDATION TRUST</c:v>
                </c:pt>
                <c:pt idx="1">
                  <c:v>NORTH BRISTOL NHS TRUST</c:v>
                </c:pt>
                <c:pt idx="2">
                  <c:v>UNIVERSITY HOSPITALS BRISTOL AND WESTON NHS FOUNDATION TRUST</c:v>
                </c:pt>
                <c:pt idx="3">
                  <c:v>YEOVIL DISTRICT HOSPITAL NHS FOUNDATION TRUST</c:v>
                </c:pt>
              </c:strCache>
            </c:strRef>
          </c:cat>
          <c:val>
            <c:numRef>
              <c:f>Sheet1!$H$30:$H$33</c:f>
              <c:numCache>
                <c:formatCode>General</c:formatCode>
                <c:ptCount val="4"/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30-4815-A417-874F3D10EEC5}"/>
            </c:ext>
          </c:extLst>
        </c:ser>
        <c:ser>
          <c:idx val="7"/>
          <c:order val="7"/>
          <c:tx>
            <c:strRef>
              <c:f>Sheet1!$I$29</c:f>
              <c:strCache>
                <c:ptCount val="1"/>
                <c:pt idx="0">
                  <c:v>Transition to palliative care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Sheet1!$A$30:$A$33</c:f>
              <c:strCache>
                <c:ptCount val="4"/>
                <c:pt idx="0">
                  <c:v>GLOUCESTERSHIRE HOSPITALS NHS FOUNDATION TRUST</c:v>
                </c:pt>
                <c:pt idx="1">
                  <c:v>NORTH BRISTOL NHS TRUST</c:v>
                </c:pt>
                <c:pt idx="2">
                  <c:v>UNIVERSITY HOSPITALS BRISTOL AND WESTON NHS FOUNDATION TRUST</c:v>
                </c:pt>
                <c:pt idx="3">
                  <c:v>YEOVIL DISTRICT HOSPITAL NHS FOUNDATION TRUST</c:v>
                </c:pt>
              </c:strCache>
            </c:strRef>
          </c:cat>
          <c:val>
            <c:numRef>
              <c:f>Sheet1!$I$30:$I$33</c:f>
              <c:numCache>
                <c:formatCode>General</c:formatCode>
                <c:ptCount val="4"/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530-4815-A417-874F3D10EEC5}"/>
            </c:ext>
          </c:extLst>
        </c:ser>
        <c:ser>
          <c:idx val="8"/>
          <c:order val="8"/>
          <c:tx>
            <c:strRef>
              <c:f>Sheet1!$J$29</c:f>
              <c:strCache>
                <c:ptCount val="1"/>
                <c:pt idx="0">
                  <c:v>(blank)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Sheet1!$A$30:$A$33</c:f>
              <c:strCache>
                <c:ptCount val="4"/>
                <c:pt idx="0">
                  <c:v>GLOUCESTERSHIRE HOSPITALS NHS FOUNDATION TRUST</c:v>
                </c:pt>
                <c:pt idx="1">
                  <c:v>NORTH BRISTOL NHS TRUST</c:v>
                </c:pt>
                <c:pt idx="2">
                  <c:v>UNIVERSITY HOSPITALS BRISTOL AND WESTON NHS FOUNDATION TRUST</c:v>
                </c:pt>
                <c:pt idx="3">
                  <c:v>YEOVIL DISTRICT HOSPITAL NHS FOUNDATION TRUST</c:v>
                </c:pt>
              </c:strCache>
            </c:strRef>
          </c:cat>
          <c:val>
            <c:numRef>
              <c:f>Sheet1!$J$30:$J$33</c:f>
              <c:numCache>
                <c:formatCode>General</c:formatCode>
                <c:ptCount val="4"/>
                <c:pt idx="0">
                  <c:v>23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30-4815-A417-874F3D10EE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47134480"/>
        <c:axId val="747132816"/>
        <c:axId val="0"/>
      </c:bar3DChart>
      <c:catAx>
        <c:axId val="74713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7132816"/>
        <c:crosses val="autoZero"/>
        <c:auto val="1"/>
        <c:lblAlgn val="ctr"/>
        <c:lblOffset val="100"/>
        <c:noMultiLvlLbl val="0"/>
      </c:catAx>
      <c:valAx>
        <c:axId val="747132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7134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0.06228</cdr:x>
      <cdr:y>0.19757</cdr:y>
    </cdr:from>
    <cdr:to>
      <cdr:x>0.19547</cdr:x>
      <cdr:y>0.57862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180BD76-F126-4E3F-CBEC-9F7F0B095B23}"/>
            </a:ext>
          </a:extLst>
        </cdr:cNvPr>
        <cdr:cNvSpPr txBox="1"/>
      </cdr:nvSpPr>
      <cdr:spPr>
        <a:xfrm xmlns:a="http://schemas.openxmlformats.org/drawingml/2006/main">
          <a:off x="654934" y="859702"/>
          <a:ext cx="1400537" cy="1658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100" dirty="0"/>
            <a:t>GRH: 54</a:t>
          </a:r>
        </a:p>
        <a:p xmlns:a="http://schemas.openxmlformats.org/drawingml/2006/main">
          <a:r>
            <a:rPr lang="en-GB" sz="1200" dirty="0"/>
            <a:t>NBT</a:t>
          </a:r>
          <a:r>
            <a:rPr lang="en-GB" dirty="0"/>
            <a:t>: 29</a:t>
          </a:r>
        </a:p>
        <a:p xmlns:a="http://schemas.openxmlformats.org/drawingml/2006/main">
          <a:r>
            <a:rPr lang="en-GB" sz="1100" dirty="0"/>
            <a:t>YDH: 5</a:t>
          </a:r>
        </a:p>
        <a:p xmlns:a="http://schemas.openxmlformats.org/drawingml/2006/main">
          <a:r>
            <a:rPr lang="en-GB" dirty="0"/>
            <a:t>UHBW:3</a:t>
          </a:r>
          <a:endParaRPr lang="en-GB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9C5C3-C256-4BB3-90E9-6D6FBDE2348A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25341-C4CF-4B34-8D9C-FD34A60286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721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25341-C4CF-4B34-8D9C-FD34A602861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170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25341-C4CF-4B34-8D9C-FD34A602861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834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25341-C4CF-4B34-8D9C-FD34A602861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37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25341-C4CF-4B34-8D9C-FD34A602861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524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25341-C4CF-4B34-8D9C-FD34A602861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657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53164-467E-F186-84A7-A9E36699F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D1A93C-CB42-A26F-2DBF-CE186E766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99C60-40F9-3DDF-339D-E9A8AEC6F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4C91-F573-44A3-B2E2-275694473F20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669A0-2476-C259-4544-EA43AD27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987B4-8933-5961-AE71-17F0CA59A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66547-9462-48EB-8574-87F2F8AB2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31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BA452-F12A-62FA-E12C-8B82C3402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F056AD-86F4-060B-9C20-323EFC50DC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0D4E0-859C-37D1-B45B-103A3BB71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4C91-F573-44A3-B2E2-275694473F20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9A406-7886-6D02-1533-C4B90A3C1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DA97E-065C-2E5B-3080-2D29E4B75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66547-9462-48EB-8574-87F2F8AB2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07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A56C2A-EAD8-E536-CF36-B1B57E3D3A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474C90-79A9-6D81-A04B-B697438CC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464FC-0E82-80F0-21D2-C3BED7CDB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4C91-F573-44A3-B2E2-275694473F20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C10E4-1CA6-CB58-814D-5BF2F5A31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4F169-62A8-637F-29F1-0D42B2FBF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66547-9462-48EB-8574-87F2F8AB2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804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A7C6F-486D-B15F-FBA1-76A0EE54F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1CEF1-CD20-0BDA-8F87-4C13C8430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C741E-E9C2-B920-0A62-EBF02EE56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4C91-F573-44A3-B2E2-275694473F20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41899-E3E8-FE59-E2B8-B16DB9E4E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D90D1-153D-2A9B-B163-C1D7533A5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66547-9462-48EB-8574-87F2F8AB2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98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94562-E33A-7AA7-980A-1D9A28900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E9E9C-0034-4D03-089A-5EED8D78B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2DB60-73B2-C3D8-76F8-037B6BF6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4C91-F573-44A3-B2E2-275694473F20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3A4A5-A908-7068-2ACE-B0247292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22551-3FD4-BC1B-C817-13533B65F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66547-9462-48EB-8574-87F2F8AB2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47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2B27F-A0F3-7B09-6AE2-25E8357D6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16BE1-BA73-202B-F06F-3BFCE775B8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B497FE-B446-9989-184B-14D6D3937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9F83EB-3F3E-4216-2D6D-8C995E1A6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4C91-F573-44A3-B2E2-275694473F20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BB06D5-3D42-D881-3B01-3D236199A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50ABB7-D004-0C44-7254-081C3BD58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66547-9462-48EB-8574-87F2F8AB2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59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3EF08-BECB-91CF-E1D5-55F8186B3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96089-FACD-DC56-1A0D-5A8858204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E0626-3B02-02E1-E2C5-8E7C1EC1C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37E9FB-3944-AF30-A61E-F174CAF37B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24FE60-BF43-93B3-648F-7ACF5874E0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A61343-C080-964E-5F28-F7EB155E0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4C91-F573-44A3-B2E2-275694473F20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2AE37D-E698-705E-08BE-660EB1B08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F2AB81-394A-8D01-F5EB-D15337830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66547-9462-48EB-8574-87F2F8AB2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74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52630-9F12-8B36-A9F0-03714A313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99DADE-84D1-4197-9742-B1730103A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4C91-F573-44A3-B2E2-275694473F20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F7D016-8A73-38AF-9795-EAC5DED00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919C80-EDC8-7D7A-FA55-65266AB16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66547-9462-48EB-8574-87F2F8AB2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67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11F836-07FE-66F9-E0B0-F8A5045E7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4C91-F573-44A3-B2E2-275694473F20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76081A-891D-4FB1-EE01-72CCFC1E3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E247C0-8F94-BE3F-5642-670524A28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66547-9462-48EB-8574-87F2F8AB2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31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5A724-A167-4B38-A23D-537060EAE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33C2E-5970-77C9-4097-06DF9F8F5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68790D-B8D3-E711-EC36-113D76F7F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FCDC2D-59EA-C0AF-4CA6-CA10DBA31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4C91-F573-44A3-B2E2-275694473F20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9648C-6865-FA5E-3CBA-BF2B46720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BD1AE8-E0A5-87CF-92C4-D11D86C89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66547-9462-48EB-8574-87F2F8AB2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83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A9F82-4DD6-468C-65FF-C541FDBC1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44AB88-FF61-F769-E27F-F2FA4C9E4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178CE3-2B1E-2A76-6904-DDDC8CAAD6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39A4C-A3A7-DFFB-7C38-4AE6AADF6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4C91-F573-44A3-B2E2-275694473F20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F0C18-E361-0841-4AD9-E389BA0F7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0AF3F-B113-54A2-E5FB-093B6DCBC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66547-9462-48EB-8574-87F2F8AB2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7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6E17BF-9A6B-6B14-3CA3-5475BA5F1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76F6B-8E1F-EE3B-47E0-1A859FAD9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D7E52-7D77-5369-2B2F-37E440F570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94C91-F573-44A3-B2E2-275694473F20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879D3-D355-B8D1-DCF5-D41170952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F0D27-09DF-DE13-E215-AE400D7ACD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66547-9462-48EB-8574-87F2F8AB2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45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15584-4C3B-F942-8765-E689497F7E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Holistic Needs Assessment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12472-4DA1-324A-9FC8-6870C4E560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/>
              <a:t>Breast Cancer Clinical Advisory Group</a:t>
            </a:r>
          </a:p>
          <a:p>
            <a:r>
              <a:rPr lang="en-GB" dirty="0"/>
              <a:t>20/09/2022</a:t>
            </a:r>
          </a:p>
          <a:p>
            <a:r>
              <a:rPr lang="en-GB" dirty="0"/>
              <a:t>Apologies to SFT and RUH – data not available at present</a:t>
            </a:r>
          </a:p>
        </p:txBody>
      </p:sp>
    </p:spTree>
    <p:extLst>
      <p:ext uri="{BB962C8B-B14F-4D97-AF65-F5344CB8AC3E}">
        <p14:creationId xmlns:p14="http://schemas.microsoft.com/office/powerpoint/2010/main" val="1035454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38AD5-A9F4-4652-3A53-432225BBA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839"/>
            <a:ext cx="10515600" cy="934948"/>
          </a:xfrm>
        </p:spPr>
        <p:txBody>
          <a:bodyPr/>
          <a:lstStyle/>
          <a:p>
            <a:r>
              <a:rPr lang="en-GB" dirty="0"/>
              <a:t>Breast CAG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C9488-4802-8AE5-D519-28A3CC9BA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4126"/>
            <a:ext cx="10515600" cy="5272837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For discussion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Is the data helpful to look at?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Given the top three concerns, does the group recommend increased access to Psychological Level 2 training opportunities?</a:t>
            </a:r>
          </a:p>
        </p:txBody>
      </p:sp>
    </p:spTree>
    <p:extLst>
      <p:ext uri="{BB962C8B-B14F-4D97-AF65-F5344CB8AC3E}">
        <p14:creationId xmlns:p14="http://schemas.microsoft.com/office/powerpoint/2010/main" val="3531039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64F1C-B6A6-54AD-A419-4C6084A9F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Number of Assessments (August 2022)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6342388-F857-5506-DF7A-CFD0D91C7C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8580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7030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25332-136D-0E87-959D-1D2C9DC17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838272"/>
          </a:xfrm>
        </p:spPr>
        <p:txBody>
          <a:bodyPr/>
          <a:lstStyle/>
          <a:p>
            <a:r>
              <a:rPr lang="en-GB" dirty="0"/>
              <a:t>Staff member completing HNA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6EA83-046F-268E-F609-29E6590B5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6528"/>
            <a:ext cx="10515600" cy="5694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GRH: </a:t>
            </a:r>
          </a:p>
          <a:p>
            <a:r>
              <a:rPr lang="en-GB" dirty="0"/>
              <a:t>Healthcare nurse – other: 4</a:t>
            </a:r>
          </a:p>
          <a:p>
            <a:r>
              <a:rPr lang="en-GB" dirty="0"/>
              <a:t>Blank: 50</a:t>
            </a:r>
          </a:p>
          <a:p>
            <a:pPr marL="0" indent="0">
              <a:buNone/>
            </a:pPr>
            <a:r>
              <a:rPr lang="en-GB" b="1" dirty="0"/>
              <a:t>NBT: </a:t>
            </a:r>
          </a:p>
          <a:p>
            <a:r>
              <a:rPr lang="en-GB" dirty="0"/>
              <a:t>Support worker: 2</a:t>
            </a:r>
          </a:p>
          <a:p>
            <a:r>
              <a:rPr lang="en-GB" dirty="0"/>
              <a:t>Blank: 27</a:t>
            </a:r>
          </a:p>
          <a:p>
            <a:pPr marL="0" indent="0">
              <a:buNone/>
            </a:pPr>
            <a:r>
              <a:rPr lang="en-GB" b="1" dirty="0"/>
              <a:t>UHBW:</a:t>
            </a:r>
          </a:p>
          <a:p>
            <a:pPr marL="0" indent="0">
              <a:buNone/>
            </a:pPr>
            <a:r>
              <a:rPr lang="en-GB" dirty="0"/>
              <a:t>Support worker: 3</a:t>
            </a:r>
          </a:p>
          <a:p>
            <a:pPr marL="0" indent="0">
              <a:buNone/>
            </a:pPr>
            <a:r>
              <a:rPr lang="en-GB" b="1" dirty="0"/>
              <a:t>YDH:</a:t>
            </a:r>
          </a:p>
          <a:p>
            <a:pPr marL="0" indent="0">
              <a:buNone/>
            </a:pPr>
            <a:r>
              <a:rPr lang="en-GB" dirty="0"/>
              <a:t>Clinical Nurse Specialist: 1</a:t>
            </a:r>
          </a:p>
          <a:p>
            <a:pPr marL="0" indent="0">
              <a:buNone/>
            </a:pPr>
            <a:r>
              <a:rPr lang="en-GB" dirty="0"/>
              <a:t>Blank: 4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3105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36037-A40C-B01F-4F43-69D8B52CB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Pathway Stage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A368B5-D924-8D9D-84B6-D3AF26B991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264980"/>
              </p:ext>
            </p:extLst>
          </p:nvPr>
        </p:nvGraphicFramePr>
        <p:xfrm>
          <a:off x="838200" y="1388962"/>
          <a:ext cx="10515600" cy="5208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0989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05025-E216-B03D-A6E8-BA91D5FF1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Settings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A03130D-FC04-027C-5A28-1E134133F5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321831"/>
              </p:ext>
            </p:extLst>
          </p:nvPr>
        </p:nvGraphicFramePr>
        <p:xfrm>
          <a:off x="838200" y="1690688"/>
          <a:ext cx="5948736" cy="2555714"/>
        </p:xfrm>
        <a:graphic>
          <a:graphicData uri="http://schemas.openxmlformats.org/drawingml/2006/table">
            <a:tbl>
              <a:tblPr/>
              <a:tblGrid>
                <a:gridCol w="760658">
                  <a:extLst>
                    <a:ext uri="{9D8B030D-6E8A-4147-A177-3AD203B41FA5}">
                      <a16:colId xmlns:a16="http://schemas.microsoft.com/office/drawing/2014/main" val="1441017041"/>
                    </a:ext>
                  </a:extLst>
                </a:gridCol>
                <a:gridCol w="819170">
                  <a:extLst>
                    <a:ext uri="{9D8B030D-6E8A-4147-A177-3AD203B41FA5}">
                      <a16:colId xmlns:a16="http://schemas.microsoft.com/office/drawing/2014/main" val="201938147"/>
                    </a:ext>
                  </a:extLst>
                </a:gridCol>
                <a:gridCol w="760658">
                  <a:extLst>
                    <a:ext uri="{9D8B030D-6E8A-4147-A177-3AD203B41FA5}">
                      <a16:colId xmlns:a16="http://schemas.microsoft.com/office/drawing/2014/main" val="604227177"/>
                    </a:ext>
                  </a:extLst>
                </a:gridCol>
                <a:gridCol w="819170">
                  <a:extLst>
                    <a:ext uri="{9D8B030D-6E8A-4147-A177-3AD203B41FA5}">
                      <a16:colId xmlns:a16="http://schemas.microsoft.com/office/drawing/2014/main" val="841354927"/>
                    </a:ext>
                  </a:extLst>
                </a:gridCol>
                <a:gridCol w="1237683">
                  <a:extLst>
                    <a:ext uri="{9D8B030D-6E8A-4147-A177-3AD203B41FA5}">
                      <a16:colId xmlns:a16="http://schemas.microsoft.com/office/drawing/2014/main" val="859377594"/>
                    </a:ext>
                  </a:extLst>
                </a:gridCol>
                <a:gridCol w="667820">
                  <a:extLst>
                    <a:ext uri="{9D8B030D-6E8A-4147-A177-3AD203B41FA5}">
                      <a16:colId xmlns:a16="http://schemas.microsoft.com/office/drawing/2014/main" val="707304865"/>
                    </a:ext>
                  </a:extLst>
                </a:gridCol>
                <a:gridCol w="883577">
                  <a:extLst>
                    <a:ext uri="{9D8B030D-6E8A-4147-A177-3AD203B41FA5}">
                      <a16:colId xmlns:a16="http://schemas.microsoft.com/office/drawing/2014/main" val="2003700913"/>
                    </a:ext>
                  </a:extLst>
                </a:gridCol>
              </a:tblGrid>
              <a:tr h="4849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Setting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Clinic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Home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Telephone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Ward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911444"/>
                  </a:ext>
                </a:extLst>
              </a:tr>
              <a:tr h="4849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GRH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986524"/>
                  </a:ext>
                </a:extLst>
              </a:tr>
              <a:tr h="4849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NBT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868845"/>
                  </a:ext>
                </a:extLst>
              </a:tr>
              <a:tr h="4849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UHBW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677344"/>
                  </a:ext>
                </a:extLst>
              </a:tr>
              <a:tr h="4849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YDH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028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317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8E5BF-D7D3-FAE0-E245-2C934108E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Average duration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B8252-2718-3AF6-1499-01983D82E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Approximately 6 minutes</a:t>
            </a:r>
          </a:p>
        </p:txBody>
      </p:sp>
    </p:spTree>
    <p:extLst>
      <p:ext uri="{BB962C8B-B14F-4D97-AF65-F5344CB8AC3E}">
        <p14:creationId xmlns:p14="http://schemas.microsoft.com/office/powerpoint/2010/main" val="2777917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664D0-C64A-ADAA-B6B5-31D77F31D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174"/>
            <a:ext cx="10515600" cy="694480"/>
          </a:xfrm>
        </p:spPr>
        <p:txBody>
          <a:bodyPr>
            <a:normAutofit fontScale="90000"/>
          </a:bodyPr>
          <a:lstStyle/>
          <a:p>
            <a:r>
              <a:rPr lang="en-GB" dirty="0"/>
              <a:t>Top Twelve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C9C13-BEC5-9103-6559-67505FD07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89" y="949124"/>
            <a:ext cx="10937111" cy="569474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Worry, fear or anxiety</a:t>
            </a:r>
          </a:p>
          <a:p>
            <a:r>
              <a:rPr lang="en-GB" dirty="0"/>
              <a:t>Thinking about the future</a:t>
            </a:r>
          </a:p>
          <a:p>
            <a:r>
              <a:rPr lang="en-GB" dirty="0"/>
              <a:t>Sadness or depression</a:t>
            </a:r>
          </a:p>
          <a:p>
            <a:r>
              <a:rPr lang="en-GB" dirty="0"/>
              <a:t>Sleep problems</a:t>
            </a:r>
          </a:p>
          <a:p>
            <a:r>
              <a:rPr lang="en-GB" dirty="0"/>
              <a:t>Questions about my diagnosis, treatment or effects</a:t>
            </a:r>
          </a:p>
          <a:p>
            <a:r>
              <a:rPr lang="en-GB" dirty="0"/>
              <a:t>Health and wellbeing</a:t>
            </a:r>
          </a:p>
          <a:p>
            <a:r>
              <a:rPr lang="en-GB" dirty="0"/>
              <a:t>Hot flushes or sweating</a:t>
            </a:r>
          </a:p>
          <a:p>
            <a:r>
              <a:rPr lang="en-GB" dirty="0"/>
              <a:t>Children</a:t>
            </a:r>
          </a:p>
          <a:p>
            <a:r>
              <a:rPr lang="en-GB" dirty="0"/>
              <a:t>Money or finances</a:t>
            </a:r>
          </a:p>
          <a:p>
            <a:r>
              <a:rPr lang="en-GB" dirty="0"/>
              <a:t>Exercise and activity</a:t>
            </a:r>
          </a:p>
          <a:p>
            <a:r>
              <a:rPr lang="en-GB" dirty="0"/>
              <a:t>Uncertainty</a:t>
            </a:r>
          </a:p>
          <a:p>
            <a:r>
              <a:rPr lang="en-GB" dirty="0"/>
              <a:t>Complementary therapies.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221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AE92B-F5D2-B8CD-588C-86E176B22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30" y="128820"/>
            <a:ext cx="10490770" cy="446534"/>
          </a:xfrm>
        </p:spPr>
        <p:txBody>
          <a:bodyPr>
            <a:normAutofit fontScale="90000"/>
          </a:bodyPr>
          <a:lstStyle/>
          <a:p>
            <a:r>
              <a:rPr lang="en-GB" dirty="0"/>
              <a:t>Other symptoms of concern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A7203D42-CA3A-144A-C0F9-C286C6938D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20888"/>
              </p:ext>
            </p:extLst>
          </p:nvPr>
        </p:nvGraphicFramePr>
        <p:xfrm>
          <a:off x="934949" y="1109609"/>
          <a:ext cx="8846049" cy="4807644"/>
        </p:xfrm>
        <a:graphic>
          <a:graphicData uri="http://schemas.openxmlformats.org/drawingml/2006/table">
            <a:tbl>
              <a:tblPr firstRow="1" firstCol="1" bandRow="1"/>
              <a:tblGrid>
                <a:gridCol w="2948045">
                  <a:extLst>
                    <a:ext uri="{9D8B030D-6E8A-4147-A177-3AD203B41FA5}">
                      <a16:colId xmlns:a16="http://schemas.microsoft.com/office/drawing/2014/main" val="4194953078"/>
                    </a:ext>
                  </a:extLst>
                </a:gridCol>
                <a:gridCol w="2949002">
                  <a:extLst>
                    <a:ext uri="{9D8B030D-6E8A-4147-A177-3AD203B41FA5}">
                      <a16:colId xmlns:a16="http://schemas.microsoft.com/office/drawing/2014/main" val="3846252676"/>
                    </a:ext>
                  </a:extLst>
                </a:gridCol>
                <a:gridCol w="2949002">
                  <a:extLst>
                    <a:ext uri="{9D8B030D-6E8A-4147-A177-3AD203B41FA5}">
                      <a16:colId xmlns:a16="http://schemas.microsoft.com/office/drawing/2014/main" val="94862786"/>
                    </a:ext>
                  </a:extLst>
                </a:gridCol>
              </a:tblGrid>
              <a:tr h="4807644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Anger or frustration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Breathing difficulties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Changes in weight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Cough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Diarrhoea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Diet and nutrition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Difficulty making plans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Dry, itchy or sore skin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Eating, appetite or taste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Guilt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Temperature and Fever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Hopelessness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Independence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Laundry or Housework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Loss of interest in activities</a:t>
                      </a:r>
                    </a:p>
                    <a:p>
                      <a:pPr marL="457200"/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Making a will or legal advice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Managing my symptoms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Meaning or purpose of life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Memory or concentration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Moving around (walking)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 appearance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 medication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Nausea or vomiting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medical conditions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relatives or friends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Pain or discomfort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Passing Urine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 or carer's support groups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 who I look after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Planning for my future priorities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Preparing meals or drinks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Regret about the past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Sex, intimacy or fertility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Sight or hearing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Sore or dry mouth, or ulcers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Smoking cessation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Sun protection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Taking care of others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Tingling in hands and feet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Tired, exhausted or fatigued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 or parking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Unable to express feelings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 or education</a:t>
                      </a:r>
                    </a:p>
                    <a:p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035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549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A33CF-6C6B-42AB-B8BA-794510BB7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820"/>
            <a:ext cx="10515600" cy="552218"/>
          </a:xfrm>
        </p:spPr>
        <p:txBody>
          <a:bodyPr>
            <a:normAutofit fontScale="90000"/>
          </a:bodyPr>
          <a:lstStyle/>
          <a:p>
            <a:r>
              <a:rPr lang="en-GB" dirty="0"/>
              <a:t>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9F81A-948F-1B50-B1ED-01C7E7658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10515600" cy="5853326"/>
          </a:xfrm>
        </p:spPr>
        <p:txBody>
          <a:bodyPr>
            <a:normAutofit fontScale="55000" lnSpcReduction="20000"/>
          </a:bodyPr>
          <a:lstStyle/>
          <a:p>
            <a:endParaRPr lang="en-GB" dirty="0"/>
          </a:p>
          <a:p>
            <a:r>
              <a:rPr lang="en-GB" dirty="0"/>
              <a:t>Changes in weight (https://www.macmillan.org.uk/_images/changes-in-weight_tcm9-355060.pdf)</a:t>
            </a:r>
          </a:p>
          <a:p>
            <a:r>
              <a:rPr lang="en-GB" dirty="0"/>
              <a:t>Complementary therapies (https://www.macmillan.org.uk/_images/complementary-therapies_tcm9-356328.pdf)</a:t>
            </a:r>
          </a:p>
          <a:p>
            <a:r>
              <a:rPr lang="en-GB" dirty="0"/>
              <a:t>Discussed as part of another concern</a:t>
            </a:r>
          </a:p>
          <a:p>
            <a:r>
              <a:rPr lang="en-GB" dirty="0"/>
              <a:t>Eating, appetite and taste (https://www.macmillan.org.uk/_images/eating-appetite-taste_tcm9-323614.pdf)</a:t>
            </a:r>
          </a:p>
          <a:p>
            <a:r>
              <a:rPr lang="en-GB" dirty="0"/>
              <a:t>Exercise and activity (https://www.macmillan.org.uk/_images/exercise-and-activity_tcm9-356294.pdf)</a:t>
            </a:r>
          </a:p>
          <a:p>
            <a:r>
              <a:rPr lang="en-GB" dirty="0"/>
              <a:t>Giving up smoking (https://www.macmillan.org.uk/_images/giving-up-smoking_tcm9-351919.pdf)</a:t>
            </a:r>
          </a:p>
          <a:p>
            <a:r>
              <a:rPr lang="en-GB" dirty="0"/>
              <a:t>Hot flushes or sweating (https://www.macmillan.org.uk/_images/hot-flushes-or-sweating_tcm9-317027.pdf)</a:t>
            </a:r>
          </a:p>
          <a:p>
            <a:r>
              <a:rPr lang="en-GB" dirty="0"/>
              <a:t>Information given</a:t>
            </a:r>
          </a:p>
          <a:p>
            <a:r>
              <a:rPr lang="en-GB" dirty="0"/>
              <a:t>Information on dietary intake or management</a:t>
            </a:r>
          </a:p>
          <a:p>
            <a:r>
              <a:rPr lang="en-GB" dirty="0"/>
              <a:t>Loss of interest in activities (https://www.macmillan.org.uk/_images/loss-of-interest-in-activities_tcm9-355814.pdf)</a:t>
            </a:r>
          </a:p>
          <a:p>
            <a:r>
              <a:rPr lang="en-GB" dirty="0"/>
              <a:t>Maintaining a healthy lifestyle (https://www.macmillan.org.uk/_images/maintaining-a-healthy-lifestyle_tcm9-358681.pdf)</a:t>
            </a:r>
          </a:p>
          <a:p>
            <a:r>
              <a:rPr lang="en-GB" dirty="0"/>
              <a:t>My appearance (https://www.macmillan.org.uk/_images/my-appearance_tcm9-356291.pdf)</a:t>
            </a:r>
          </a:p>
          <a:p>
            <a:r>
              <a:rPr lang="en-GB" dirty="0"/>
              <a:t>Patient or carer's support group (https://www.macmillan.org.uk/_images/patient-or-carers-support-group_tcm9-356290.pdf)</a:t>
            </a:r>
          </a:p>
          <a:p>
            <a:r>
              <a:rPr lang="en-GB" dirty="0"/>
              <a:t>Sadness or depression (https://www.macmillan.org.uk/_images/sadness-or-depression_tcm9-356331.pdf)</a:t>
            </a:r>
          </a:p>
          <a:p>
            <a:r>
              <a:rPr lang="en-GB" dirty="0"/>
              <a:t>Sleep problems (https://www.macmillan.org.uk/_images/sleep-problems_tcm9-317029.PDF)</a:t>
            </a:r>
          </a:p>
          <a:p>
            <a:r>
              <a:rPr lang="en-GB" dirty="0"/>
              <a:t>Thinking about the future (https://www.macmillan.org.uk/_images/thinking-about-future_tcm9-355807.pdf)</a:t>
            </a:r>
          </a:p>
          <a:p>
            <a:r>
              <a:rPr lang="en-GB" dirty="0"/>
              <a:t>Tired, exhausted or fatigued (https://www.macmillan.org.uk/_images/tired-exhausted-fatigued_tcm9-317030.pdf)</a:t>
            </a:r>
          </a:p>
          <a:p>
            <a:r>
              <a:rPr lang="en-GB" dirty="0"/>
              <a:t>Worry, fear or anxiety (https://www.macmillan.org.uk/_images/worry-fear-or-anxiety_tcm9-317031.pdf)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991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727</Words>
  <Application>Microsoft Office PowerPoint</Application>
  <PresentationFormat>Widescreen</PresentationFormat>
  <Paragraphs>163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Office Theme</vt:lpstr>
      <vt:lpstr>Holistic Needs Assessment Data</vt:lpstr>
      <vt:lpstr>Number of Assessments (August 2022) </vt:lpstr>
      <vt:lpstr>Staff member completing HNA</vt:lpstr>
      <vt:lpstr>Pathway Stage</vt:lpstr>
      <vt:lpstr>Settings</vt:lpstr>
      <vt:lpstr>Average duration</vt:lpstr>
      <vt:lpstr>Top Twelve Concerns</vt:lpstr>
      <vt:lpstr>Other symptoms of concern</vt:lpstr>
      <vt:lpstr>Actions</vt:lpstr>
      <vt:lpstr>Breast CAG 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Dunderdale</dc:creator>
  <cp:lastModifiedBy>Helen Dunderdale</cp:lastModifiedBy>
  <cp:revision>4</cp:revision>
  <dcterms:created xsi:type="dcterms:W3CDTF">2022-09-16T12:15:39Z</dcterms:created>
  <dcterms:modified xsi:type="dcterms:W3CDTF">2022-09-20T11:28:06Z</dcterms:modified>
</cp:coreProperties>
</file>