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7"/>
  </p:notesMasterIdLst>
  <p:sldIdLst>
    <p:sldId id="398" r:id="rId2"/>
    <p:sldId id="447" r:id="rId3"/>
    <p:sldId id="458" r:id="rId4"/>
    <p:sldId id="463" r:id="rId5"/>
    <p:sldId id="464" r:id="rId6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atthews, Carley" initials="MC" lastIdx="1" clrIdx="0">
    <p:extLst>
      <p:ext uri="{19B8F6BF-5375-455C-9EA6-DF929625EA0E}">
        <p15:presenceInfo xmlns:p15="http://schemas.microsoft.com/office/powerpoint/2012/main" userId="S-1-5-21-89611888-349596751-390482200-33442" providerId="AD"/>
      </p:ext>
    </p:extLst>
  </p:cmAuthor>
  <p:cmAuthor id="2" name="Griffiths, Carla" initials="GC" lastIdx="2" clrIdx="1">
    <p:extLst>
      <p:ext uri="{19B8F6BF-5375-455C-9EA6-DF929625EA0E}">
        <p15:presenceInfo xmlns:p15="http://schemas.microsoft.com/office/powerpoint/2012/main" userId="S-1-5-21-89611888-349596751-390482200-81441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804" autoAdjust="0"/>
    <p:restoredTop sz="70681" autoAdjust="0"/>
  </p:normalViewPr>
  <p:slideViewPr>
    <p:cSldViewPr snapToGrid="0">
      <p:cViewPr varScale="1">
        <p:scale>
          <a:sx n="47" d="100"/>
          <a:sy n="47" d="100"/>
        </p:scale>
        <p:origin x="1948" y="44"/>
      </p:cViewPr>
      <p:guideLst>
        <p:guide orient="horz" pos="216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ommentAuthors" Target="commentAuthor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EA94EEA-CD6F-4330-B005-0A1E4FB13197}" type="datetimeFigureOut">
              <a:rPr lang="en-GB" smtClean="0"/>
              <a:t>20/09/2022</a:t>
            </a:fld>
            <a:endParaRPr lang="en-GB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11DE58A-B16A-4956-A1BB-3757C0A65B7D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8162548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65225" y="1241425"/>
            <a:ext cx="4467225" cy="33496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1DE58A-B16A-4956-A1BB-3757C0A65B7D}" type="slidenum">
              <a:rPr lang="en-GB" smtClean="0">
                <a:solidFill>
                  <a:prstClr val="black"/>
                </a:solidFill>
              </a:rPr>
              <a:pPr/>
              <a:t>1</a:t>
            </a:fld>
            <a:endParaRPr lang="en-GB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798770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22313CF-7185-4ABD-86E5-2E73399ED14B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733027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sz="800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1DE58A-B16A-4956-A1BB-3757C0A65B7D}" type="slidenum">
              <a:rPr lang="en-GB" smtClean="0"/>
              <a:t>3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878957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jpeg"/><Relationship Id="rId5" Type="http://schemas.openxmlformats.org/officeDocument/2006/relationships/image" Target="../media/image5.emf"/><Relationship Id="rId4" Type="http://schemas.openxmlformats.org/officeDocument/2006/relationships/image" Target="../media/image4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jpeg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1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11" y="1634711"/>
            <a:ext cx="3291847" cy="3035814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95157" y="3902427"/>
            <a:ext cx="1897384" cy="1888240"/>
          </a:xfrm>
          <a:prstGeom prst="rect">
            <a:avLst/>
          </a:prstGeom>
        </p:spPr>
      </p:pic>
      <p:sp>
        <p:nvSpPr>
          <p:cNvPr id="15" name="Freeform 5"/>
          <p:cNvSpPr>
            <a:spLocks/>
          </p:cNvSpPr>
          <p:nvPr userDrawn="1"/>
        </p:nvSpPr>
        <p:spPr bwMode="auto">
          <a:xfrm>
            <a:off x="0" y="0"/>
            <a:ext cx="9144000" cy="3060700"/>
          </a:xfrm>
          <a:custGeom>
            <a:avLst/>
            <a:gdLst>
              <a:gd name="T0" fmla="*/ 9599 w 9599"/>
              <a:gd name="T1" fmla="*/ 3199 h 3199"/>
              <a:gd name="T2" fmla="*/ 9599 w 9599"/>
              <a:gd name="T3" fmla="*/ 3199 h 3199"/>
              <a:gd name="T4" fmla="*/ 9599 w 9599"/>
              <a:gd name="T5" fmla="*/ 0 h 3199"/>
              <a:gd name="T6" fmla="*/ 0 w 9599"/>
              <a:gd name="T7" fmla="*/ 0 h 3199"/>
              <a:gd name="T8" fmla="*/ 0 w 9599"/>
              <a:gd name="T9" fmla="*/ 1309 h 3199"/>
              <a:gd name="T10" fmla="*/ 7710 w 9599"/>
              <a:gd name="T11" fmla="*/ 1309 h 3199"/>
              <a:gd name="T12" fmla="*/ 9599 w 9599"/>
              <a:gd name="T13" fmla="*/ 3199 h 319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9599" h="3199">
                <a:moveTo>
                  <a:pt x="9599" y="3199"/>
                </a:moveTo>
                <a:lnTo>
                  <a:pt x="9599" y="3199"/>
                </a:lnTo>
                <a:lnTo>
                  <a:pt x="9599" y="0"/>
                </a:lnTo>
                <a:lnTo>
                  <a:pt x="0" y="0"/>
                </a:lnTo>
                <a:lnTo>
                  <a:pt x="0" y="1309"/>
                </a:lnTo>
                <a:lnTo>
                  <a:pt x="7710" y="1309"/>
                </a:lnTo>
                <a:cubicBezTo>
                  <a:pt x="9599" y="1309"/>
                  <a:pt x="9599" y="3199"/>
                  <a:pt x="9599" y="3199"/>
                </a:cubicBezTo>
                <a:close/>
              </a:path>
            </a:pathLst>
          </a:custGeom>
          <a:solidFill>
            <a:schemeClr val="bg1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719141" y="2058995"/>
            <a:ext cx="2752723" cy="387798"/>
          </a:xfrm>
        </p:spPr>
        <p:txBody>
          <a:bodyPr anchor="t" anchorCtr="0"/>
          <a:lstStyle>
            <a:lvl1pPr algn="l">
              <a:lnSpc>
                <a:spcPct val="84000"/>
              </a:lnSpc>
              <a:defRPr sz="3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Add title text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719143" y="3337026"/>
            <a:ext cx="2754000" cy="261610"/>
          </a:xfrm>
        </p:spPr>
        <p:txBody>
          <a:bodyPr>
            <a:spAutoFit/>
          </a:bodyPr>
          <a:lstStyle>
            <a:lvl1pPr marL="0" indent="0" algn="l">
              <a:spcBef>
                <a:spcPts val="0"/>
              </a:spcBef>
              <a:buNone/>
              <a:defRPr sz="17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Add subtitle text</a:t>
            </a:r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3657600" y="6400800"/>
            <a:ext cx="5486400" cy="457200"/>
          </a:xfrm>
          <a:prstGeom prst="rect">
            <a:avLst/>
          </a:prstGeom>
        </p:spPr>
      </p:pic>
      <p:sp>
        <p:nvSpPr>
          <p:cNvPr id="9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7095740" y="6515544"/>
            <a:ext cx="1599709" cy="223138"/>
          </a:xfrm>
        </p:spPr>
        <p:txBody>
          <a:bodyPr/>
          <a:lstStyle>
            <a:lvl1pPr algn="r">
              <a:defRPr>
                <a:solidFill>
                  <a:schemeClr val="bg1"/>
                </a:solidFill>
              </a:defRPr>
            </a:lvl1pPr>
          </a:lstStyle>
          <a:p>
            <a:endParaRPr lang="en-GB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499" b="27216"/>
          <a:stretch/>
        </p:blipFill>
        <p:spPr>
          <a:xfrm>
            <a:off x="4826978" y="52753"/>
            <a:ext cx="4317023" cy="11693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74347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2014541" y="2192345"/>
            <a:ext cx="2752723" cy="387798"/>
          </a:xfrm>
        </p:spPr>
        <p:txBody>
          <a:bodyPr anchor="t" anchorCtr="0"/>
          <a:lstStyle>
            <a:lvl1pPr algn="l">
              <a:lnSpc>
                <a:spcPct val="84000"/>
              </a:lnSpc>
              <a:defRPr sz="3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Add title text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2014543" y="3470376"/>
            <a:ext cx="2754000" cy="261610"/>
          </a:xfrm>
        </p:spPr>
        <p:txBody>
          <a:bodyPr>
            <a:spAutoFit/>
          </a:bodyPr>
          <a:lstStyle>
            <a:lvl1pPr marL="0" indent="0" algn="l">
              <a:spcBef>
                <a:spcPts val="0"/>
              </a:spcBef>
              <a:buNone/>
              <a:defRPr sz="17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Add subtitle text</a:t>
            </a: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657600" y="6400800"/>
            <a:ext cx="5486400" cy="4572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499" b="27216"/>
          <a:stretch/>
        </p:blipFill>
        <p:spPr>
          <a:xfrm>
            <a:off x="4826978" y="1"/>
            <a:ext cx="4317023" cy="11693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06037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 Column with Intr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2441448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960F06-94AC-4078-B043-B8F1043EEABC}" type="datetime1">
              <a:rPr lang="en-GB" smtClean="0"/>
              <a:t>20/09/2022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Use Header &amp; Footer to insert title here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7BF506-92DF-494B-8E4C-F6328687F76C}" type="slidenum">
              <a:rPr lang="en-GB" smtClean="0"/>
              <a:t>‹#›</a:t>
            </a:fld>
            <a:endParaRPr lang="en-GB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792000" y="1864075"/>
            <a:ext cx="7560000" cy="261610"/>
          </a:xfrm>
        </p:spPr>
        <p:txBody>
          <a:bodyPr>
            <a:spAutoFit/>
          </a:bodyPr>
          <a:lstStyle>
            <a:lvl1pPr>
              <a:spcBef>
                <a:spcPts val="0"/>
              </a:spcBef>
              <a:defRPr sz="1700">
                <a:solidFill>
                  <a:schemeClr val="accent1"/>
                </a:solidFill>
              </a:defRPr>
            </a:lvl1pPr>
            <a:lvl2pPr marL="0" indent="0">
              <a:buNone/>
              <a:defRPr/>
            </a:lvl2pPr>
          </a:lstStyle>
          <a:p>
            <a:pPr lvl="0"/>
            <a:r>
              <a:rPr lang="en-US" dirty="0"/>
              <a:t>Add intro copy here</a:t>
            </a:r>
          </a:p>
        </p:txBody>
      </p:sp>
      <p:sp>
        <p:nvSpPr>
          <p:cNvPr id="7" name="Title 6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312640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2441448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92000" y="2394001"/>
            <a:ext cx="7560000" cy="3882527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E5883C-F27E-4F86-BF20-6692B6AC78C7}" type="datetime1">
              <a:rPr lang="en-GB" smtClean="0"/>
              <a:t>20/09/2022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Use Header &amp; Footer to insert title here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7BF506-92DF-494B-8E4C-F6328687F76C}" type="slidenum">
              <a:rPr lang="en-GB" smtClean="0"/>
              <a:t>‹#›</a:t>
            </a:fld>
            <a:endParaRPr lang="en-GB" dirty="0"/>
          </a:p>
        </p:txBody>
      </p:sp>
      <p:sp>
        <p:nvSpPr>
          <p:cNvPr id="7" name="Title 6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26302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Column with Intr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244144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92000" y="1264948"/>
            <a:ext cx="7560000" cy="332399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92000" y="2676527"/>
            <a:ext cx="3600000" cy="3600000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565EB2-5ECA-456F-AD23-AFDB4537AECE}" type="datetime1">
              <a:rPr lang="en-GB" smtClean="0"/>
              <a:t>20/09/2022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Use Header &amp; Footer to insert title here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7BF506-92DF-494B-8E4C-F6328687F76C}" type="slidenum">
              <a:rPr lang="en-GB" smtClean="0"/>
              <a:t>‹#›</a:t>
            </a:fld>
            <a:endParaRPr lang="en-GB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792000" y="1864075"/>
            <a:ext cx="7560000" cy="261610"/>
          </a:xfrm>
        </p:spPr>
        <p:txBody>
          <a:bodyPr>
            <a:spAutoFit/>
          </a:bodyPr>
          <a:lstStyle>
            <a:lvl1pPr>
              <a:spcBef>
                <a:spcPts val="0"/>
              </a:spcBef>
              <a:defRPr sz="1700">
                <a:solidFill>
                  <a:schemeClr val="accent1"/>
                </a:solidFill>
              </a:defRPr>
            </a:lvl1pPr>
            <a:lvl2pPr marL="0" indent="0">
              <a:buNone/>
              <a:defRPr/>
            </a:lvl2pPr>
          </a:lstStyle>
          <a:p>
            <a:pPr lvl="0"/>
            <a:r>
              <a:rPr lang="en-US" dirty="0"/>
              <a:t>Add intro copy here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sz="quarter" idx="14"/>
          </p:nvPr>
        </p:nvSpPr>
        <p:spPr>
          <a:xfrm>
            <a:off x="4752000" y="2676527"/>
            <a:ext cx="3600000" cy="3600000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302213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244144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92000" y="1264948"/>
            <a:ext cx="7560000" cy="332399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92000" y="2394001"/>
            <a:ext cx="3600000" cy="3882527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9E2D36-BE7E-48F9-A1F6-1EDAAEF213B8}" type="datetime1">
              <a:rPr lang="en-GB" smtClean="0"/>
              <a:t>20/09/2022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Use Header &amp; Footer to insert title here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7BF506-92DF-494B-8E4C-F6328687F76C}" type="slidenum">
              <a:rPr lang="en-GB" smtClean="0"/>
              <a:t>‹#›</a:t>
            </a:fld>
            <a:endParaRPr lang="en-GB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4"/>
          </p:nvPr>
        </p:nvSpPr>
        <p:spPr>
          <a:xfrm>
            <a:off x="4752000" y="2394001"/>
            <a:ext cx="3600000" cy="3882527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073234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244144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CC67D7-E322-4939-BDCD-829F7D69640C}" type="datetime1">
              <a:rPr lang="en-GB" smtClean="0"/>
              <a:t>20/09/2022</a:t>
            </a:fld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Use Header &amp; Footer to insert title here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7BF506-92DF-494B-8E4C-F6328687F76C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620469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2441448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1D7D6E-A399-44B6-8E46-6FD9E8701BEF}" type="datetime1">
              <a:rPr lang="en-GB" smtClean="0"/>
              <a:t>20/09/2022</a:t>
            </a:fld>
            <a:endParaRPr lang="en-GB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Use Header &amp; Footer to insert title here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7BF506-92DF-494B-8E4C-F6328687F76C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612769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92000" y="1264948"/>
            <a:ext cx="7560000" cy="332399"/>
          </a:xfrm>
          <a:prstGeom prst="rect">
            <a:avLst/>
          </a:prstGeom>
        </p:spPr>
        <p:txBody>
          <a:bodyPr vert="horz" lIns="0" tIns="0" rIns="0" bIns="0" rtlCol="0" anchor="b" anchorCtr="0">
            <a:sp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92000" y="2676527"/>
            <a:ext cx="7560000" cy="360000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92000" y="6467609"/>
            <a:ext cx="2257200" cy="161583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l">
              <a:defRPr sz="1050">
                <a:solidFill>
                  <a:schemeClr val="accent1"/>
                </a:solidFill>
              </a:defRPr>
            </a:lvl1pPr>
          </a:lstStyle>
          <a:p>
            <a:fld id="{D0C6A39E-E1FE-4E63-BE34-9393543A9356}" type="datetime1">
              <a:rPr lang="en-GB" smtClean="0"/>
              <a:t>20/09/2022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200" y="0"/>
            <a:ext cx="8229600" cy="6192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250" cap="all" baseline="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Use Header &amp; Footer to insert title here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57200" y="6467609"/>
            <a:ext cx="334800" cy="161583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l">
              <a:defRPr sz="1050">
                <a:solidFill>
                  <a:schemeClr val="accent1"/>
                </a:solidFill>
              </a:defRPr>
            </a:lvl1pPr>
          </a:lstStyle>
          <a:p>
            <a:fld id="{FE7BF506-92DF-494B-8E4C-F6328687F76C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192430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71" r:id="rId2"/>
    <p:sldLayoutId id="2147483662" r:id="rId3"/>
    <p:sldLayoutId id="2147483668" r:id="rId4"/>
    <p:sldLayoutId id="2147483669" r:id="rId5"/>
    <p:sldLayoutId id="2147483670" r:id="rId6"/>
    <p:sldLayoutId id="2147483666" r:id="rId7"/>
    <p:sldLayoutId id="2147483667" r:id="rId8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400" kern="1200" cap="none" baseline="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100000"/>
        </a:lnSpc>
        <a:spcBef>
          <a:spcPts val="1800"/>
        </a:spcBef>
        <a:buFont typeface="Arial" panose="020B0604020202020204" pitchFamily="34" charset="0"/>
        <a:buNone/>
        <a:defRPr sz="1500" kern="1200">
          <a:solidFill>
            <a:schemeClr val="tx1"/>
          </a:solidFill>
          <a:latin typeface="+mn-lt"/>
          <a:ea typeface="+mn-ea"/>
          <a:cs typeface="+mn-cs"/>
        </a:defRPr>
      </a:lvl1pPr>
      <a:lvl2pPr marL="324000" indent="-324000" algn="l" defTabSz="914400" rtl="0" eaLnBrk="1" latinLnBrk="0" hangingPunct="1">
        <a:lnSpc>
          <a:spcPct val="100000"/>
        </a:lnSpc>
        <a:spcBef>
          <a:spcPts val="1800"/>
        </a:spcBef>
        <a:buSzPct val="150000"/>
        <a:buFontTx/>
        <a:buBlip>
          <a:blip r:embed="rId10"/>
        </a:buBlip>
        <a:defRPr sz="1500" kern="1200">
          <a:solidFill>
            <a:schemeClr val="tx1"/>
          </a:solidFill>
          <a:latin typeface="+mn-lt"/>
          <a:ea typeface="+mn-ea"/>
          <a:cs typeface="+mn-cs"/>
        </a:defRPr>
      </a:lvl2pPr>
      <a:lvl3pPr marL="540000" indent="-216000" algn="l" defTabSz="914400" rtl="0" eaLnBrk="1" latinLnBrk="0" hangingPunct="1">
        <a:lnSpc>
          <a:spcPct val="100000"/>
        </a:lnSpc>
        <a:spcBef>
          <a:spcPts val="9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756000" indent="-216000" algn="l" defTabSz="914400" rtl="0" eaLnBrk="1" latinLnBrk="0" hangingPunct="1">
        <a:lnSpc>
          <a:spcPct val="100000"/>
        </a:lnSpc>
        <a:spcBef>
          <a:spcPts val="600"/>
        </a:spcBef>
        <a:buFont typeface="Arial" panose="020B0604020202020204" pitchFamily="34" charset="0"/>
        <a:buChar char="–"/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936000" indent="-180000" algn="l" defTabSz="914400" rtl="0" eaLnBrk="1" latinLnBrk="0" hangingPunct="1">
        <a:lnSpc>
          <a:spcPct val="100000"/>
        </a:lnSpc>
        <a:spcBef>
          <a:spcPts val="700"/>
        </a:spcBef>
        <a:buFont typeface="Arial" panose="020B0604020202020204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1719378" y="2506207"/>
            <a:ext cx="6131931" cy="2533579"/>
          </a:xfrm>
        </p:spPr>
        <p:txBody>
          <a:bodyPr/>
          <a:lstStyle/>
          <a:p>
            <a:r>
              <a:rPr lang="en-GB" dirty="0"/>
              <a:t>Breast CAG </a:t>
            </a:r>
            <a:br>
              <a:rPr lang="en-GB" dirty="0"/>
            </a:br>
            <a:br>
              <a:rPr lang="en-GB" sz="2400" dirty="0"/>
            </a:br>
            <a:r>
              <a:rPr lang="en-GB" sz="2000" dirty="0"/>
              <a:t>Competition vs Collaboration</a:t>
            </a:r>
            <a:br>
              <a:rPr lang="en-GB" sz="2800" dirty="0"/>
            </a:br>
            <a:br>
              <a:rPr lang="en-GB" sz="2800" dirty="0"/>
            </a:br>
            <a:br>
              <a:rPr lang="en-GB" dirty="0"/>
            </a:br>
            <a:br>
              <a:rPr lang="en-GB" dirty="0"/>
            </a:br>
            <a:endParaRPr lang="en-GB" dirty="0"/>
          </a:p>
        </p:txBody>
      </p:sp>
      <p:sp>
        <p:nvSpPr>
          <p:cNvPr id="2" name="TextBox 1"/>
          <p:cNvSpPr txBox="1"/>
          <p:nvPr/>
        </p:nvSpPr>
        <p:spPr>
          <a:xfrm>
            <a:off x="5873857" y="5330664"/>
            <a:ext cx="327014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Carla Griffiths RUH </a:t>
            </a:r>
          </a:p>
          <a:p>
            <a:r>
              <a:rPr lang="en-GB" dirty="0"/>
              <a:t>Nick Smith NBT</a:t>
            </a:r>
          </a:p>
        </p:txBody>
      </p:sp>
    </p:spTree>
    <p:extLst>
      <p:ext uri="{BB962C8B-B14F-4D97-AF65-F5344CB8AC3E}">
        <p14:creationId xmlns:p14="http://schemas.microsoft.com/office/powerpoint/2010/main" val="27297427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-99391" y="0"/>
            <a:ext cx="8229600" cy="619200"/>
          </a:xfrm>
        </p:spPr>
        <p:txBody>
          <a:bodyPr/>
          <a:lstStyle/>
          <a:p>
            <a:pPr lvl="1"/>
            <a:r>
              <a:rPr lang="en-GB" sz="2150" b="1" dirty="0">
                <a:solidFill>
                  <a:schemeClr val="bg1"/>
                </a:solidFill>
              </a:rPr>
              <a:t>National Picture</a:t>
            </a:r>
          </a:p>
        </p:txBody>
      </p:sp>
      <p:sp>
        <p:nvSpPr>
          <p:cNvPr id="2" name="Rectangle 1"/>
          <p:cNvSpPr/>
          <p:nvPr/>
        </p:nvSpPr>
        <p:spPr>
          <a:xfrm>
            <a:off x="230910" y="1634678"/>
            <a:ext cx="8497454" cy="46434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GB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400 consultant radiology vacancies in the UK</a:t>
            </a:r>
          </a:p>
          <a:p>
            <a:pPr marL="285750" indent="-285750" algn="just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endParaRPr lang="en-GB" sz="24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 algn="just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GB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 in 10 radiologist posts unfilled.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endParaRPr lang="en-GB" sz="24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 algn="just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GB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Breast radiologists were the most in-demand of all specialists within radiology</a:t>
            </a:r>
          </a:p>
          <a:p>
            <a:pPr marL="285750" indent="-285750" algn="just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endParaRPr lang="en-GB" sz="24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 algn="just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GB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25% of breast units lack at least one breast radiologist, and retirements will overtake new appointments over the next decade</a:t>
            </a:r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GB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endParaRPr lang="en-GB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409583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1"/>
          <p:cNvSpPr txBox="1">
            <a:spLocks/>
          </p:cNvSpPr>
          <p:nvPr/>
        </p:nvSpPr>
        <p:spPr>
          <a:xfrm>
            <a:off x="-145573" y="0"/>
            <a:ext cx="8229600" cy="619200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en-US"/>
            </a:defPPr>
            <a:lvl1pPr marL="0" algn="l" defTabSz="457200" rtl="0" eaLnBrk="1" latinLnBrk="0" hangingPunct="1">
              <a:defRPr sz="1250" kern="1200" cap="all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/>
            <a:r>
              <a:rPr lang="en-GB" sz="2150" b="1" dirty="0">
                <a:solidFill>
                  <a:schemeClr val="bg1"/>
                </a:solidFill>
              </a:rPr>
              <a:t>SWAG Cancer Alliance – Breast Care</a:t>
            </a:r>
          </a:p>
        </p:txBody>
      </p:sp>
      <p:sp>
        <p:nvSpPr>
          <p:cNvPr id="9" name="Rectangle 8"/>
          <p:cNvSpPr/>
          <p:nvPr/>
        </p:nvSpPr>
        <p:spPr>
          <a:xfrm>
            <a:off x="350982" y="1413005"/>
            <a:ext cx="8497454" cy="44430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n-GB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Inequality in access across different hospitals locally.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endParaRPr lang="en-GB" sz="24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n-GB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Variation in performance targets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endParaRPr lang="en-GB" sz="24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n-GB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Workforce shortages / crisis 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endParaRPr lang="en-GB" sz="24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n-GB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Reliance on high cost locums and/or insourcing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endParaRPr lang="en-GB" sz="24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n-GB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Demand outstripping capacity – growth in worried well </a:t>
            </a:r>
          </a:p>
        </p:txBody>
      </p:sp>
    </p:spTree>
    <p:extLst>
      <p:ext uri="{BB962C8B-B14F-4D97-AF65-F5344CB8AC3E}">
        <p14:creationId xmlns:p14="http://schemas.microsoft.com/office/powerpoint/2010/main" val="17055921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457200" y="-1"/>
            <a:ext cx="8229600" cy="840509"/>
          </a:xfrm>
        </p:spPr>
        <p:txBody>
          <a:bodyPr/>
          <a:lstStyle/>
          <a:p>
            <a:r>
              <a:rPr lang="en-GB" dirty="0"/>
              <a:t>Can we address these national issues?                                                                                                   Can we improve equity of service within in the alliance ? </a:t>
            </a:r>
          </a:p>
          <a:p>
            <a:endParaRPr lang="en-GB" dirty="0"/>
          </a:p>
        </p:txBody>
      </p:sp>
      <p:sp>
        <p:nvSpPr>
          <p:cNvPr id="3" name="TextBox 2"/>
          <p:cNvSpPr txBox="1"/>
          <p:nvPr/>
        </p:nvSpPr>
        <p:spPr>
          <a:xfrm>
            <a:off x="182331" y="1211563"/>
            <a:ext cx="8043843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28600" indent="-228600">
              <a:buAutoNum type="arabicPeriod"/>
            </a:pPr>
            <a:r>
              <a:rPr lang="en-GB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Why is there disparity across the hospitals? </a:t>
            </a:r>
          </a:p>
          <a:p>
            <a:pPr marL="228600" indent="-228600">
              <a:buAutoNum type="arabicPeriod"/>
            </a:pPr>
            <a:endParaRPr lang="en-GB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28600" indent="-228600">
              <a:buAutoNum type="arabicPeriod"/>
            </a:pPr>
            <a:endParaRPr lang="en-GB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28600" indent="-228600">
              <a:buAutoNum type="arabicPeriod"/>
            </a:pPr>
            <a:r>
              <a:rPr lang="en-GB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Should we try to reduce this disparity by various means of collaboration? </a:t>
            </a:r>
          </a:p>
          <a:p>
            <a:pPr marL="228600" indent="-228600">
              <a:buAutoNum type="arabicPeriod"/>
            </a:pPr>
            <a:endParaRPr lang="en-GB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28600" indent="-228600">
              <a:buAutoNum type="arabicPeriod"/>
            </a:pPr>
            <a:endParaRPr lang="en-GB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28600" indent="-228600">
              <a:buAutoNum type="arabicPeriod"/>
            </a:pPr>
            <a:r>
              <a:rPr lang="en-GB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Could we work towards an introduction of a regional breast pain pathway? If so how would this work?</a:t>
            </a:r>
          </a:p>
          <a:p>
            <a:pPr marL="228600" indent="-228600">
              <a:buAutoNum type="arabicPeriod"/>
            </a:pPr>
            <a:endParaRPr lang="en-GB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GB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GB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4. Can we address the shortfall in radiology with a collaborative SWAG training program? Can we improve the pipeline to support this (regional international recruitment programme?) </a:t>
            </a:r>
          </a:p>
          <a:p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34997360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                        Is this something we should aspire towards for the southwest? 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8783" y="781878"/>
            <a:ext cx="8653669" cy="57267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430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NHS Blue Palette">
      <a:dk1>
        <a:sysClr val="windowText" lastClr="000000"/>
      </a:dk1>
      <a:lt1>
        <a:sysClr val="window" lastClr="FFFFFF"/>
      </a:lt1>
      <a:dk2>
        <a:srgbClr val="768692"/>
      </a:dk2>
      <a:lt2>
        <a:srgbClr val="E8EDEE"/>
      </a:lt2>
      <a:accent1>
        <a:srgbClr val="005EB8"/>
      </a:accent1>
      <a:accent2>
        <a:srgbClr val="425563"/>
      </a:accent2>
      <a:accent3>
        <a:srgbClr val="78BE20"/>
      </a:accent3>
      <a:accent4>
        <a:srgbClr val="FAE100"/>
      </a:accent4>
      <a:accent5>
        <a:srgbClr val="41B6E6"/>
      </a:accent5>
      <a:accent6>
        <a:srgbClr val="DA291C"/>
      </a:accent6>
      <a:hlink>
        <a:srgbClr val="005EB8"/>
      </a:hlink>
      <a:folHlink>
        <a:srgbClr val="41B6E6"/>
      </a:folHlink>
    </a:clrScheme>
    <a:fontScheme name="Arial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10773</TotalTime>
  <Words>211</Words>
  <Application>Microsoft Office PowerPoint</Application>
  <PresentationFormat>On-screen Show (4:3)</PresentationFormat>
  <Paragraphs>36</Paragraphs>
  <Slides>5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9" baseType="lpstr">
      <vt:lpstr>Arial</vt:lpstr>
      <vt:lpstr>Calibri</vt:lpstr>
      <vt:lpstr>Times New Roman</vt:lpstr>
      <vt:lpstr>Office Theme</vt:lpstr>
      <vt:lpstr>Breast CAG   Competition vs Collaboration    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timroe</dc:creator>
  <cp:lastModifiedBy>Helen Dunderdale</cp:lastModifiedBy>
  <cp:revision>427</cp:revision>
  <dcterms:created xsi:type="dcterms:W3CDTF">2016-08-10T21:35:16Z</dcterms:created>
  <dcterms:modified xsi:type="dcterms:W3CDTF">2022-09-20T11:27:06Z</dcterms:modified>
</cp:coreProperties>
</file>