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EA5BDA-2E5D-43D2-A2E3-B1C207716FF1}">
  <a:tblStyle styleId="{35EA5BDA-2E5D-43D2-A2E3-B1C207716F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ab85bb63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10ab85bb63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e02880c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de02880c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4ffdc82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154ffdc82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987970e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13987970e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a0b66927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11a0b66927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e02880c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de02880c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e02880cc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de02880cc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69eda4c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569eda4c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569eda4c2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69eda4c2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569eda4c2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569eda4c2e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://csg.ncri.org.uk/portfolio/portfolio-maps/" TargetMode="External"/><Relationship Id="rId4" Type="http://schemas.openxmlformats.org/officeDocument/2006/relationships/hyperlink" Target="https://www.ukctg.nihr.ac.uk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nihr.ac.uk/thefutureofukclinicalresearch/home/research-rese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ihr.ac.uk/explore-nihr/support/clinical-research-network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1524000" y="4481750"/>
            <a:ext cx="99621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Research Update - Claire Matthews </a:t>
            </a:r>
            <a:endParaRPr sz="3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 </a:t>
            </a: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ctrTitle"/>
          </p:nvPr>
        </p:nvSpPr>
        <p:spPr>
          <a:xfrm>
            <a:off x="1417825" y="1157750"/>
            <a:ext cx="9144000" cy="2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br>
              <a:rPr lang="en-GB"/>
            </a:br>
            <a:r>
              <a:rPr lang="en-GB" sz="4500">
                <a:latin typeface="Lato"/>
                <a:ea typeface="Lato"/>
                <a:cs typeface="Lato"/>
                <a:sym typeface="Lato"/>
              </a:rPr>
              <a:t>SWAG Network Breast cancer</a:t>
            </a:r>
            <a:endParaRPr sz="4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500">
                <a:latin typeface="Lato"/>
                <a:ea typeface="Lato"/>
                <a:cs typeface="Lato"/>
                <a:sym typeface="Lato"/>
              </a:rPr>
              <a:t>Clinical Advisory Group</a:t>
            </a:r>
            <a:br>
              <a:rPr lang="en-GB" sz="4500">
                <a:latin typeface="Lato"/>
                <a:ea typeface="Lato"/>
                <a:cs typeface="Lato"/>
                <a:sym typeface="Lato"/>
              </a:rPr>
            </a:br>
            <a:endParaRPr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9180875" y="5585950"/>
            <a:ext cx="201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18/03/2022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838200" y="538428"/>
            <a:ext cx="10515600" cy="5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3"/>
              </a:rPr>
              <a:t>NIHR ODP https://odp.nihr.ac.uk/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Open data platform. Data on performance and restart across whole CRN, including all specialty areas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4"/>
              </a:rPr>
              <a:t>NIHR Be Part of Research https://www.ukctg.nihr.ac.uk/</a:t>
            </a:r>
            <a:endParaRPr sz="2220" b="1" u="sng">
              <a:solidFill>
                <a:srgbClr val="0000F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chemeClr val="hlink"/>
                </a:solidFill>
                <a:uFill>
                  <a:noFill/>
                </a:uFill>
                <a:hlinkClick r:id="rId5"/>
              </a:rPr>
              <a:t>See which studies are open across the country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5"/>
              </a:rPr>
              <a:t>National Cancer Research Institute Portfolio Maps  http://csg.ncri.org.uk/portfolio/portfolio-maps/</a:t>
            </a:r>
            <a:endParaRPr sz="2220"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View current national portfolio of open, closed and ‘in set up’ cancer studies</a:t>
            </a:r>
            <a:endParaRPr sz="2220" b="1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6"/>
              </a:rPr>
              <a:t>Find a Clinical Research Study (ODP) http://csg.ncri.org.uk/portfolio/portfolio-maps/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Search for a study to fit criteria.  Good for horizon scanning, eligibility criteria</a:t>
            </a:r>
            <a:endParaRPr>
              <a:solidFill>
                <a:srgbClr val="193E72"/>
              </a:solidFill>
            </a:endParaRPr>
          </a:p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3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838200" y="10022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Delivery Manager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claire.matthews@nihr.ac.uk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Portfolio Facilitator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rebecca.pienaar@nihr.ac.uk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Sub-specialty Lead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/>
              <a:t>Mark Beresford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/>
        </p:nvSpPr>
        <p:spPr>
          <a:xfrm>
            <a:off x="2046900" y="104125"/>
            <a:ext cx="8098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Recruitment to Breast Cancer Studies </a:t>
            </a:r>
            <a:endParaRPr sz="2300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3D85C6"/>
              </a:solidFill>
            </a:endParaRPr>
          </a:p>
        </p:txBody>
      </p:sp>
      <p:sp>
        <p:nvSpPr>
          <p:cNvPr id="100" name="Google Shape;100;p12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15/09/2022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 txBox="1"/>
          <p:nvPr/>
        </p:nvSpPr>
        <p:spPr>
          <a:xfrm>
            <a:off x="214350" y="4375800"/>
            <a:ext cx="113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Apr 2022 - Sep 2022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03" name="Google Shape;103;p12"/>
          <p:cNvPicPr preferRelativeResize="0"/>
          <p:nvPr/>
        </p:nvPicPr>
        <p:blipFill rotWithShape="1">
          <a:blip r:embed="rId3">
            <a:alphaModFix/>
          </a:blip>
          <a:srcRect t="2987"/>
          <a:stretch/>
        </p:blipFill>
        <p:spPr>
          <a:xfrm>
            <a:off x="1556925" y="3571525"/>
            <a:ext cx="9176847" cy="25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6913" y="789850"/>
            <a:ext cx="9078187" cy="2506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2"/>
          <p:cNvSpPr txBox="1"/>
          <p:nvPr/>
        </p:nvSpPr>
        <p:spPr>
          <a:xfrm>
            <a:off x="214350" y="1048100"/>
            <a:ext cx="113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Apr 2021 - Mar 2022 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/>
        </p:nvSpPr>
        <p:spPr>
          <a:xfrm>
            <a:off x="225775" y="104125"/>
            <a:ext cx="1159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3D85C6"/>
                </a:solidFill>
              </a:rPr>
              <a:t>National vs Regional Recruitment to Breast Cancer Studies Apr 2019 - Sep 22 </a:t>
            </a:r>
            <a:endParaRPr sz="2200">
              <a:solidFill>
                <a:srgbClr val="3D85C6"/>
              </a:solidFill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15/09/2022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423325" y="1476975"/>
            <a:ext cx="130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National Recruitment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491075" y="4261050"/>
            <a:ext cx="1307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West of England Recruitment (exc T, Y, S)</a:t>
            </a:r>
            <a:endParaRPr/>
          </a:p>
        </p:txBody>
      </p:sp>
      <p:pic>
        <p:nvPicPr>
          <p:cNvPr id="115" name="Google Shape;11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425" y="779725"/>
            <a:ext cx="923925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175" y="3361000"/>
            <a:ext cx="9171500" cy="2548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/>
        </p:nvSpPr>
        <p:spPr>
          <a:xfrm>
            <a:off x="225775" y="104125"/>
            <a:ext cx="1159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3D85C6"/>
                </a:solidFill>
              </a:rPr>
              <a:t>Recruitment by CRN region to Breast Cancer Studies 2022/2023</a:t>
            </a:r>
            <a:endParaRPr sz="2200">
              <a:solidFill>
                <a:srgbClr val="3D85C6"/>
              </a:solidFill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15/09/2022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150" y="894775"/>
            <a:ext cx="3729275" cy="49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0000" y="894775"/>
            <a:ext cx="3897986" cy="48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4"/>
          <p:cNvSpPr/>
          <p:nvPr/>
        </p:nvSpPr>
        <p:spPr>
          <a:xfrm>
            <a:off x="1442400" y="2026425"/>
            <a:ext cx="1336200" cy="292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975375" y="4904325"/>
            <a:ext cx="1750200" cy="292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5596525" y="3490450"/>
            <a:ext cx="1750200" cy="292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6021750" y="4621163"/>
            <a:ext cx="1336200" cy="292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SWAG region Lead Network Studies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35" name="Google Shape;135;p15"/>
          <p:cNvGraphicFramePr/>
          <p:nvPr/>
        </p:nvGraphicFramePr>
        <p:xfrm>
          <a:off x="302213" y="81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{35EA5BDA-2E5D-43D2-A2E3-B1C207716FF1}</a:tableStyleId>
              </a:tblPr>
              <a:tblGrid>
                <a:gridCol w="145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CI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Title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Opening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Closure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Sample Size Eng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Eng Recruits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E-bikes and breast cancer: CRANK-B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Miranda Armstrong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Increasing physical activity levels using e-bikes to enhance breast cancer survival: A randomised pilot study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03/08/2022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31/08/2022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EUCHARIS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Mark Beresford (Lead Eng Site)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European treatment patterns and outcomes associated with first line CDK and Hormonal therapies Assessed in a Real-world non-Interventional Study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08/06/2022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31/10/2022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Best-BRA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Shelley Potter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Is subpectoral or pre-pectoral implant placement Best in immediate BReAst reconstruction?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26/07/2021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31/01/2023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8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Breast Cancer: Early diagnosis using materials immortalisation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Prof Keith Rogers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Analysis of breast calcifications in benign and malignant biopsy samples using elemental analysis, X-ray diffraction, and vibrational spectroscopy - for diagnosis of malignancy and prediction of progression.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01/09/2020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01/09/2023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COMPULSE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Sarah Vinnicombe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Comparison trial of open-tip pulsed needle biopsy and conventional core biopsy in axillary lymph nodes (COMPULSE)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15/07/2020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31/12/2024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The ANTHEM Feasibility Study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Shelley Potter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The ANTHEM Feasibility Study : Is A Novel THErapeutic mammaplasty procedure a safe and effective surgical alternative to Mastectomy for treatment of breast cancer?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04/12/2020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31/12/2022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340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240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/>
          <p:nvPr/>
        </p:nvSpPr>
        <p:spPr>
          <a:xfrm>
            <a:off x="175050" y="35530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SWAG region Breast Cancer Studies Opened 2022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41" name="Google Shape;141;p16"/>
          <p:cNvGraphicFramePr/>
          <p:nvPr/>
        </p:nvGraphicFramePr>
        <p:xfrm>
          <a:off x="498013" y="189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{35EA5BDA-2E5D-43D2-A2E3-B1C207716FF1}</a:tableStyleId>
              </a:tblPr>
              <a:tblGrid>
                <a:gridCol w="123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CPMS No.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Open 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Closure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England Recruits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2" name="Google Shape;142;p16"/>
          <p:cNvGraphicFramePr/>
          <p:nvPr/>
        </p:nvGraphicFramePr>
        <p:xfrm>
          <a:off x="498025" y="249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{35EA5BDA-2E5D-43D2-A2E3-B1C207716FF1}</a:tableStyleId>
              </a:tblPr>
              <a:tblGrid>
                <a:gridCol w="123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52372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EndoNET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23/08/2022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31/05/2025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1200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0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51326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ANG-010 (INFORM Study)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30/06/2022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31/01/2024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500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4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48418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PEAR-TNBC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24/05/2022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30/06/2023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4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50679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Tropion-02 Breast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29/04/2022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18/09/2023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30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50904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The NERLYFE study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15/06/2022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15/03/2023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207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0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51297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IMPARTER:4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28/02/2022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31/01/2023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250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49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" name="Google Shape;143;p16"/>
          <p:cNvSpPr txBox="1"/>
          <p:nvPr/>
        </p:nvSpPr>
        <p:spPr>
          <a:xfrm>
            <a:off x="956100" y="1146100"/>
            <a:ext cx="513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Full list of open studies to be circulated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In Setup Breast Cancer Studies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49" name="Google Shape;149;p17"/>
          <p:cNvGraphicFramePr/>
          <p:nvPr/>
        </p:nvGraphicFramePr>
        <p:xfrm>
          <a:off x="652375" y="875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{35EA5BDA-2E5D-43D2-A2E3-B1C207716FF1}</a:tableStyleId>
              </a:tblPr>
              <a:tblGrid>
                <a:gridCol w="70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8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CPMS No.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Sites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Opening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UK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51327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EFC16133 </a:t>
                      </a:r>
                      <a:r>
                        <a:rPr lang="en-GB">
                          <a:solidFill>
                            <a:schemeClr val="dk1"/>
                          </a:solidFill>
                        </a:rPr>
                        <a:t>(Comm)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BHOC, YEO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29/07/2022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28/02/2024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52477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Ascent-03 (Comm)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Chelt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31/08/2022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31/10/2022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50765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SGNTUC-028 </a:t>
                      </a:r>
                      <a:r>
                        <a:rPr lang="en-GB">
                          <a:solidFill>
                            <a:schemeClr val="dk1"/>
                          </a:solidFill>
                        </a:rPr>
                        <a:t>(Comm)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RUH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01/07/2022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30/11/2023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50331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heredERA </a:t>
                      </a:r>
                      <a:r>
                        <a:rPr lang="en-GB">
                          <a:solidFill>
                            <a:schemeClr val="dk1"/>
                          </a:solidFill>
                        </a:rPr>
                        <a:t>(Comm)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RUH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31/08/2022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23/03/2025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50218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TRAK-ER (Non-Comm)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BHOC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01/11/2021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31/10/2023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553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650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37535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BR-003 Confirmatory Study Novilase Ablation Malignant Breast Tumours </a:t>
                      </a:r>
                      <a:r>
                        <a:rPr lang="en-GB">
                          <a:solidFill>
                            <a:schemeClr val="dk1"/>
                          </a:solidFill>
                        </a:rPr>
                        <a:t>(Comm)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NBT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10/11/2022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31/12/2023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53118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PRE-DX Study (Non-Comm)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03/10/2022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02/06/2023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245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40689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IMpALA </a:t>
                      </a:r>
                      <a:r>
                        <a:rPr lang="en-GB">
                          <a:solidFill>
                            <a:schemeClr val="dk1"/>
                          </a:solidFill>
                        </a:rPr>
                        <a:t>(Non-Comm)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01/05/2019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31/01/2021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0" name="Google Shape;150;p17"/>
          <p:cNvSpPr txBox="1"/>
          <p:nvPr/>
        </p:nvSpPr>
        <p:spPr>
          <a:xfrm>
            <a:off x="8645500" y="61501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Data cut 15/09/2022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Source: ODP All Portfolio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Plans to share information across region</a:t>
            </a:r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Asking for buy-in from research leads at each site in the region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Aim to produce a list of all open studies with contact details for PI and inclusion/exclusion criteria if possible</a:t>
            </a:r>
            <a:endParaRPr/>
          </a:p>
          <a:p>
            <a:pPr marL="457200" lvl="0" indent="-381000" algn="l" rtl="0">
              <a:lnSpc>
                <a:spcPct val="2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Frequency may be determined by workload</a:t>
            </a:r>
            <a:endParaRPr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How else could we share information?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Ongoing Activities</a:t>
            </a:r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838200" y="1211850"/>
            <a:ext cx="10515600" cy="47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/>
              <a:t>Research Reset</a:t>
            </a:r>
            <a:r>
              <a:rPr lang="en-GB"/>
              <a:t> - DHSC initiative to revitalise the research portfolio by amending or closing studies that are no longer viable. Aim is to free up capacity for other research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https://sites.google.com/nihr.ac.uk/thefutureofukclinicalresearch/home/research-reset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/>
              <a:t>CRN 2024</a:t>
            </a:r>
            <a:r>
              <a:rPr lang="en-GB"/>
              <a:t> restructure and new name - NIHR Research Delivery Network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West of England will expand to include Dorset and Salisbury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Currently open to EoIs for host organisations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https://www.nihr.ac.uk/explore-nihr/support/clinical-research-network.htm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Widescreen</PresentationFormat>
  <Paragraphs>211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Lato</vt:lpstr>
      <vt:lpstr>Arial</vt:lpstr>
      <vt:lpstr>Custom Design</vt:lpstr>
      <vt:lpstr> SWAG Network Breast cancer Clinical Advisory Group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Plans to share information across region</vt:lpstr>
      <vt:lpstr>Ongoing Activities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SWAG Network Breast cancer Clinical Advisory Group </dc:title>
  <cp:lastModifiedBy>Helen Dunderdale</cp:lastModifiedBy>
  <cp:revision>1</cp:revision>
  <dcterms:modified xsi:type="dcterms:W3CDTF">2022-09-20T11:28:18Z</dcterms:modified>
</cp:coreProperties>
</file>