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  <p:sldMasterId id="2147483670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Lato" panose="020F0502020204030203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B07C1B-3736-4C56-B459-156BF88297A5}">
  <a:tblStyle styleId="{11B07C1B-3736-4C56-B459-156BF88297A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28937dccdb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28937dccdb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28937dccdb_0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28937dccdb_0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5" name="Google Shape;27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de02880cc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gde02880c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024a9af74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g1024a9af74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de02880cc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gde02880cc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de02880cc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gde02880cc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28937dccd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28937dccd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128937dccdb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28937dccd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28937dccd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28937dccd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28937dccd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28937dccdb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28937dccdb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1.png"/><Relationship Id="rId4" Type="http://schemas.openxmlformats.org/officeDocument/2006/relationships/image" Target="../media/image3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4">
            <a:alphaModFix/>
          </a:blip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239223" y="1795994"/>
            <a:ext cx="1579199" cy="1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" name="Google Shape;23;p2"/>
          <p:cNvSpPr txBox="1"/>
          <p:nvPr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8501" y="102202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2"/>
          <p:cNvPicPr preferRelativeResize="0"/>
          <p:nvPr/>
        </p:nvPicPr>
        <p:blipFill rotWithShape="1">
          <a:blip r:embed="rId3">
            <a:alphaModFix/>
          </a:blip>
          <a:srcRect r="6603" b="-36686"/>
          <a:stretch/>
        </p:blipFill>
        <p:spPr>
          <a:xfrm>
            <a:off x="402420" y="858109"/>
            <a:ext cx="11387163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2"/>
          <p:cNvPicPr preferRelativeResize="0"/>
          <p:nvPr/>
        </p:nvPicPr>
        <p:blipFill rotWithShape="1">
          <a:blip r:embed="rId4">
            <a:alphaModFix/>
          </a:blip>
          <a:srcRect l="35446" b="23512"/>
          <a:stretch/>
        </p:blipFill>
        <p:spPr>
          <a:xfrm>
            <a:off x="0" y="4799507"/>
            <a:ext cx="1737361" cy="2058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239223" y="1795994"/>
            <a:ext cx="1579200" cy="1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"/>
              <a:buNone/>
              <a:defRPr sz="6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00"/>
              <a:buNone/>
              <a:defRPr sz="19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1" name="Google Shape;101;p12"/>
          <p:cNvSpPr txBox="1"/>
          <p:nvPr/>
        </p:nvSpPr>
        <p:spPr>
          <a:xfrm>
            <a:off x="873760" y="-538480"/>
            <a:ext cx="184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2421" y="364579"/>
            <a:ext cx="2450111" cy="279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200"/>
              <a:buFont typeface="Lato"/>
              <a:buNone/>
              <a:defRPr sz="3200">
                <a:solidFill>
                  <a:srgbClr val="193E7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body" idx="1"/>
          </p:nvPr>
        </p:nvSpPr>
        <p:spPr>
          <a:xfrm>
            <a:off x="838200" y="1535065"/>
            <a:ext cx="10515600" cy="4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193E72"/>
              </a:buClr>
              <a:buSzPts val="2400"/>
              <a:buChar char="•"/>
              <a:defRPr sz="2400">
                <a:solidFill>
                  <a:srgbClr val="193E72"/>
                </a:solidFill>
              </a:defRPr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7" name="Google Shape;107;p13"/>
          <p:cNvPicPr preferRelativeResize="0"/>
          <p:nvPr/>
        </p:nvPicPr>
        <p:blipFill rotWithShape="1">
          <a:blip r:embed="rId2">
            <a:alphaModFix/>
          </a:blip>
          <a:srcRect r="8045" b="-143013"/>
          <a:stretch/>
        </p:blipFill>
        <p:spPr>
          <a:xfrm>
            <a:off x="400051" y="6070928"/>
            <a:ext cx="11056833" cy="6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2422" y="6362871"/>
            <a:ext cx="2450111" cy="279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bg>
      <p:bgPr>
        <a:solidFill>
          <a:srgbClr val="D1D9E2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4"/>
          <p:cNvPicPr preferRelativeResize="0"/>
          <p:nvPr/>
        </p:nvPicPr>
        <p:blipFill rotWithShape="1">
          <a:blip r:embed="rId2">
            <a:alphaModFix/>
          </a:blip>
          <a:srcRect r="6603" b="-36686"/>
          <a:stretch/>
        </p:blipFill>
        <p:spPr>
          <a:xfrm>
            <a:off x="402422" y="868933"/>
            <a:ext cx="11387163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4"/>
          <p:cNvSpPr txBox="1">
            <a:spLocks noGrp="1"/>
          </p:cNvSpPr>
          <p:nvPr>
            <p:ph type="title"/>
          </p:nvPr>
        </p:nvSpPr>
        <p:spPr>
          <a:xfrm>
            <a:off x="838200" y="2562303"/>
            <a:ext cx="9159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Lato"/>
              <a:buNone/>
              <a:defRPr sz="4800">
                <a:solidFill>
                  <a:srgbClr val="193E7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3" name="Google Shape;11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2422" y="364580"/>
            <a:ext cx="2450111" cy="279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4" descr="A picture containing text,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20835" y="1139878"/>
            <a:ext cx="1432965" cy="1504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4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509168"/>
            <a:ext cx="2246812" cy="2348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body" idx="1"/>
          </p:nvPr>
        </p:nvSpPr>
        <p:spPr>
          <a:xfrm>
            <a:off x="838200" y="1535065"/>
            <a:ext cx="10515600" cy="4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1" name="Google Shape;121;p15"/>
          <p:cNvPicPr preferRelativeResize="0"/>
          <p:nvPr/>
        </p:nvPicPr>
        <p:blipFill rotWithShape="1">
          <a:blip r:embed="rId3">
            <a:alphaModFix/>
          </a:blip>
          <a:srcRect r="8045" b="-143013"/>
          <a:stretch/>
        </p:blipFill>
        <p:spPr>
          <a:xfrm>
            <a:off x="400051" y="6070928"/>
            <a:ext cx="11056833" cy="6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051" y="6338911"/>
            <a:ext cx="2450111" cy="279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bg>
      <p:bgPr>
        <a:solidFill>
          <a:srgbClr val="F8DFDF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6"/>
          <p:cNvPicPr preferRelativeResize="0"/>
          <p:nvPr/>
        </p:nvPicPr>
        <p:blipFill rotWithShape="1">
          <a:blip r:embed="rId2">
            <a:alphaModFix/>
          </a:blip>
          <a:srcRect r="6603" b="-36686"/>
          <a:stretch/>
        </p:blipFill>
        <p:spPr>
          <a:xfrm>
            <a:off x="402422" y="868933"/>
            <a:ext cx="11387163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200" cy="11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Lato"/>
              <a:buNone/>
              <a:defRPr sz="4800">
                <a:solidFill>
                  <a:srgbClr val="193E7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7" name="Google Shape;12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2422" y="364580"/>
            <a:ext cx="2450111" cy="279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 descr="A picture containing text, first-aid ki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-1667"/>
          <a:stretch/>
        </p:blipFill>
        <p:spPr>
          <a:xfrm rot="-5400000">
            <a:off x="10057846" y="1639703"/>
            <a:ext cx="1678920" cy="1312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731352"/>
            <a:ext cx="1750424" cy="2126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solidFill>
          <a:srgbClr val="D1D9E2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7"/>
          <p:cNvPicPr preferRelativeResize="0"/>
          <p:nvPr/>
        </p:nvPicPr>
        <p:blipFill rotWithShape="1">
          <a:blip r:embed="rId2">
            <a:alphaModFix/>
          </a:blip>
          <a:srcRect r="6603" b="-36686"/>
          <a:stretch/>
        </p:blipFill>
        <p:spPr>
          <a:xfrm>
            <a:off x="402422" y="868933"/>
            <a:ext cx="11387163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200" cy="11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Lato"/>
              <a:buNone/>
              <a:defRPr sz="4800">
                <a:solidFill>
                  <a:srgbClr val="193E7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4" name="Google Shape;13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2422" y="364580"/>
            <a:ext cx="2450111" cy="279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4476347"/>
            <a:ext cx="3107268" cy="2381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 descr="A picture containing text, first-aid ki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20349" y="1464732"/>
            <a:ext cx="1229783" cy="1018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bg>
      <p:bgPr>
        <a:solidFill>
          <a:srgbClr val="F8DFDF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8"/>
          <p:cNvPicPr preferRelativeResize="0"/>
          <p:nvPr/>
        </p:nvPicPr>
        <p:blipFill rotWithShape="1">
          <a:blip r:embed="rId2">
            <a:alphaModFix/>
          </a:blip>
          <a:srcRect r="6603" b="-36686"/>
          <a:stretch/>
        </p:blipFill>
        <p:spPr>
          <a:xfrm>
            <a:off x="402422" y="868933"/>
            <a:ext cx="11387163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200" cy="11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Lato"/>
              <a:buNone/>
              <a:defRPr sz="4800">
                <a:solidFill>
                  <a:srgbClr val="193E7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1" name="Google Shape;14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2422" y="364580"/>
            <a:ext cx="2450111" cy="279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 descr="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430007"/>
            <a:ext cx="3048003" cy="142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67815" y="1122943"/>
            <a:ext cx="1651650" cy="1734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bg>
      <p:bgPr>
        <a:solidFill>
          <a:srgbClr val="F8DFDF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9"/>
          <p:cNvPicPr preferRelativeResize="0"/>
          <p:nvPr/>
        </p:nvPicPr>
        <p:blipFill rotWithShape="1">
          <a:blip r:embed="rId2">
            <a:alphaModFix/>
          </a:blip>
          <a:srcRect r="6603" b="-36686"/>
          <a:stretch/>
        </p:blipFill>
        <p:spPr>
          <a:xfrm>
            <a:off x="402422" y="868933"/>
            <a:ext cx="11387163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200" cy="11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Lato"/>
              <a:buNone/>
              <a:defRPr sz="4800">
                <a:solidFill>
                  <a:srgbClr val="193E7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1200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8" name="Google Shape;14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2422" y="364580"/>
            <a:ext cx="2450111" cy="279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813" b="19961"/>
          <a:stretch/>
        </p:blipFill>
        <p:spPr>
          <a:xfrm>
            <a:off x="0" y="4651584"/>
            <a:ext cx="2604228" cy="2206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28945">
            <a:off x="10188085" y="1073169"/>
            <a:ext cx="1595080" cy="1674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bg>
      <p:bgPr>
        <a:solidFill>
          <a:srgbClr val="D1D9E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0"/>
          <p:cNvPicPr preferRelativeResize="0"/>
          <p:nvPr/>
        </p:nvPicPr>
        <p:blipFill rotWithShape="1">
          <a:blip r:embed="rId2">
            <a:alphaModFix/>
          </a:blip>
          <a:srcRect r="6603" b="-36686"/>
          <a:stretch/>
        </p:blipFill>
        <p:spPr>
          <a:xfrm>
            <a:off x="402422" y="868933"/>
            <a:ext cx="11387163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4" name="Google Shape;15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2422" y="364580"/>
            <a:ext cx="2450111" cy="27912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0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200" cy="11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Lato"/>
              <a:buNone/>
              <a:defRPr sz="4800">
                <a:solidFill>
                  <a:srgbClr val="193E7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pic>
        <p:nvPicPr>
          <p:cNvPr id="156" name="Google Shape;15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697839"/>
            <a:ext cx="2051050" cy="2160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28945">
            <a:off x="10188085" y="1073169"/>
            <a:ext cx="1595080" cy="1674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dk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1"/>
          <p:cNvPicPr preferRelativeResize="0"/>
          <p:nvPr/>
        </p:nvPicPr>
        <p:blipFill rotWithShape="1">
          <a:blip r:embed="rId2">
            <a:alphaModFix/>
          </a:blip>
          <a:srcRect r="6603" b="-36686"/>
          <a:stretch/>
        </p:blipFill>
        <p:spPr>
          <a:xfrm>
            <a:off x="436034" y="858109"/>
            <a:ext cx="11387163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1" name="Google Shape;161;p21"/>
          <p:cNvSpPr txBox="1"/>
          <p:nvPr/>
        </p:nvSpPr>
        <p:spPr>
          <a:xfrm>
            <a:off x="873760" y="-538480"/>
            <a:ext cx="184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200" cy="11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pic>
        <p:nvPicPr>
          <p:cNvPr id="163" name="Google Shape;16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2421" y="364579"/>
            <a:ext cx="2450111" cy="279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1" descr="Icon, calenda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563533"/>
            <a:ext cx="2235200" cy="2294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1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60081" y="797747"/>
            <a:ext cx="2038917" cy="2140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 rotWithShape="1">
          <a:blip r:embed="rId4">
            <a:alphaModFix/>
          </a:blip>
          <a:srcRect l="8151" b="33143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45751" y="1519647"/>
            <a:ext cx="1155700" cy="9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2" name="Google Shape;3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926" y="113026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bg>
      <p:bgPr>
        <a:solidFill>
          <a:srgbClr val="D1D9E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2"/>
          <p:cNvPicPr preferRelativeResize="0"/>
          <p:nvPr/>
        </p:nvPicPr>
        <p:blipFill rotWithShape="1">
          <a:blip r:embed="rId2">
            <a:alphaModFix/>
          </a:blip>
          <a:srcRect r="6603" b="-36686"/>
          <a:stretch/>
        </p:blipFill>
        <p:spPr>
          <a:xfrm>
            <a:off x="402422" y="868933"/>
            <a:ext cx="11387163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2"/>
          <p:cNvSpPr txBox="1">
            <a:spLocks noGrp="1"/>
          </p:cNvSpPr>
          <p:nvPr>
            <p:ph type="title"/>
          </p:nvPr>
        </p:nvSpPr>
        <p:spPr>
          <a:xfrm>
            <a:off x="838200" y="2562303"/>
            <a:ext cx="9159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Lato"/>
              <a:buNone/>
              <a:defRPr sz="4800">
                <a:solidFill>
                  <a:srgbClr val="193E7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0" name="Google Shape;17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2422" y="364580"/>
            <a:ext cx="2450111" cy="279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4476347"/>
            <a:ext cx="3107268" cy="2381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66820" y="1359939"/>
            <a:ext cx="1397148" cy="1467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8_Content slide">
  <p:cSld name="OBJECT_4_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0822" y="344534"/>
            <a:ext cx="470006" cy="62668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3"/>
          <p:cNvSpPr txBox="1">
            <a:spLocks noGrp="1"/>
          </p:cNvSpPr>
          <p:nvPr>
            <p:ph type="title"/>
          </p:nvPr>
        </p:nvSpPr>
        <p:spPr>
          <a:xfrm>
            <a:off x="839475" y="365125"/>
            <a:ext cx="109815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200"/>
              <a:buFont typeface="Lato"/>
              <a:buNone/>
              <a:defRPr sz="3200" b="1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body" idx="1"/>
          </p:nvPr>
        </p:nvSpPr>
        <p:spPr>
          <a:xfrm>
            <a:off x="280825" y="1459188"/>
            <a:ext cx="11540100" cy="47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•"/>
              <a:defRPr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•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"/>
              <a:buChar char="•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•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•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•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•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•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•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177" name="Google Shape;17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625" y="6427675"/>
            <a:ext cx="2469599" cy="290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4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8" name="Google Shape;38;p4"/>
          <p:cNvPicPr preferRelativeResize="0"/>
          <p:nvPr/>
        </p:nvPicPr>
        <p:blipFill rotWithShape="1">
          <a:blip r:embed="rId4">
            <a:alphaModFix/>
          </a:blip>
          <a:srcRect l="34054" b="22345"/>
          <a:stretch/>
        </p:blipFill>
        <p:spPr>
          <a:xfrm>
            <a:off x="0" y="4812138"/>
            <a:ext cx="1737360" cy="204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129459" y="1714918"/>
            <a:ext cx="1579205" cy="1184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926" y="113026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200"/>
              <a:buFont typeface="Arial"/>
              <a:buNone/>
              <a:defRPr sz="32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1"/>
          </p:nvPr>
        </p:nvSpPr>
        <p:spPr>
          <a:xfrm>
            <a:off x="838200" y="1535065"/>
            <a:ext cx="10515600" cy="4256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3E72"/>
              </a:buClr>
              <a:buSzPts val="2400"/>
              <a:buChar char="•"/>
              <a:defRPr sz="2400">
                <a:solidFill>
                  <a:srgbClr val="193E7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5" name="Google Shape;45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0051" y="6030393"/>
            <a:ext cx="3628846" cy="691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/>
          <p:cNvPicPr preferRelativeResize="0"/>
          <p:nvPr/>
        </p:nvPicPr>
        <p:blipFill rotWithShape="1">
          <a:blip r:embed="rId3">
            <a:alphaModFix/>
          </a:blip>
          <a:srcRect t="5" r="8043" b="-142996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6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422" y="318527"/>
            <a:ext cx="3196167" cy="36878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838200" y="2562303"/>
            <a:ext cx="91592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9311719">
            <a:off x="10164502" y="1227960"/>
            <a:ext cx="1342276" cy="128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6">
            <a:alphaModFix/>
          </a:blip>
          <a:srcRect l="8151" b="33143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7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7"/>
          <p:cNvPicPr preferRelativeResize="0"/>
          <p:nvPr/>
        </p:nvPicPr>
        <p:blipFill rotWithShape="1">
          <a:blip r:embed="rId4">
            <a:alphaModFix/>
          </a:blip>
          <a:srcRect l="24255" b="21459"/>
          <a:stretch/>
        </p:blipFill>
        <p:spPr>
          <a:xfrm>
            <a:off x="0" y="4015298"/>
            <a:ext cx="2780030" cy="284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782855">
            <a:off x="10190480" y="1552292"/>
            <a:ext cx="1351280" cy="67564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838200" y="2555273"/>
            <a:ext cx="91592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2" name="Google Shape;62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926" y="113026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838200" y="1535065"/>
            <a:ext cx="10515600" cy="4256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8" name="Google Shape;68;p8"/>
          <p:cNvPicPr preferRelativeResize="0"/>
          <p:nvPr/>
        </p:nvPicPr>
        <p:blipFill rotWithShape="1">
          <a:blip r:embed="rId3">
            <a:alphaModFix/>
          </a:blip>
          <a:srcRect t="5" r="8043" b="-142996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875" y="6016955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9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5" name="Google Shape;7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422" y="318527"/>
            <a:ext cx="3196167" cy="368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927307">
            <a:off x="10464018" y="1601144"/>
            <a:ext cx="1081455" cy="540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5141460"/>
            <a:ext cx="2582984" cy="1716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0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0"/>
          <p:cNvPicPr preferRelativeResize="0"/>
          <p:nvPr/>
        </p:nvPicPr>
        <p:blipFill rotWithShape="1">
          <a:blip r:embed="rId4">
            <a:alphaModFix/>
          </a:blip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239223" y="1795994"/>
            <a:ext cx="1579199" cy="1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0"/>
          <p:cNvSpPr txBox="1"/>
          <p:nvPr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8501" y="102202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6000"/>
              <a:buFont typeface="Lato"/>
              <a:buNone/>
              <a:defRPr sz="6000" b="1" i="0" u="none" strike="noStrike" cap="none">
                <a:solidFill>
                  <a:srgbClr val="3E3E3E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3E3E3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E3E3E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E3E3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200" b="0" i="0" u="none" strike="noStrike" cap="none">
                <a:solidFill>
                  <a:srgbClr val="8990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200" b="0" i="0" u="none" strike="noStrike" cap="none">
                <a:solidFill>
                  <a:srgbClr val="8990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90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90A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90A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90A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90A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90A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90A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90A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90A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ocal.nihr.ac.uk/documents/crn-we-research-scholars-programme-2022-2024/29586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hr.ac.uk/health-and-care-professionals/career-development/associate-principal-investigator-scheme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dp.nihr.ac.uk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public-odp.nihr.ac.uk/" TargetMode="External"/><Relationship Id="rId5" Type="http://schemas.openxmlformats.org/officeDocument/2006/relationships/hyperlink" Target="http://csg.ncri.org.uk/portfolio/portfolio-maps/" TargetMode="External"/><Relationship Id="rId4" Type="http://schemas.openxmlformats.org/officeDocument/2006/relationships/hyperlink" Target="https://www.ukctg.nihr.ac.uk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teve.thomas@bristol.ac.uk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>
            <a:spLocks noGrp="1"/>
          </p:cNvSpPr>
          <p:nvPr>
            <p:ph type="subTitle" idx="1"/>
          </p:nvPr>
        </p:nvSpPr>
        <p:spPr>
          <a:xfrm>
            <a:off x="1524000" y="3986195"/>
            <a:ext cx="91440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rPr lang="en-GB" sz="2920">
                <a:latin typeface="Lato"/>
                <a:ea typeface="Lato"/>
                <a:cs typeface="Lato"/>
                <a:sym typeface="Lato"/>
              </a:rPr>
              <a:t>Research Update - Claire Matthews</a:t>
            </a:r>
            <a:endParaRPr sz="3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rPr lang="en-GB" sz="2220"/>
              <a:t> </a:t>
            </a:r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br>
              <a:rPr lang="en-GB"/>
            </a:br>
            <a:r>
              <a:rPr lang="en-GB" sz="4500">
                <a:latin typeface="Lato"/>
                <a:ea typeface="Lato"/>
                <a:cs typeface="Lato"/>
                <a:sym typeface="Lato"/>
              </a:rPr>
              <a:t>SWAG Network Head and Neck Cancer</a:t>
            </a:r>
            <a:endParaRPr sz="450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GB" sz="4500">
                <a:latin typeface="Lato"/>
                <a:ea typeface="Lato"/>
                <a:cs typeface="Lato"/>
                <a:sym typeface="Lato"/>
              </a:rPr>
              <a:t>Clinical Advisory Group</a:t>
            </a:r>
            <a:br>
              <a:rPr lang="en-GB" sz="4500">
                <a:latin typeface="Lato"/>
                <a:ea typeface="Lato"/>
                <a:cs typeface="Lato"/>
                <a:sym typeface="Lato"/>
              </a:rPr>
            </a:br>
            <a:endParaRPr sz="4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5" name="Google Shape;185;p24"/>
          <p:cNvSpPr txBox="1"/>
          <p:nvPr/>
        </p:nvSpPr>
        <p:spPr>
          <a:xfrm>
            <a:off x="9180875" y="5585950"/>
            <a:ext cx="20187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17/05/2022</a:t>
            </a:r>
            <a:endParaRPr sz="21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3"/>
          <p:cNvSpPr txBox="1">
            <a:spLocks noGrp="1"/>
          </p:cNvSpPr>
          <p:nvPr>
            <p:ph type="title"/>
          </p:nvPr>
        </p:nvSpPr>
        <p:spPr>
          <a:xfrm>
            <a:off x="838200" y="267794"/>
            <a:ext cx="78081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200"/>
              <a:buFont typeface="Lato"/>
              <a:buNone/>
            </a:pPr>
            <a:r>
              <a:rPr lang="en-GB"/>
              <a:t>What the CRN offers</a:t>
            </a:r>
            <a:endParaRPr/>
          </a:p>
        </p:txBody>
      </p:sp>
      <p:sp>
        <p:nvSpPr>
          <p:cNvPr id="259" name="Google Shape;259;p33"/>
          <p:cNvSpPr txBox="1"/>
          <p:nvPr/>
        </p:nvSpPr>
        <p:spPr>
          <a:xfrm>
            <a:off x="736767" y="963200"/>
            <a:ext cx="10629900" cy="52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300"/>
              </a:spcBef>
              <a:spcAft>
                <a:spcPts val="0"/>
              </a:spcAft>
              <a:buNone/>
            </a:pPr>
            <a:r>
              <a:rPr lang="en-GB" sz="1900" b="1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rPr>
              <a:t>Research Scholars: </a:t>
            </a:r>
            <a:r>
              <a:rPr lang="en-GB" sz="190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rPr>
              <a:t>an initiative to develop early career researchers.  The programme includes two core components:</a:t>
            </a:r>
            <a:endParaRPr sz="1900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30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rPr>
              <a:t>A development pathway towards becoming a Principal and Chief investigator, including: a personalised learning plan, quarterly learning days; mentoring; peer learning; and support with self-directed learning.</a:t>
            </a:r>
            <a:endParaRPr sz="1900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30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rPr>
              <a:t>Protected and funded time to engage in learning, and to support and deliver NIHR-funded research. The scheme provides funding for one day per week, or equivalent, for a two year period, subject to an annual review.</a:t>
            </a:r>
            <a:endParaRPr sz="1900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30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rPr>
              <a:t>Inaugural Cohort of four, including Sarah Hargreaves, Consultant Clinical Oncologist, UHBW. </a:t>
            </a:r>
            <a:endParaRPr sz="1900" b="1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300"/>
              </a:spcBef>
              <a:spcAft>
                <a:spcPts val="0"/>
              </a:spcAft>
              <a:buNone/>
            </a:pPr>
            <a:r>
              <a:rPr lang="en-GB" sz="19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https://local.nihr.ac.uk/documents/crn-we-research-scholars-programme-2022-2024/29586</a:t>
            </a:r>
            <a:endParaRPr sz="1900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300"/>
              </a:spcBef>
              <a:spcAft>
                <a:spcPts val="0"/>
              </a:spcAft>
              <a:buNone/>
            </a:pPr>
            <a:endParaRPr sz="1900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300"/>
              </a:spcBef>
              <a:spcAft>
                <a:spcPts val="1300"/>
              </a:spcAft>
              <a:buNone/>
            </a:pPr>
            <a:endParaRPr sz="1900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78081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200"/>
              <a:buFont typeface="Lato"/>
              <a:buNone/>
            </a:pPr>
            <a:r>
              <a:rPr lang="en-GB"/>
              <a:t>What the CRN offers</a:t>
            </a:r>
            <a:endParaRPr/>
          </a:p>
        </p:txBody>
      </p:sp>
      <p:sp>
        <p:nvSpPr>
          <p:cNvPr id="265" name="Google Shape;265;p34"/>
          <p:cNvSpPr txBox="1"/>
          <p:nvPr/>
        </p:nvSpPr>
        <p:spPr>
          <a:xfrm>
            <a:off x="781000" y="1106100"/>
            <a:ext cx="5227500" cy="4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rPr>
              <a:t>Associate PI Scheme:</a:t>
            </a:r>
            <a:r>
              <a:rPr lang="en-GB" sz="190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rPr>
              <a:t> aims to develop doctors, nurses and other health professionals to become the Principal Investigators (PIs) of the future. It is a six month in-work training opportunity, providing practical experience for healthcare professionals starting their research career.</a:t>
            </a:r>
            <a:endParaRPr sz="1900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30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rPr>
              <a:t>Participants receive formal recognition of engagement in NIHR Portfolio research studies through the certification of Associate PI status, endorsed by the NIHR and Royal Colleges.</a:t>
            </a:r>
            <a:endParaRPr sz="1900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300"/>
              </a:spcBef>
              <a:spcAft>
                <a:spcPts val="1300"/>
              </a:spcAft>
              <a:buNone/>
            </a:pPr>
            <a:r>
              <a:rPr lang="en-GB" sz="19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https://www.nihr.ac.uk/health-and-care-professionals/career-development/associate-principal-investigator-scheme.htm</a:t>
            </a:r>
            <a:endParaRPr sz="1900" b="1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6" name="Google Shape;266;p34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3066" y="1354033"/>
            <a:ext cx="5581068" cy="3450968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4"/>
          <p:cNvSpPr txBox="1"/>
          <p:nvPr/>
        </p:nvSpPr>
        <p:spPr>
          <a:xfrm>
            <a:off x="10689633" y="4937767"/>
            <a:ext cx="10884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Lato"/>
                <a:ea typeface="Lato"/>
                <a:cs typeface="Lato"/>
                <a:sym typeface="Lato"/>
              </a:rPr>
              <a:t>Jan 2022</a:t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5"/>
          <p:cNvSpPr txBox="1">
            <a:spLocks noGrp="1"/>
          </p:cNvSpPr>
          <p:nvPr>
            <p:ph type="body" idx="1"/>
          </p:nvPr>
        </p:nvSpPr>
        <p:spPr>
          <a:xfrm>
            <a:off x="838200" y="538415"/>
            <a:ext cx="10515600" cy="4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2220" b="1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NIHR ODP</a:t>
            </a:r>
            <a:endParaRPr b="1" u="sng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GB" sz="2220">
                <a:solidFill>
                  <a:srgbClr val="193E72"/>
                </a:solidFill>
              </a:rPr>
              <a:t>Open data platform. Data on performance and restart across whole CRN, including all specialty areas</a:t>
            </a:r>
            <a:endParaRPr sz="2220"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2220" b="1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NIHR Be Part of Research</a:t>
            </a:r>
            <a:endParaRPr sz="2220" b="1" u="sng">
              <a:solidFill>
                <a:srgbClr val="0000FF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2220">
                <a:solidFill>
                  <a:schemeClr val="hlink"/>
                </a:solidFill>
                <a:uFill>
                  <a:noFill/>
                </a:uFill>
                <a:hlinkClick r:id="rId5"/>
              </a:rPr>
              <a:t>See which studies are open across the country 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2220" b="1" u="sng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Cancer Research Institute Portfolio Maps</a:t>
            </a:r>
            <a:endParaRPr sz="2220" b="1" u="sng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GB" sz="2220">
                <a:solidFill>
                  <a:srgbClr val="193E72"/>
                </a:solidFill>
              </a:rPr>
              <a:t>View current national portfolio of open, closed and ‘in set up’ cancer studies</a:t>
            </a:r>
            <a:endParaRPr sz="2220"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endParaRPr sz="2220" b="1"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GB" sz="2220" b="1" u="sng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Find a Clinical Research Study (ODP) </a:t>
            </a:r>
            <a:endParaRPr b="1" u="sng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GB" sz="2220">
                <a:solidFill>
                  <a:srgbClr val="193E72"/>
                </a:solidFill>
              </a:rPr>
              <a:t>Search for a study to fit criteria.  Good for horizon scanning, eligibility criteria</a:t>
            </a:r>
            <a:endParaRPr>
              <a:solidFill>
                <a:srgbClr val="193E72"/>
              </a:solidFill>
            </a:endParaRPr>
          </a:p>
          <a:p>
            <a:pPr marL="1143000" lvl="2" indent="254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850">
              <a:solidFill>
                <a:schemeClr val="dk1"/>
              </a:solidFill>
            </a:endParaRPr>
          </a:p>
          <a:p>
            <a:pPr marL="228594" lvl="0" indent="-87622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193E72"/>
              </a:buClr>
              <a:buSzPts val="2220"/>
              <a:buNone/>
            </a:pPr>
            <a:endParaRPr sz="222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6"/>
          <p:cNvSpPr txBox="1">
            <a:spLocks noGrp="1"/>
          </p:cNvSpPr>
          <p:nvPr>
            <p:ph type="body" idx="1"/>
          </p:nvPr>
        </p:nvSpPr>
        <p:spPr>
          <a:xfrm>
            <a:off x="838200" y="1002215"/>
            <a:ext cx="10515600" cy="4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3000"/>
              <a:t>Research Delivery Manager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claire.matthews@nihr.ac.uk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3000"/>
              <a:t>Research Portfolio Facilitator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/>
              <a:t>vacant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30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3000"/>
              <a:t>Sub-specialty Lead</a:t>
            </a:r>
            <a:endParaRPr sz="30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200" u="sng">
                <a:hlinkClick r:id="rId3"/>
              </a:rPr>
              <a:t>steve.thomas@bristol.ac.uk</a:t>
            </a:r>
            <a:r>
              <a:rPr lang="en-GB" sz="2200"/>
              <a:t>, barry.main@uhbw.nhs.uk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/>
          <p:nvPr/>
        </p:nvSpPr>
        <p:spPr>
          <a:xfrm>
            <a:off x="938000" y="104125"/>
            <a:ext cx="102825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3D85C6"/>
                </a:solidFill>
              </a:rPr>
              <a:t>National Recruitment to Head and Neck Cancer Studies Apr 2021 - Mar 2022 </a:t>
            </a:r>
            <a:endParaRPr sz="2300">
              <a:solidFill>
                <a:srgbClr val="3D85C6"/>
              </a:solidFill>
            </a:endParaRPr>
          </a:p>
        </p:txBody>
      </p:sp>
      <p:sp>
        <p:nvSpPr>
          <p:cNvPr id="191" name="Google Shape;191;p25"/>
          <p:cNvSpPr txBox="1"/>
          <p:nvPr/>
        </p:nvSpPr>
        <p:spPr>
          <a:xfrm>
            <a:off x="8424275" y="6132375"/>
            <a:ext cx="2840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 cut 12/105/2022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Source: ODP All Portfolio</a:t>
            </a:r>
            <a:endParaRPr/>
          </a:p>
        </p:txBody>
      </p:sp>
      <p:sp>
        <p:nvSpPr>
          <p:cNvPr id="192" name="Google Shape;192;p25"/>
          <p:cNvSpPr txBox="1"/>
          <p:nvPr/>
        </p:nvSpPr>
        <p:spPr>
          <a:xfrm>
            <a:off x="4141350" y="5751875"/>
            <a:ext cx="509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3" name="Google Shape;19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00" y="828800"/>
            <a:ext cx="9725025" cy="267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3400" y="3847400"/>
            <a:ext cx="3305175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1175" y="3742200"/>
            <a:ext cx="8144674" cy="2200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3425" y="779725"/>
            <a:ext cx="8212427" cy="212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6"/>
          <p:cNvSpPr txBox="1"/>
          <p:nvPr/>
        </p:nvSpPr>
        <p:spPr>
          <a:xfrm>
            <a:off x="225775" y="104125"/>
            <a:ext cx="11599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3D85C6"/>
                </a:solidFill>
              </a:rPr>
              <a:t>National vs Regional Recruitment to Head and Neck Cancer Studies Apr 2020 - Mar 22 </a:t>
            </a:r>
            <a:endParaRPr sz="2200">
              <a:solidFill>
                <a:srgbClr val="3D85C6"/>
              </a:solidFill>
            </a:endParaRPr>
          </a:p>
        </p:txBody>
      </p:sp>
      <p:sp>
        <p:nvSpPr>
          <p:cNvPr id="202" name="Google Shape;202;p26"/>
          <p:cNvSpPr txBox="1"/>
          <p:nvPr/>
        </p:nvSpPr>
        <p:spPr>
          <a:xfrm>
            <a:off x="8424275" y="6132375"/>
            <a:ext cx="2840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 cut 12/05/2022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Source: ODP All Portfolio</a:t>
            </a:r>
            <a:endParaRPr/>
          </a:p>
        </p:txBody>
      </p:sp>
      <p:sp>
        <p:nvSpPr>
          <p:cNvPr id="203" name="Google Shape;203;p26"/>
          <p:cNvSpPr txBox="1"/>
          <p:nvPr/>
        </p:nvSpPr>
        <p:spPr>
          <a:xfrm>
            <a:off x="4141350" y="5751875"/>
            <a:ext cx="509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6"/>
          <p:cNvSpPr txBox="1"/>
          <p:nvPr/>
        </p:nvSpPr>
        <p:spPr>
          <a:xfrm>
            <a:off x="1883426" y="2782500"/>
            <a:ext cx="1643700" cy="64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Apr  20 - Mar 21 recruitment during the pandemic</a:t>
            </a:r>
            <a:endParaRPr sz="1000"/>
          </a:p>
        </p:txBody>
      </p:sp>
      <p:sp>
        <p:nvSpPr>
          <p:cNvPr id="205" name="Google Shape;205;p26"/>
          <p:cNvSpPr txBox="1"/>
          <p:nvPr/>
        </p:nvSpPr>
        <p:spPr>
          <a:xfrm>
            <a:off x="3351506" y="2789401"/>
            <a:ext cx="1442400" cy="80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Apr 21 - Mar 22</a:t>
            </a:r>
            <a:endParaRPr sz="1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significant recovery of recruitment to research</a:t>
            </a:r>
            <a:endParaRPr sz="1000"/>
          </a:p>
        </p:txBody>
      </p:sp>
      <p:sp>
        <p:nvSpPr>
          <p:cNvPr id="206" name="Google Shape;206;p26"/>
          <p:cNvSpPr txBox="1"/>
          <p:nvPr/>
        </p:nvSpPr>
        <p:spPr>
          <a:xfrm>
            <a:off x="5302792" y="2832730"/>
            <a:ext cx="1782900" cy="33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Apr 2020 - Mar 2021</a:t>
            </a:r>
            <a:endParaRPr sz="1000"/>
          </a:p>
        </p:txBody>
      </p:sp>
      <p:sp>
        <p:nvSpPr>
          <p:cNvPr id="207" name="Google Shape;207;p26"/>
          <p:cNvSpPr txBox="1"/>
          <p:nvPr/>
        </p:nvSpPr>
        <p:spPr>
          <a:xfrm>
            <a:off x="7021465" y="2832718"/>
            <a:ext cx="1782900" cy="33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Apr 2021 - Mar 2022</a:t>
            </a:r>
            <a:endParaRPr sz="1000"/>
          </a:p>
        </p:txBody>
      </p:sp>
      <p:sp>
        <p:nvSpPr>
          <p:cNvPr id="208" name="Google Shape;208;p26"/>
          <p:cNvSpPr txBox="1"/>
          <p:nvPr/>
        </p:nvSpPr>
        <p:spPr>
          <a:xfrm>
            <a:off x="5588629" y="5659480"/>
            <a:ext cx="1782900" cy="33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Apr 2020 - Mar 2021</a:t>
            </a:r>
            <a:endParaRPr sz="1000"/>
          </a:p>
        </p:txBody>
      </p:sp>
      <p:sp>
        <p:nvSpPr>
          <p:cNvPr id="209" name="Google Shape;209;p26"/>
          <p:cNvSpPr txBox="1"/>
          <p:nvPr/>
        </p:nvSpPr>
        <p:spPr>
          <a:xfrm>
            <a:off x="7455440" y="5659480"/>
            <a:ext cx="1782900" cy="33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Apr 2021 - Mar 2022</a:t>
            </a:r>
            <a:endParaRPr sz="1000"/>
          </a:p>
        </p:txBody>
      </p:sp>
      <p:sp>
        <p:nvSpPr>
          <p:cNvPr id="210" name="Google Shape;210;p26"/>
          <p:cNvSpPr txBox="1"/>
          <p:nvPr/>
        </p:nvSpPr>
        <p:spPr>
          <a:xfrm>
            <a:off x="423325" y="1476975"/>
            <a:ext cx="1307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National Recruitment</a:t>
            </a:r>
            <a:endParaRPr/>
          </a:p>
        </p:txBody>
      </p:sp>
      <p:sp>
        <p:nvSpPr>
          <p:cNvPr id="211" name="Google Shape;211;p26"/>
          <p:cNvSpPr txBox="1"/>
          <p:nvPr/>
        </p:nvSpPr>
        <p:spPr>
          <a:xfrm>
            <a:off x="491075" y="4261050"/>
            <a:ext cx="1307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West of England Recruitment</a:t>
            </a:r>
            <a:endParaRPr/>
          </a:p>
        </p:txBody>
      </p:sp>
      <p:sp>
        <p:nvSpPr>
          <p:cNvPr id="212" name="Google Shape;212;p26"/>
          <p:cNvSpPr txBox="1"/>
          <p:nvPr/>
        </p:nvSpPr>
        <p:spPr>
          <a:xfrm>
            <a:off x="1891975" y="5751875"/>
            <a:ext cx="1626600" cy="64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Apr  20 - Mar 21 recruitment during the pandemic</a:t>
            </a:r>
            <a:endParaRPr sz="1000"/>
          </a:p>
        </p:txBody>
      </p:sp>
      <p:sp>
        <p:nvSpPr>
          <p:cNvPr id="213" name="Google Shape;213;p26"/>
          <p:cNvSpPr txBox="1"/>
          <p:nvPr/>
        </p:nvSpPr>
        <p:spPr>
          <a:xfrm>
            <a:off x="3351506" y="5751876"/>
            <a:ext cx="1442400" cy="95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Apr 21 - Nov 22</a:t>
            </a:r>
            <a:endParaRPr sz="1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Recovery of recruitment to research now being seen </a:t>
            </a:r>
            <a:endParaRPr sz="1000"/>
          </a:p>
        </p:txBody>
      </p:sp>
      <p:sp>
        <p:nvSpPr>
          <p:cNvPr id="214" name="Google Shape;214;p26"/>
          <p:cNvSpPr txBox="1"/>
          <p:nvPr/>
        </p:nvSpPr>
        <p:spPr>
          <a:xfrm>
            <a:off x="8651665" y="2832718"/>
            <a:ext cx="1782900" cy="33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Apr 2022 - May 2022</a:t>
            </a: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7"/>
          <p:cNvSpPr txBox="1"/>
          <p:nvPr/>
        </p:nvSpPr>
        <p:spPr>
          <a:xfrm>
            <a:off x="175050" y="44250"/>
            <a:ext cx="11841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3D85C6"/>
                </a:solidFill>
              </a:rPr>
              <a:t>West of England (+ Taunt/Yeov) Open Head and Neck Cancer Studies 21/22</a:t>
            </a:r>
            <a:endParaRPr sz="2300">
              <a:solidFill>
                <a:srgbClr val="3D85C6"/>
              </a:solidFill>
            </a:endParaRPr>
          </a:p>
        </p:txBody>
      </p:sp>
      <p:graphicFrame>
        <p:nvGraphicFramePr>
          <p:cNvPr id="220" name="Google Shape;220;p27"/>
          <p:cNvGraphicFramePr/>
          <p:nvPr/>
        </p:nvGraphicFramePr>
        <p:xfrm>
          <a:off x="157338" y="583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{11B07C1B-3736-4C56-B459-156BF88297A5}</a:tableStyleId>
              </a:tblPr>
              <a:tblGrid>
                <a:gridCol w="653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5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1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83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7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CPMS No.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Short Name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Sites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Open 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Closure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lt1"/>
                          </a:solidFill>
                        </a:rPr>
                        <a:t>Sample Size Eng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England Recruits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18621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CompARE Trial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 UHBW (25/35), Chelt (4/3), RUH (3), Musgrove (16/6)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06/07/15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31/01/22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670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447 (</a:t>
                      </a:r>
                      <a:r>
                        <a:rPr lang="en-GB" sz="900"/>
                        <a:t>Extension request to September 2023 has been submitted to the funder)</a:t>
                      </a:r>
                      <a:endParaRPr sz="7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18645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PATHOS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 RUH (19/6), UHBW (16/18)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02/10/15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31/10/23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740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575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37192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SAVER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 UHBW (Dental) (0)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24/09/19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01/07/22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100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21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37926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Best-Of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 UHBW (1/6)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01/01/18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31/12/22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12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3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39082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Cemiplimab with/without ISA101b in HPV16 Positive Platin-Resistant OPC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Musgrove (1/4)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16/05/19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30/06/22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8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4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40113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POPPY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 Musgrove (5/3), UHBW (0/2)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05/07/19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31/07/22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53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22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5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42228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PEARL: PET-based adaptive radiotherapy clinical trial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 UHBW (in set up)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16/01/20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01/01/23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25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42229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INOVATE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 RUH (19/10), UHBW 1/4)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01/01/20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24/05/22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166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151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91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43839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TORPEdO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 RUH (1/5), UHBW (6/4)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24/02/20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20/07/23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160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67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44418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INSPIRE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 UHBW (0)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13/05/20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31/12/22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50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32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91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44709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MK7902-009 Ph II, lenvatinib comb pembrolizumab vs soc chemo and lenvatinib monotherapy R/M HNSCC progressed after PD-1/PD-L1 inhibitors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Musgrove (5/4)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18/12/20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21/11/23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14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13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76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7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48988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HoT: Hemithyroidectomy or Total-Thyroidectomy in 'low-risk' thyroid cancers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Somerset Partnership NHS &amp; Social Care Trust (0/16)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13/12/21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31/07/25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456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6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7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50360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PETNECK 2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Yeovil (0)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14/02/22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30/07/25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653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"/>
          <p:cNvSpPr txBox="1"/>
          <p:nvPr/>
        </p:nvSpPr>
        <p:spPr>
          <a:xfrm>
            <a:off x="152400" y="132750"/>
            <a:ext cx="11841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3D85C6"/>
                </a:solidFill>
              </a:rPr>
              <a:t>West of England In Setup Head and Neck Cancer Studies </a:t>
            </a:r>
            <a:endParaRPr sz="2300">
              <a:solidFill>
                <a:srgbClr val="3D85C6"/>
              </a:solidFill>
            </a:endParaRPr>
          </a:p>
        </p:txBody>
      </p:sp>
      <p:graphicFrame>
        <p:nvGraphicFramePr>
          <p:cNvPr id="226" name="Google Shape;226;p28"/>
          <p:cNvGraphicFramePr/>
          <p:nvPr/>
        </p:nvGraphicFramePr>
        <p:xfrm>
          <a:off x="258575" y="600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{11B07C1B-3736-4C56-B459-156BF88297A5}</a:tableStyleId>
              </a:tblPr>
              <a:tblGrid>
                <a:gridCol w="75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9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4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6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5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8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CPMS No.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Short Name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Sites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Planned Opening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Planned Closure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Sample Size England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Sample Size UK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51169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NIFTy- NIRF Imaging to prevent PoSH after thyroid surgery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Yeovil District Hospital NHS Foundation Trust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31/05/2022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31/05/2023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454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454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49832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NANORAY-312: Ph III Study of NBTXR3 Activated by Investigator's Choice of RT Alone or RT in Combination with Cetuximab for Platinum-Based Chemo-Ineligible Elderly Patients with LA-HNSCC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UHBW, Chelt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12/08/2022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05/12/2022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7" name="Google Shape;227;p28"/>
          <p:cNvGraphicFramePr/>
          <p:nvPr/>
        </p:nvGraphicFramePr>
        <p:xfrm>
          <a:off x="152400" y="4635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{11B07C1B-3736-4C56-B459-156BF88297A5}</a:tableStyleId>
              </a:tblPr>
              <a:tblGrid>
                <a:gridCol w="61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3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7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9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9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6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9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lt1"/>
                          </a:solidFill>
                        </a:rPr>
                        <a:t>CPMS No.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lt1"/>
                          </a:solidFill>
                        </a:rPr>
                        <a:t>Short Name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lt1"/>
                          </a:solidFill>
                        </a:rPr>
                        <a:t>Title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lt1"/>
                          </a:solidFill>
                        </a:rPr>
                        <a:t>Phase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lt1"/>
                          </a:solidFill>
                        </a:rPr>
                        <a:t>Planned Opening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lt1"/>
                          </a:solidFill>
                        </a:rPr>
                        <a:t>Planned Closure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lt1"/>
                          </a:solidFill>
                        </a:rPr>
                        <a:t>Sample Size England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49918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SafeRDC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What can we learn about diagnostic safety culture in cancer referral pathways, which will inform future improvement and service design of diagnostic pathways across the NHS?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N/A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01/09/21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30/09/23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110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8" name="Google Shape;228;p28"/>
          <p:cNvSpPr txBox="1"/>
          <p:nvPr/>
        </p:nvSpPr>
        <p:spPr>
          <a:xfrm>
            <a:off x="258638" y="3977550"/>
            <a:ext cx="113385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3D85C6"/>
                </a:solidFill>
              </a:rPr>
              <a:t>National In Setup Head and Neck Cancer Studies </a:t>
            </a:r>
            <a:endParaRPr sz="2300">
              <a:solidFill>
                <a:srgbClr val="3D85C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Local updates</a:t>
            </a:r>
            <a:endParaRPr/>
          </a:p>
        </p:txBody>
      </p:sp>
      <p:sp>
        <p:nvSpPr>
          <p:cNvPr id="235" name="Google Shape;235;p29"/>
          <p:cNvSpPr txBox="1">
            <a:spLocks noGrp="1"/>
          </p:cNvSpPr>
          <p:nvPr>
            <p:ph type="body" idx="1"/>
          </p:nvPr>
        </p:nvSpPr>
        <p:spPr>
          <a:xfrm>
            <a:off x="838200" y="1535065"/>
            <a:ext cx="10515600" cy="425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UHBW:   (Steve Thomas, Barry Main)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Main issue is the capacity within the surgical research team at the Trust. 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Exploring options with the oncology team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Aim to open three studies 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PETNECK II feasibility </a:t>
            </a:r>
            <a:endParaRPr sz="18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SAVER </a:t>
            </a:r>
            <a:endParaRPr sz="18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RAPTOR </a:t>
            </a:r>
            <a:endParaRPr sz="18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The ideal would be a H&amp;N dedicated research nurse if we are to build our portfolio of national trials going forward. 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0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78081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200"/>
              <a:buFont typeface="Lato"/>
              <a:buNone/>
            </a:pPr>
            <a:r>
              <a:rPr lang="en-GB"/>
              <a:t>CRN WE Cancer Research</a:t>
            </a:r>
            <a:endParaRPr/>
          </a:p>
        </p:txBody>
      </p:sp>
      <p:sp>
        <p:nvSpPr>
          <p:cNvPr id="241" name="Google Shape;241;p30"/>
          <p:cNvSpPr txBox="1"/>
          <p:nvPr/>
        </p:nvSpPr>
        <p:spPr>
          <a:xfrm>
            <a:off x="807400" y="1407033"/>
            <a:ext cx="10577100" cy="39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193E72"/>
                </a:solidFill>
              </a:rPr>
              <a:t>As part of the NIHR, the CRN WE works to the NIHR Strategic Framework set out in Best Research for Best Health: The Next Chapter.</a:t>
            </a:r>
            <a:endParaRPr sz="1900">
              <a:solidFill>
                <a:srgbClr val="193E7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rPr>
              <a:t>Aims for CRN in 22/23 include:</a:t>
            </a:r>
            <a:endParaRPr sz="1900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609600" lvl="0" indent="-425450" algn="l" rtl="0"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1900"/>
              <a:buFont typeface="Lato"/>
              <a:buChar char="●"/>
            </a:pPr>
            <a:r>
              <a:rPr lang="en-GB" sz="190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rPr>
              <a:t>Increasing research opportunities for  underserved communities and those with major health needs by supporting equitable access to research</a:t>
            </a:r>
            <a:endParaRPr sz="1900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609600" lvl="0" indent="-425450" algn="l" rtl="0">
              <a:spcBef>
                <a:spcPts val="1300"/>
              </a:spcBef>
              <a:spcAft>
                <a:spcPts val="0"/>
              </a:spcAft>
              <a:buClr>
                <a:srgbClr val="193E72"/>
              </a:buClr>
              <a:buSzPts val="1900"/>
              <a:buFont typeface="Lato"/>
              <a:buChar char="●"/>
            </a:pPr>
            <a:r>
              <a:rPr lang="en-GB" sz="190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rPr>
              <a:t>Improve the lives of people with Multiple Long Term Conditions (MLTC) by improving access to research and by cross-specialty working</a:t>
            </a:r>
            <a:endParaRPr sz="1900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609600" lvl="0" indent="-425450" algn="l" rtl="0">
              <a:spcBef>
                <a:spcPts val="1300"/>
              </a:spcBef>
              <a:spcAft>
                <a:spcPts val="0"/>
              </a:spcAft>
              <a:buClr>
                <a:srgbClr val="193E72"/>
              </a:buClr>
              <a:buSzPts val="1900"/>
              <a:buFont typeface="Lato"/>
              <a:buChar char="●"/>
            </a:pPr>
            <a:r>
              <a:rPr lang="en-GB" sz="190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rPr>
              <a:t>Embedding EDI across the NIHR CRN</a:t>
            </a:r>
            <a:endParaRPr sz="1900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609600" lvl="0" indent="0" algn="l" rtl="0">
              <a:spcBef>
                <a:spcPts val="1300"/>
              </a:spcBef>
              <a:spcAft>
                <a:spcPts val="0"/>
              </a:spcAft>
              <a:buNone/>
            </a:pPr>
            <a:endParaRPr sz="1900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78081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200"/>
              <a:buFont typeface="Lato"/>
              <a:buNone/>
            </a:pPr>
            <a:r>
              <a:rPr lang="en-GB"/>
              <a:t>Our local aims</a:t>
            </a:r>
            <a:endParaRPr/>
          </a:p>
        </p:txBody>
      </p:sp>
      <p:sp>
        <p:nvSpPr>
          <p:cNvPr id="247" name="Google Shape;247;p31"/>
          <p:cNvSpPr txBox="1"/>
          <p:nvPr/>
        </p:nvSpPr>
        <p:spPr>
          <a:xfrm>
            <a:off x="670067" y="1070733"/>
            <a:ext cx="10612500" cy="50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rPr>
              <a:t>Local Specialty Objectives:</a:t>
            </a:r>
            <a:endParaRPr sz="1900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609600" lvl="0" indent="-425450" algn="l" rtl="0">
              <a:spcBef>
                <a:spcPts val="1300"/>
              </a:spcBef>
              <a:spcAft>
                <a:spcPts val="0"/>
              </a:spcAft>
              <a:buClr>
                <a:srgbClr val="193E72"/>
              </a:buClr>
              <a:buSzPts val="1900"/>
              <a:buFont typeface="Lato"/>
              <a:buChar char="●"/>
            </a:pPr>
            <a:r>
              <a:rPr lang="en-GB" sz="190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rPr>
              <a:t>Engagement with TYA team at BHOC to plan a youth-led event. CRN TYA Research nurse taking a lead on this.</a:t>
            </a:r>
            <a:endParaRPr sz="1900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609600" lvl="0" indent="-425450" algn="l" rtl="0">
              <a:spcBef>
                <a:spcPts val="1300"/>
              </a:spcBef>
              <a:spcAft>
                <a:spcPts val="0"/>
              </a:spcAft>
              <a:buClr>
                <a:srgbClr val="193E72"/>
              </a:buClr>
              <a:buSzPts val="1900"/>
              <a:buFont typeface="Lato"/>
              <a:buChar char="●"/>
            </a:pPr>
            <a:r>
              <a:rPr lang="en-GB" sz="190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rPr>
              <a:t>Collate data on Cancer Surgical trials and compare regional participation against national</a:t>
            </a:r>
            <a:endParaRPr sz="1900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609600" lvl="0" indent="-425450" algn="l" rtl="0">
              <a:spcBef>
                <a:spcPts val="1300"/>
              </a:spcBef>
              <a:spcAft>
                <a:spcPts val="0"/>
              </a:spcAft>
              <a:buClr>
                <a:srgbClr val="193E72"/>
              </a:buClr>
              <a:buSzPts val="1900"/>
              <a:buFont typeface="Lato"/>
              <a:buChar char="●"/>
            </a:pPr>
            <a:r>
              <a:rPr lang="en-GB" sz="190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rPr>
              <a:t>Develop a network in radiotherapy research linking in with CRN Research Scholar, SWAG and ODN.</a:t>
            </a:r>
            <a:endParaRPr sz="1900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30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rPr>
              <a:t>We have equity of access to trials as an overarching aim and have been awarded an NIHR CRN Development Bid (£20K) to employ an outreach worker (via SWAG) to work with underserved communities.  </a:t>
            </a:r>
            <a:endParaRPr sz="1900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30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rPr>
              <a:t>This will provide funding for a band 6, 0.5 WTE until April 2023 to work with community groups and other colleagues already working in this field to improve the understanding and uptake of research participation.</a:t>
            </a:r>
            <a:endParaRPr sz="1900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300"/>
              </a:spcBef>
              <a:spcAft>
                <a:spcPts val="1300"/>
              </a:spcAft>
              <a:buNone/>
            </a:pPr>
            <a:endParaRPr sz="1900">
              <a:solidFill>
                <a:srgbClr val="193E7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Inequity of Access - building a network</a:t>
            </a:r>
            <a:endParaRPr/>
          </a:p>
        </p:txBody>
      </p:sp>
      <p:sp>
        <p:nvSpPr>
          <p:cNvPr id="253" name="Google Shape;253;p32"/>
          <p:cNvSpPr txBox="1">
            <a:spLocks noGrp="1"/>
          </p:cNvSpPr>
          <p:nvPr>
            <p:ph type="body" idx="1"/>
          </p:nvPr>
        </p:nvSpPr>
        <p:spPr>
          <a:xfrm>
            <a:off x="838200" y="1535065"/>
            <a:ext cx="10515600" cy="425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-GB"/>
              <a:t>Kathryn Hamilton - equity audit of cancer research participation in BNSSG.  </a:t>
            </a:r>
            <a:endParaRPr/>
          </a:p>
          <a:p>
            <a:pPr marL="609600" lvl="0" indent="-457200" algn="l" rtl="0">
              <a:spcBef>
                <a:spcPts val="110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Older adults and people from the most deprived backgrounds are currently under-represented in cancer research. </a:t>
            </a:r>
            <a:endParaRPr/>
          </a:p>
          <a:p>
            <a:pPr marL="609600" lvl="0" indent="-457200" algn="l" rtl="0">
              <a:spcBef>
                <a:spcPts val="130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People from ethnic minorities may be under-represented, but our data for ethnicity is poor and needs improving.</a:t>
            </a:r>
            <a:endParaRPr/>
          </a:p>
          <a:p>
            <a:pPr marL="0" lvl="0" indent="0" algn="ctr" rtl="0">
              <a:spcBef>
                <a:spcPts val="13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300"/>
              </a:spcBef>
              <a:spcAft>
                <a:spcPts val="0"/>
              </a:spcAft>
              <a:buNone/>
            </a:pPr>
            <a:r>
              <a:rPr lang="en-GB" sz="2700" i="1"/>
              <a:t>“A call to action on health inequalities”</a:t>
            </a:r>
            <a:endParaRPr sz="2700" i="1"/>
          </a:p>
          <a:p>
            <a:pPr marL="0" lvl="0" indent="0" algn="ctr" rtl="0">
              <a:spcBef>
                <a:spcPts val="13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300"/>
              </a:spcBef>
              <a:spcAft>
                <a:spcPts val="0"/>
              </a:spcAft>
              <a:buNone/>
            </a:pPr>
            <a:r>
              <a:rPr lang="en-GB"/>
              <a:t>Shoba Dawson - work at UoB where under-representation of ethnic minority groups is found across different research work streams. </a:t>
            </a:r>
            <a:endParaRPr/>
          </a:p>
          <a:p>
            <a:pPr marL="0" lvl="0" indent="0" algn="l" rtl="0">
              <a:spcBef>
                <a:spcPts val="1300"/>
              </a:spcBef>
              <a:spcAft>
                <a:spcPts val="13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NIHR CRN">
      <a:dk1>
        <a:srgbClr val="173E71"/>
      </a:dk1>
      <a:lt1>
        <a:srgbClr val="FFFFFF"/>
      </a:lt1>
      <a:dk2>
        <a:srgbClr val="173E71"/>
      </a:dk2>
      <a:lt2>
        <a:srgbClr val="F8F8F8"/>
      </a:lt2>
      <a:accent1>
        <a:srgbClr val="EE4B4B"/>
      </a:accent1>
      <a:accent2>
        <a:srgbClr val="2DA8B0"/>
      </a:accent2>
      <a:accent3>
        <a:srgbClr val="6367AC"/>
      </a:accent3>
      <a:accent4>
        <a:srgbClr val="F1A591"/>
      </a:accent4>
      <a:accent5>
        <a:srgbClr val="99CBD1"/>
      </a:accent5>
      <a:accent6>
        <a:srgbClr val="A09FCF"/>
      </a:accent6>
      <a:hlink>
        <a:srgbClr val="2985FF"/>
      </a:hlink>
      <a:folHlink>
        <a:srgbClr val="00AD2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1242</Words>
  <Application>Microsoft Office PowerPoint</Application>
  <PresentationFormat>Widescreen</PresentationFormat>
  <Paragraphs>224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Lato</vt:lpstr>
      <vt:lpstr>Calibri</vt:lpstr>
      <vt:lpstr>Arial</vt:lpstr>
      <vt:lpstr>Custom Design</vt:lpstr>
      <vt:lpstr>Custom Design</vt:lpstr>
      <vt:lpstr> SWAG Network Head and Neck Cancer Clinical Advisory Group </vt:lpstr>
      <vt:lpstr>PowerPoint Presentation</vt:lpstr>
      <vt:lpstr>PowerPoint Presentation</vt:lpstr>
      <vt:lpstr>PowerPoint Presentation</vt:lpstr>
      <vt:lpstr>PowerPoint Presentation</vt:lpstr>
      <vt:lpstr>Local updates</vt:lpstr>
      <vt:lpstr>CRN WE Cancer Research</vt:lpstr>
      <vt:lpstr>Our local aims</vt:lpstr>
      <vt:lpstr>Inequity of Access - building a network</vt:lpstr>
      <vt:lpstr>What the CRN offers</vt:lpstr>
      <vt:lpstr>What the CRN offers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SWAG Network Head and Neck Cancer Clinical Advisory Group</dc:title>
  <dc:creator>Dunderdale, Helen</dc:creator>
  <cp:lastModifiedBy>Amy Smith</cp:lastModifiedBy>
  <cp:revision>1</cp:revision>
  <dcterms:modified xsi:type="dcterms:W3CDTF">2022-05-24T11:18:54Z</dcterms:modified>
</cp:coreProperties>
</file>