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65F22ED-F8DB-44C1-AFEA-F7738DFA5BB6}">
  <a:tblStyle styleId="{865F22ED-F8DB-44C1-AFEA-F7738DFA5B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38920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e02880cc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de02880c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e02880cc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de02880cc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de02880cc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gde02880cc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1deb7bc9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01deb7bc9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1deb7bc9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101deb7bc9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1deb7bc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01deb7bc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" name="Google Shape;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4">
            <a:alphaModFix/>
          </a:blip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129459" y="1714918"/>
            <a:ext cx="1579205" cy="118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Arial"/>
              <a:buNone/>
              <a:defRPr sz="32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Char char="•"/>
              <a:defRPr sz="2400">
                <a:solidFill>
                  <a:srgbClr val="193E7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051" y="6030393"/>
            <a:ext cx="3628846" cy="69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6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4">
            <a:alphaModFix/>
          </a:blip>
          <a:srcRect l="24255" b="21459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82855">
            <a:off x="10190480" y="1552292"/>
            <a:ext cx="1351280" cy="67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9926" y="113026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838200" y="1535065"/>
            <a:ext cx="10515600" cy="4256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3">
            <a:alphaModFix/>
          </a:blip>
          <a:srcRect t="5" r="8043" b="-142996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875" y="6016955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422" y="318527"/>
            <a:ext cx="3196167" cy="368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927307">
            <a:off x="10464018" y="1601144"/>
            <a:ext cx="1081455" cy="540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141460"/>
            <a:ext cx="2582984" cy="1716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8501" y="102202"/>
            <a:ext cx="4209297" cy="80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://csg.ncri.org.uk/portfolio/portfolio-maps/" TargetMode="External"/><Relationship Id="rId4" Type="http://schemas.openxmlformats.org/officeDocument/2006/relationships/hyperlink" Target="https://www.ukctg.nihr.ac.u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>
            <a:spLocks noGrp="1"/>
          </p:cNvSpPr>
          <p:nvPr>
            <p:ph type="subTitle" idx="1"/>
          </p:nvPr>
        </p:nvSpPr>
        <p:spPr>
          <a:xfrm>
            <a:off x="1524000" y="3986195"/>
            <a:ext cx="91440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920">
                <a:latin typeface="Lato"/>
                <a:ea typeface="Lato"/>
                <a:cs typeface="Lato"/>
                <a:sym typeface="Lato"/>
              </a:rPr>
              <a:t>Research Update - Claire Matthews</a:t>
            </a:r>
            <a:endParaRPr sz="31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r>
              <a:rPr lang="en-GB" sz="2220"/>
              <a:t> </a:t>
            </a: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/>
              <a:t/>
            </a:r>
            <a:br>
              <a:rPr lang="en-GB"/>
            </a:br>
            <a:r>
              <a:rPr lang="en-GB" sz="4500">
                <a:latin typeface="Lato"/>
                <a:ea typeface="Lato"/>
                <a:cs typeface="Lato"/>
                <a:sym typeface="Lato"/>
              </a:rPr>
              <a:t>SWAG Network Urological Cancer</a:t>
            </a:r>
            <a:endParaRPr sz="450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GB" sz="4500">
                <a:latin typeface="Lato"/>
                <a:ea typeface="Lato"/>
                <a:cs typeface="Lato"/>
                <a:sym typeface="Lato"/>
              </a:rPr>
              <a:t>Clinical Advisory Group</a:t>
            </a:r>
            <a:br>
              <a:rPr lang="en-GB" sz="4500">
                <a:latin typeface="Lato"/>
                <a:ea typeface="Lato"/>
                <a:cs typeface="Lato"/>
                <a:sym typeface="Lato"/>
              </a:rPr>
            </a:br>
            <a:endParaRPr sz="45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9180875" y="5585950"/>
            <a:ext cx="2018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18/11/2021</a:t>
            </a:r>
            <a:endParaRPr sz="21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body" idx="1"/>
          </p:nvPr>
        </p:nvSpPr>
        <p:spPr>
          <a:xfrm>
            <a:off x="536875" y="642928"/>
            <a:ext cx="10515600" cy="53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3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  <p:sp>
        <p:nvSpPr>
          <p:cNvPr id="100" name="Google Shape;100;p12"/>
          <p:cNvSpPr txBox="1"/>
          <p:nvPr/>
        </p:nvSpPr>
        <p:spPr>
          <a:xfrm>
            <a:off x="2046900" y="104125"/>
            <a:ext cx="8098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Recruitment to Urological Cancer Studies </a:t>
            </a:r>
            <a:endParaRPr sz="2300">
              <a:solidFill>
                <a:srgbClr val="3D85C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Apr 2020 - Nov 2021 </a:t>
            </a:r>
            <a:endParaRPr sz="2300">
              <a:solidFill>
                <a:srgbClr val="3D85C6"/>
              </a:solidFill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 rotWithShape="1">
          <a:blip r:embed="rId3">
            <a:alphaModFix/>
          </a:blip>
          <a:srcRect l="15778" t="25553" r="31730" b="48966"/>
          <a:stretch/>
        </p:blipFill>
        <p:spPr>
          <a:xfrm>
            <a:off x="2317825" y="3780525"/>
            <a:ext cx="7556345" cy="208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2"/>
          <p:cNvPicPr preferRelativeResize="0"/>
          <p:nvPr/>
        </p:nvPicPr>
        <p:blipFill rotWithShape="1">
          <a:blip r:embed="rId4">
            <a:alphaModFix/>
          </a:blip>
          <a:srcRect l="14454" t="22419" r="24913" b="47492"/>
          <a:stretch/>
        </p:blipFill>
        <p:spPr>
          <a:xfrm>
            <a:off x="1780850" y="1048100"/>
            <a:ext cx="8027650" cy="22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2"/>
          <p:cNvSpPr txBox="1"/>
          <p:nvPr/>
        </p:nvSpPr>
        <p:spPr>
          <a:xfrm>
            <a:off x="8424275" y="6132375"/>
            <a:ext cx="284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cut 11/11/2021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Source: ODP All Portfolio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2221100" y="5485875"/>
            <a:ext cx="1637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 20 - Mar 21 recruitment during the pandemic</a:t>
            </a:r>
            <a:endParaRPr sz="1000"/>
          </a:p>
        </p:txBody>
      </p:sp>
      <p:sp>
        <p:nvSpPr>
          <p:cNvPr id="105" name="Google Shape;105;p12"/>
          <p:cNvSpPr txBox="1"/>
          <p:nvPr/>
        </p:nvSpPr>
        <p:spPr>
          <a:xfrm>
            <a:off x="4141350" y="5751875"/>
            <a:ext cx="509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2"/>
          <p:cNvSpPr txBox="1"/>
          <p:nvPr/>
        </p:nvSpPr>
        <p:spPr>
          <a:xfrm>
            <a:off x="3734325" y="5551775"/>
            <a:ext cx="14247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21 - Nov 22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Recovery of recruitment to research</a:t>
            </a:r>
            <a:endParaRPr sz="1000"/>
          </a:p>
        </p:txBody>
      </p:sp>
      <p:sp>
        <p:nvSpPr>
          <p:cNvPr id="107" name="Google Shape;107;p12"/>
          <p:cNvSpPr txBox="1"/>
          <p:nvPr/>
        </p:nvSpPr>
        <p:spPr>
          <a:xfrm>
            <a:off x="5902300" y="5485875"/>
            <a:ext cx="17610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2020 - Mar 2021</a:t>
            </a:r>
            <a:endParaRPr sz="1000"/>
          </a:p>
        </p:txBody>
      </p:sp>
      <p:sp>
        <p:nvSpPr>
          <p:cNvPr id="108" name="Google Shape;108;p12"/>
          <p:cNvSpPr txBox="1"/>
          <p:nvPr/>
        </p:nvSpPr>
        <p:spPr>
          <a:xfrm>
            <a:off x="7966075" y="5485875"/>
            <a:ext cx="17610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Apr 2021 - Nov 2022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Open Urological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14" name="Google Shape;114;p13"/>
          <p:cNvGraphicFramePr/>
          <p:nvPr/>
        </p:nvGraphicFramePr>
        <p:xfrm>
          <a:off x="410925" y="612275"/>
          <a:ext cx="11324825" cy="6111475"/>
        </p:xfrm>
        <a:graphic>
          <a:graphicData uri="http://schemas.openxmlformats.org/drawingml/2006/table">
            <a:tbl>
              <a:tblPr>
                <a:noFill/>
                <a:tableStyleId>{865F22ED-F8DB-44C1-AFEA-F7738DFA5BB6}</a:tableStyleId>
              </a:tblPr>
              <a:tblGrid>
                <a:gridCol w="906600"/>
                <a:gridCol w="4909775"/>
                <a:gridCol w="1756025"/>
                <a:gridCol w="1082875"/>
                <a:gridCol w="1006150"/>
                <a:gridCol w="798050"/>
                <a:gridCol w="865350"/>
              </a:tblGrid>
              <a:tr h="621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CPMS No.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Sites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Open date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England Recruits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30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12628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The PACE Study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AA84F"/>
                          </a:solidFill>
                        </a:rPr>
                        <a:t> UHBW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GHFT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01/08/2012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30/06/2022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1500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1,443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</a:tr>
              <a:tr h="30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18067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Add-Aspirin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UHBW</a:t>
                      </a:r>
                      <a:r>
                        <a:rPr lang="en-GB" sz="1100"/>
                        <a:t>, </a:t>
                      </a:r>
                      <a:r>
                        <a:rPr lang="en-GB" sz="1100">
                          <a:solidFill>
                            <a:srgbClr val="6AA84F"/>
                          </a:solidFill>
                        </a:rPr>
                        <a:t>NBT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05/10/2015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31/01/2022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7351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6,973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</a:tr>
              <a:tr h="365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33372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UK P3BEP Trial</a:t>
                      </a:r>
                      <a:endParaRPr sz="13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UHBW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05/05/2017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01/12/2021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85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50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65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34496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Renal Adjuvant MultiPle Arm Randomised Trial (RAMPART)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FF9900"/>
                          </a:solidFill>
                        </a:rPr>
                        <a:t>GHFT</a:t>
                      </a:r>
                      <a:endParaRPr sz="1100">
                        <a:solidFill>
                          <a:srgbClr val="FF99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19/07/2018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30/11/2023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940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272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328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34511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PIVOTALBoost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6AA84F"/>
                          </a:solidFill>
                        </a:rPr>
                        <a:t>GHFT,</a:t>
                      </a: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UHBW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02/01/2018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15/04/2022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1652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1,117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</a:tr>
              <a:tr h="33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35571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The ACE Study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6AA84F"/>
                          </a:solidFill>
                        </a:rPr>
                        <a:t>UHBW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30/10/2018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31/03/2022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290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223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9900"/>
                    </a:solidFill>
                  </a:tcPr>
                </a:tc>
              </a:tr>
              <a:tr h="48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36706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Erdafitinib compared with Vinflunine or Docetaxel or Pembrolizumab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6AA84F"/>
                          </a:solidFill>
                        </a:rPr>
                        <a:t>UHBW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26/06/2018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29/05/2023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14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</a:tr>
              <a:tr h="28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39870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IMreal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FF9900"/>
                          </a:solidFill>
                        </a:rPr>
                        <a:t>GWH,</a:t>
                      </a: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RUH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11/03/2019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15/06/2023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71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217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40086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Phase 3 Study of Pembrolizumab plus Enzalutamide in mCRPC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UHBW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12/09/2019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30/04/2024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26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41201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PROTEUS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6AA84F"/>
                          </a:solidFill>
                        </a:rPr>
                        <a:t>NBT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11/07/2019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12/09/2026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60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54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42696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Enza-D Study version 1.0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6AA84F"/>
                          </a:solidFill>
                        </a:rPr>
                        <a:t>UHBW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14/10/2020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31/10/2020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6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43756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MITRE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RUH,</a:t>
                      </a:r>
                      <a:r>
                        <a:rPr lang="en-GB" sz="1100"/>
                        <a:t> UHBW in set up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08/07/2020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31/01/2025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1296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49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46367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IP5-MATTER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FF9900"/>
                          </a:solidFill>
                        </a:rPr>
                        <a:t>RUH</a:t>
                      </a:r>
                      <a:endParaRPr sz="1100">
                        <a:solidFill>
                          <a:srgbClr val="FF99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01/02/2021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31/03/2022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220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92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47257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/>
                        <a:t>Phase 3 Study of TAVT-45 in patients with metastatic prostate cancer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 </a:t>
                      </a:r>
                      <a:r>
                        <a:rPr lang="en-GB" sz="1100">
                          <a:solidFill>
                            <a:srgbClr val="FF0000"/>
                          </a:solidFill>
                        </a:rPr>
                        <a:t>GHFT (1/3)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22/07/2021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31/01/2022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1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47497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EPIC Trial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rgbClr val="6AA84F"/>
                          </a:solidFill>
                        </a:rPr>
                        <a:t>UHBW</a:t>
                      </a:r>
                      <a:endParaRPr sz="1100">
                        <a:solidFill>
                          <a:srgbClr val="6AA84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23/08/2021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31/03/23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1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AA84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West of England In Setup Urological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20" name="Google Shape;120;p14"/>
          <p:cNvGraphicFramePr/>
          <p:nvPr/>
        </p:nvGraphicFramePr>
        <p:xfrm>
          <a:off x="258575" y="875075"/>
          <a:ext cx="11338625" cy="4000855"/>
        </p:xfrm>
        <a:graphic>
          <a:graphicData uri="http://schemas.openxmlformats.org/drawingml/2006/table">
            <a:tbl>
              <a:tblPr>
                <a:noFill/>
                <a:tableStyleId>{865F22ED-F8DB-44C1-AFEA-F7738DFA5BB6}</a:tableStyleId>
              </a:tblPr>
              <a:tblGrid>
                <a:gridCol w="756500"/>
                <a:gridCol w="2979425"/>
                <a:gridCol w="3014775"/>
                <a:gridCol w="1464225"/>
                <a:gridCol w="1236375"/>
                <a:gridCol w="1011500"/>
                <a:gridCol w="875825"/>
              </a:tblGrid>
              <a:tr h="628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CPMS No.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Sites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</a:rPr>
                        <a:t>Sample Size UK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79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49811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177Lu-PNT2002 PSMA in Metastatic Castrate Resistant Prostate Cancer (SPLASH)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 (Dr Challapalli)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13/11/2021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04/07/2022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49286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Volga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BHOC (Dr Challapalli)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17/11/2021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16/09/2023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47211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MK6482-011- </a:t>
                      </a:r>
                      <a:r>
                        <a:rPr lang="en-GB" sz="1000"/>
                        <a:t>An Open-label, Randomized, Phase 3 Study of MK-6482 in Combination with Lenvatinib (MK-7902) vs Cabozantinib for Second-line or Third-line Treatment in Participants with Advanced Renal Cell Carcinoma Who Have Progressed After Prior Anti-PD-1/L1 Therapy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BHOC (Dr Challapalli) - unsure of status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</a:rPr>
                        <a:t>RUH - Dr Beresford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31/01/2022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11/08/2023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64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44121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Phase 3 study of Viralym-M in patients with virus associated HC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BHOC, BRHC - no PIs listed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31/07/2021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01/09/2022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/>
          <p:nvPr/>
        </p:nvSpPr>
        <p:spPr>
          <a:xfrm>
            <a:off x="152400" y="132750"/>
            <a:ext cx="11841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3D85C6"/>
                </a:solidFill>
              </a:rPr>
              <a:t>National In Setup Urological Cancer Studies 21/22</a:t>
            </a:r>
            <a:endParaRPr sz="2300">
              <a:solidFill>
                <a:srgbClr val="3D85C6"/>
              </a:solidFill>
            </a:endParaRPr>
          </a:p>
        </p:txBody>
      </p:sp>
      <p:graphicFrame>
        <p:nvGraphicFramePr>
          <p:cNvPr id="126" name="Google Shape;126;p15"/>
          <p:cNvGraphicFramePr/>
          <p:nvPr/>
        </p:nvGraphicFramePr>
        <p:xfrm>
          <a:off x="152400" y="706950"/>
          <a:ext cx="11961375" cy="5790930"/>
        </p:xfrm>
        <a:graphic>
          <a:graphicData uri="http://schemas.openxmlformats.org/drawingml/2006/table">
            <a:tbl>
              <a:tblPr>
                <a:noFill/>
                <a:tableStyleId>{865F22ED-F8DB-44C1-AFEA-F7738DFA5BB6}</a:tableStyleId>
              </a:tblPr>
              <a:tblGrid>
                <a:gridCol w="615775"/>
                <a:gridCol w="2845400"/>
                <a:gridCol w="5670400"/>
                <a:gridCol w="597350"/>
                <a:gridCol w="783050"/>
                <a:gridCol w="763675"/>
                <a:gridCol w="685725"/>
              </a:tblGrid>
              <a:tr h="599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CPMS No.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Short Name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Title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Phase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Planned Opening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lt1"/>
                          </a:solidFill>
                        </a:rPr>
                        <a:t>Planned Closure</a:t>
                      </a:r>
                      <a:endParaRPr sz="11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chemeClr val="lt1"/>
                          </a:solidFill>
                        </a:rPr>
                        <a:t>Sample Size England</a:t>
                      </a:r>
                      <a:endParaRPr sz="10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3E72"/>
                    </a:solidFill>
                  </a:tcPr>
                </a:tc>
              </a:tr>
              <a:tr h="422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49990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 Phase I/II trial of TT-702 in patients with advanced solid tumours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CURATE - A Cancer Research UK Phase I/II, dose escalation and expansion trial of TT-702, a selective adenosine A2BR antagonist, given orally as a monotherapy agent and in combination, in patients with advanced solid tumours.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I/II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30/09/21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29/09/25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119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67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48860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Prostate Imaging using MRI +/- contrast Enhancement (PRIME)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 study assessing whether bi-parametric MRI is non-inferior to multi-parametric MRI in the diagnosis of clinically significant prostate cancer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N/A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01/06/21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31/12/23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500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7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48599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PART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PART: A randomised controlled trial of Partial prostate Ablation versus Radical Treatment in intermediate risk, unilateral clinically localised prostate cancer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III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01/02/22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01/04/25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734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1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48059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POWER (Partial or Whole gland for Erections)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Randomized trial for the evaluation of erectile dysfunction after whole or partial gland prostate brachytherapy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N/A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01/05/21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01/05/24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50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46263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NANABIS™ FOR MANAGEMENT OF CHRONIC PAIN FROM METASTATIC BONE CANCER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NanaBis™ An Oro–Buccal Administered Equimolar THC and CBD Formulation as Monotherapy for the Management of Opioid-Requiring Chronic Pain – Due to Metastatic Bone Cancer: A Phase 3 Multi-Centre, Double-Blind, Randomised-Withdrawal Active and Placebo-Controlled Clinical Study.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III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20/02/22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01/02/24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-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7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45624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STAMINA - Work Package 4 &amp; 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Supported exercise TrAining for Men wIth prostate caNcer on Androgen deprivation therapy - the STAMINA programme   Work Package 4: A cluster randomised controlled trial of the clinical and cost effectiveness of the STAMINA lifestyle intervention.  Work Package 5: A process evaluation exploring implementation of the STAMINA lifestyle intervention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N/A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01/12/21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31/10/23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697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391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44497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DURANCE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 phase Ib/II study to assess the safety and activity of DURvalumab (MEDI4736) in combination with S-488210/S-488211 vAccine in Non-muscle invasive bladder CancEr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I/II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31/12/21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31/07/27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46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12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40589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 Phase I trial of CCT361814 in advanced cancer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A Cancer Research UK Phase I, first in human clinical trial of CCT361814, a heat shock factor 1 (HSF1) pathway inhibitor given orally in patients with advanced cancer.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I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01/08/19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31/01/22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/>
                        <a:t>51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/>
        </p:nvSpPr>
        <p:spPr>
          <a:xfrm>
            <a:off x="152400" y="132750"/>
            <a:ext cx="1184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400" b="1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CRN High Level Objectives (HLOs) </a:t>
            </a:r>
            <a:r>
              <a:rPr lang="en-GB" sz="2400" b="1">
                <a:solidFill>
                  <a:srgbClr val="193E72"/>
                </a:solidFill>
              </a:rPr>
              <a:t>21/22</a:t>
            </a:r>
            <a:endParaRPr sz="2400" b="1">
              <a:solidFill>
                <a:srgbClr val="193E72"/>
              </a:solidFill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567050" y="761025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000"/>
              <a:t>Efficient Study Delivery metrics (study level):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Proportion of new commercial contract studies achieving or surpassing their recruitment target during their planned recruitment period, at confirmed CRN sites (studies opened and closed within the year) [80%]</a:t>
            </a:r>
            <a:endParaRPr sz="2000"/>
          </a:p>
          <a:p>
            <a:pPr marL="13716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Phase 3 Study of TAVT-45 in patients with metastatic prostate cancer. Currently RED rated at study level</a:t>
            </a:r>
            <a:endParaRPr sz="18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Proportion of commercial contract studies in the MR process achieving or surpassing their recruitment target during their planned recruitment period [80%]</a:t>
            </a:r>
            <a:endParaRPr sz="2000"/>
          </a:p>
          <a:p>
            <a:pPr marL="137160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None in WE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Proportion of non-commercial studies in the MR process achieving or surpassing their recruitment target during their planned recruitment period [70%]</a:t>
            </a:r>
            <a:endParaRPr sz="2000"/>
          </a:p>
          <a:p>
            <a:pPr marL="13716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</a:pPr>
            <a:r>
              <a:rPr lang="en-GB" sz="1800"/>
              <a:t>UK P3BEP Trial. Currently RED rated at study level</a:t>
            </a:r>
            <a:endParaRPr sz="1800"/>
          </a:p>
          <a:p>
            <a:pPr marL="13716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/>
        </p:nvSpPr>
        <p:spPr>
          <a:xfrm>
            <a:off x="152400" y="132750"/>
            <a:ext cx="11841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2400" b="1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rPr>
              <a:t>CRN High Level Objectives (HLOs) </a:t>
            </a:r>
            <a:r>
              <a:rPr lang="en-GB" sz="2400" b="1">
                <a:solidFill>
                  <a:srgbClr val="193E72"/>
                </a:solidFill>
              </a:rPr>
              <a:t>21/22</a:t>
            </a:r>
            <a:endParaRPr sz="2400" b="1">
              <a:solidFill>
                <a:srgbClr val="193E72"/>
              </a:solidFill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504400" y="118577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567050" y="761025"/>
            <a:ext cx="11202300" cy="52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/>
              <a:t>Participant Experience: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Number of NIHR CRN Portfolio study participants responding to the Participant Research Experience Survey (PRES) each year [1,155].  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928 surveys returned to date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Aim for each trust is to return surveys from 5% of participants recruited.</a:t>
            </a:r>
            <a:endParaRPr sz="2000"/>
          </a:p>
          <a:p>
            <a:pPr marL="137160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Overall figure is 3.9% (range across the trusts is 0</a:t>
            </a:r>
            <a:r>
              <a:rPr lang="en-GB" sz="2000"/>
              <a:t>.8% </a:t>
            </a:r>
            <a:r>
              <a:rPr lang="en-GB"/>
              <a:t>- 34.1%</a:t>
            </a:r>
            <a:r>
              <a:rPr lang="en-GB" sz="2000"/>
              <a:t>)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000"/>
              <a:t>Ensure study is identified on completed PRES forms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endParaRPr sz="2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>
            <a:spLocks noGrp="1"/>
          </p:cNvSpPr>
          <p:nvPr>
            <p:ph type="body" idx="1"/>
          </p:nvPr>
        </p:nvSpPr>
        <p:spPr>
          <a:xfrm>
            <a:off x="838200" y="5384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NIHR ODP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Open data platform. Data on performance and restart across whole CRN, including all specialty areas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NIHR Be Part of Research</a:t>
            </a:r>
            <a:endParaRPr sz="2220" b="1" u="sng">
              <a:solidFill>
                <a:srgbClr val="0000FF"/>
              </a:solidFill>
              <a:hlinkClick r:id="rId5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chemeClr val="hlink"/>
                </a:solidFill>
                <a:uFill>
                  <a:noFill/>
                </a:uFill>
                <a:hlinkClick r:id="rId5"/>
              </a:rPr>
              <a:t>See which studies are open across the country 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National Cancer Research Institute Portfolio Maps</a:t>
            </a:r>
            <a:endParaRPr sz="2220"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View current national portfolio of open, closed and ‘in set up’ cancer studies</a:t>
            </a:r>
            <a:endParaRPr sz="2220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220" b="1">
              <a:solidFill>
                <a:srgbClr val="193E7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 b="1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Find a Clinical Research Study (ODP) </a:t>
            </a:r>
            <a:endParaRPr b="1" u="sng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GB" sz="2220">
                <a:solidFill>
                  <a:srgbClr val="193E72"/>
                </a:solidFill>
              </a:rPr>
              <a:t>Search for a study to fit criteria.  Good for horizon scanning, eligibility criteria</a:t>
            </a:r>
            <a:endParaRPr>
              <a:solidFill>
                <a:srgbClr val="193E72"/>
              </a:solidFill>
            </a:endParaRPr>
          </a:p>
          <a:p>
            <a:pPr marL="1143000" lvl="2" indent="254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50">
              <a:solidFill>
                <a:schemeClr val="dk1"/>
              </a:solidFill>
            </a:endParaRPr>
          </a:p>
          <a:p>
            <a:pPr marL="228594" lvl="0" indent="-87622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220"/>
              <a:buNone/>
            </a:pPr>
            <a:endParaRPr sz="222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838200" y="1002215"/>
            <a:ext cx="10515600" cy="42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Delivery Manager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claire.matthews@nihr.ac.uk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Research Portfolio Facilitator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/>
              <a:t>iqra.hussain@nihr.ac.uk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GB" sz="3000"/>
              <a:t>Sub-specialty Lead</a:t>
            </a:r>
            <a:endParaRPr sz="3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200"/>
              <a:t>Amit.bahl@uhbw.nhs.uk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1035</Words>
  <Application>Microsoft Office PowerPoint</Application>
  <PresentationFormat>Custom</PresentationFormat>
  <Paragraphs>265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Lato</vt:lpstr>
      <vt:lpstr>Custom Design</vt:lpstr>
      <vt:lpstr> SWAG Network Urological Cancer Clinical Advisory Group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Network Urological Cancer Clinical Advisory Group</dc:title>
  <dc:creator>Dunderdale, Helen</dc:creator>
  <cp:lastModifiedBy>Dunderdale, Helen</cp:lastModifiedBy>
  <cp:revision>2</cp:revision>
  <dcterms:modified xsi:type="dcterms:W3CDTF">2021-11-18T12:05:00Z</dcterms:modified>
</cp:coreProperties>
</file>