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1"/>
    <p:sldMasterId id="2147483788" r:id="rId2"/>
    <p:sldMasterId id="2147483803" r:id="rId3"/>
  </p:sldMasterIdLst>
  <p:notesMasterIdLst>
    <p:notesMasterId r:id="rId39"/>
  </p:notesMasterIdLst>
  <p:sldIdLst>
    <p:sldId id="256" r:id="rId4"/>
    <p:sldId id="318" r:id="rId5"/>
    <p:sldId id="355" r:id="rId6"/>
    <p:sldId id="264" r:id="rId7"/>
    <p:sldId id="265" r:id="rId8"/>
    <p:sldId id="266" r:id="rId9"/>
    <p:sldId id="267" r:id="rId10"/>
    <p:sldId id="268" r:id="rId11"/>
    <p:sldId id="356" r:id="rId12"/>
    <p:sldId id="280" r:id="rId13"/>
    <p:sldId id="274" r:id="rId14"/>
    <p:sldId id="260" r:id="rId15"/>
    <p:sldId id="352" r:id="rId16"/>
    <p:sldId id="351" r:id="rId17"/>
    <p:sldId id="278" r:id="rId18"/>
    <p:sldId id="281" r:id="rId19"/>
    <p:sldId id="271" r:id="rId20"/>
    <p:sldId id="272" r:id="rId21"/>
    <p:sldId id="353" r:id="rId22"/>
    <p:sldId id="354" r:id="rId23"/>
    <p:sldId id="284" r:id="rId24"/>
    <p:sldId id="286" r:id="rId25"/>
    <p:sldId id="287" r:id="rId26"/>
    <p:sldId id="288" r:id="rId27"/>
    <p:sldId id="289" r:id="rId28"/>
    <p:sldId id="290" r:id="rId29"/>
    <p:sldId id="293" r:id="rId30"/>
    <p:sldId id="294" r:id="rId31"/>
    <p:sldId id="337" r:id="rId32"/>
    <p:sldId id="345" r:id="rId33"/>
    <p:sldId id="346" r:id="rId34"/>
    <p:sldId id="347" r:id="rId35"/>
    <p:sldId id="350" r:id="rId36"/>
    <p:sldId id="349" r:id="rId37"/>
    <p:sldId id="357" r:id="rId3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93" charset="0"/>
        <a:ea typeface="ＭＳ Ｐゴシック" pitchFamily="-93" charset="-128"/>
        <a:cs typeface="ＭＳ Ｐゴシック" pitchFamily="-93" charset="-128"/>
      </a:defRPr>
    </a:lvl1pPr>
    <a:lvl2pPr marL="457200" algn="l" defTabSz="457200" rtl="0" fontAlgn="base">
      <a:spcBef>
        <a:spcPct val="0"/>
      </a:spcBef>
      <a:spcAft>
        <a:spcPct val="0"/>
      </a:spcAft>
      <a:defRPr kern="1200">
        <a:solidFill>
          <a:schemeClr val="tx1"/>
        </a:solidFill>
        <a:latin typeface="Arial" pitchFamily="-93" charset="0"/>
        <a:ea typeface="ＭＳ Ｐゴシック" pitchFamily="-93" charset="-128"/>
        <a:cs typeface="ＭＳ Ｐゴシック" pitchFamily="-93" charset="-128"/>
      </a:defRPr>
    </a:lvl2pPr>
    <a:lvl3pPr marL="914400" algn="l" defTabSz="457200" rtl="0" fontAlgn="base">
      <a:spcBef>
        <a:spcPct val="0"/>
      </a:spcBef>
      <a:spcAft>
        <a:spcPct val="0"/>
      </a:spcAft>
      <a:defRPr kern="1200">
        <a:solidFill>
          <a:schemeClr val="tx1"/>
        </a:solidFill>
        <a:latin typeface="Arial" pitchFamily="-93" charset="0"/>
        <a:ea typeface="ＭＳ Ｐゴシック" pitchFamily="-93" charset="-128"/>
        <a:cs typeface="ＭＳ Ｐゴシック" pitchFamily="-93" charset="-128"/>
      </a:defRPr>
    </a:lvl3pPr>
    <a:lvl4pPr marL="1371600" algn="l" defTabSz="457200" rtl="0" fontAlgn="base">
      <a:spcBef>
        <a:spcPct val="0"/>
      </a:spcBef>
      <a:spcAft>
        <a:spcPct val="0"/>
      </a:spcAft>
      <a:defRPr kern="1200">
        <a:solidFill>
          <a:schemeClr val="tx1"/>
        </a:solidFill>
        <a:latin typeface="Arial" pitchFamily="-93" charset="0"/>
        <a:ea typeface="ＭＳ Ｐゴシック" pitchFamily="-93" charset="-128"/>
        <a:cs typeface="ＭＳ Ｐゴシック" pitchFamily="-93" charset="-128"/>
      </a:defRPr>
    </a:lvl4pPr>
    <a:lvl5pPr marL="1828800" algn="l" defTabSz="457200" rtl="0" fontAlgn="base">
      <a:spcBef>
        <a:spcPct val="0"/>
      </a:spcBef>
      <a:spcAft>
        <a:spcPct val="0"/>
      </a:spcAft>
      <a:defRPr kern="1200">
        <a:solidFill>
          <a:schemeClr val="tx1"/>
        </a:solidFill>
        <a:latin typeface="Arial" pitchFamily="-93" charset="0"/>
        <a:ea typeface="ＭＳ Ｐゴシック" pitchFamily="-93" charset="-128"/>
        <a:cs typeface="ＭＳ Ｐゴシック" pitchFamily="-93" charset="-128"/>
      </a:defRPr>
    </a:lvl5pPr>
    <a:lvl6pPr marL="2286000" algn="l" defTabSz="457200" rtl="0" eaLnBrk="1" latinLnBrk="0" hangingPunct="1">
      <a:defRPr kern="1200">
        <a:solidFill>
          <a:schemeClr val="tx1"/>
        </a:solidFill>
        <a:latin typeface="Arial" pitchFamily="-93" charset="0"/>
        <a:ea typeface="ＭＳ Ｐゴシック" pitchFamily="-93" charset="-128"/>
        <a:cs typeface="ＭＳ Ｐゴシック" pitchFamily="-93" charset="-128"/>
      </a:defRPr>
    </a:lvl6pPr>
    <a:lvl7pPr marL="2743200" algn="l" defTabSz="457200" rtl="0" eaLnBrk="1" latinLnBrk="0" hangingPunct="1">
      <a:defRPr kern="1200">
        <a:solidFill>
          <a:schemeClr val="tx1"/>
        </a:solidFill>
        <a:latin typeface="Arial" pitchFamily="-93" charset="0"/>
        <a:ea typeface="ＭＳ Ｐゴシック" pitchFamily="-93" charset="-128"/>
        <a:cs typeface="ＭＳ Ｐゴシック" pitchFamily="-93" charset="-128"/>
      </a:defRPr>
    </a:lvl7pPr>
    <a:lvl8pPr marL="3200400" algn="l" defTabSz="457200" rtl="0" eaLnBrk="1" latinLnBrk="0" hangingPunct="1">
      <a:defRPr kern="1200">
        <a:solidFill>
          <a:schemeClr val="tx1"/>
        </a:solidFill>
        <a:latin typeface="Arial" pitchFamily="-93" charset="0"/>
        <a:ea typeface="ＭＳ Ｐゴシック" pitchFamily="-93" charset="-128"/>
        <a:cs typeface="ＭＳ Ｐゴシック" pitchFamily="-93" charset="-128"/>
      </a:defRPr>
    </a:lvl8pPr>
    <a:lvl9pPr marL="3657600" algn="l" defTabSz="457200" rtl="0" eaLnBrk="1" latinLnBrk="0" hangingPunct="1">
      <a:defRPr kern="1200">
        <a:solidFill>
          <a:schemeClr val="tx1"/>
        </a:solidFill>
        <a:latin typeface="Arial" pitchFamily="-93" charset="0"/>
        <a:ea typeface="ＭＳ Ｐゴシック" pitchFamily="-93" charset="-128"/>
        <a:cs typeface="ＭＳ Ｐゴシック" pitchFamily="-93"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52D1D86A-7939-DA47-A533-85D81A14E291}" type="datetime1">
              <a:rPr lang="en-US"/>
              <a:pPr>
                <a:defRPr/>
              </a:pPr>
              <a:t>3/25/2022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2195C385-890E-5644-9916-6D74306875E4}" type="slidenum">
              <a:rPr lang="en-US"/>
              <a:pPr>
                <a:defRPr/>
              </a:pPr>
              <a:t>‹#›</a:t>
            </a:fld>
            <a:endParaRPr lang="en-US"/>
          </a:p>
        </p:txBody>
      </p:sp>
    </p:spTree>
    <p:extLst>
      <p:ext uri="{BB962C8B-B14F-4D97-AF65-F5344CB8AC3E}">
        <p14:creationId xmlns:p14="http://schemas.microsoft.com/office/powerpoint/2010/main" val="36678866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ＭＳ Ｐゴシック" pitchFamily="4"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36E074F9-F410-407A-83F0-DBD8B7DD1633}" type="slidenum">
              <a:rPr lang="en-US" altLang="en-US">
                <a:solidFill>
                  <a:prstClr val="black"/>
                </a:solidFill>
                <a:latin typeface="Times New Roman" panose="02020603050405020304" pitchFamily="18" charset="0"/>
                <a:ea typeface="ＭＳ Ｐゴシック" panose="020B0600070205080204" pitchFamily="34" charset="-128"/>
              </a:rPr>
              <a:pPr/>
              <a:t>2</a:t>
            </a:fld>
            <a:endParaRPr lang="en-US" altLang="en-US">
              <a:solidFill>
                <a:prstClr val="black"/>
              </a:solidFill>
              <a:latin typeface="Times New Roman" panose="02020603050405020304" pitchFamily="18" charset="0"/>
              <a:ea typeface="ＭＳ Ｐゴシック" panose="020B0600070205080204" pitchFamily="34" charset="-128"/>
            </a:endParaRPr>
          </a:p>
        </p:txBody>
      </p:sp>
      <p:sp>
        <p:nvSpPr>
          <p:cNvPr id="94211" name="Rectangle 2"/>
          <p:cNvSpPr>
            <a:spLocks noGrp="1" noRot="1" noChangeAspect="1" noChangeArrowheads="1" noTextEdit="1"/>
          </p:cNvSpPr>
          <p:nvPr>
            <p:ph type="sldImg"/>
          </p:nvPr>
        </p:nvSpPr>
        <p:spPr bwMode="auto">
          <a:xfrm>
            <a:off x="1157288" y="684213"/>
            <a:ext cx="4546600" cy="3409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14400" y="4243388"/>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Key points to make:</a:t>
            </a:r>
          </a:p>
          <a:p>
            <a:pPr eaLnBrk="1" hangingPunct="1">
              <a:spcBef>
                <a:spcPct val="0"/>
              </a:spcBef>
            </a:pPr>
            <a:r>
              <a:rPr lang="en-US" altLang="en-US">
                <a:ea typeface="ＭＳ Ｐゴシック" panose="020B0600070205080204" pitchFamily="34" charset="-128"/>
              </a:rPr>
              <a:t>Completely new carriage and leaf design to </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Other improvements  made:</a:t>
            </a:r>
          </a:p>
          <a:p>
            <a:pPr eaLnBrk="1" hangingPunct="1">
              <a:spcBef>
                <a:spcPct val="0"/>
              </a:spcBef>
            </a:pPr>
            <a:r>
              <a:rPr lang="en-US" altLang="en-US">
                <a:ea typeface="ＭＳ Ｐゴシック" panose="020B0600070205080204" pitchFamily="34" charset="-128"/>
              </a:rPr>
              <a:t>Reduced Head Diameter by 10 cm from previous “Standard” MLC </a:t>
            </a:r>
          </a:p>
        </p:txBody>
      </p:sp>
    </p:spTree>
    <p:extLst>
      <p:ext uri="{BB962C8B-B14F-4D97-AF65-F5344CB8AC3E}">
        <p14:creationId xmlns:p14="http://schemas.microsoft.com/office/powerpoint/2010/main" val="205401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211">
              <a:defRPr/>
            </a:pPr>
            <a:r>
              <a:rPr lang="en-GB" i="1" dirty="0"/>
              <a:t>BCLC</a:t>
            </a:r>
            <a:r>
              <a:rPr lang="en-GB" i="1"/>
              <a:t>, Barcelona </a:t>
            </a:r>
            <a:r>
              <a:rPr lang="en-GB" i="1" dirty="0"/>
              <a:t>Clinic Liver Cancer; BSC, best supportive care</a:t>
            </a:r>
            <a:r>
              <a:rPr lang="en-GB" i="1"/>
              <a:t>; EMA, European Medicines Agency; FDA, Food and Drug Administration; HCC</a:t>
            </a:r>
            <a:r>
              <a:rPr lang="en-GB" i="1" dirty="0"/>
              <a:t>, hepatocellular carcinoma</a:t>
            </a:r>
            <a:r>
              <a:rPr lang="en-GB" i="1"/>
              <a:t>; LT, </a:t>
            </a:r>
            <a:r>
              <a:rPr lang="en-GB" i="1" dirty="0"/>
              <a:t>liver transplantation; MELD, Model for End-Stage Liver </a:t>
            </a:r>
            <a:r>
              <a:rPr lang="en-GB" i="1"/>
              <a:t>Disease; OS, overall survival; </a:t>
            </a:r>
            <a:r>
              <a:rPr lang="en-GB" i="1" dirty="0"/>
              <a:t>PS, </a:t>
            </a:r>
            <a:r>
              <a:rPr lang="en-GB" i="1"/>
              <a:t>performance status</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46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211">
              <a:defRPr/>
            </a:pPr>
            <a:r>
              <a:rPr lang="en-GB" i="1"/>
              <a:t>BCLC, </a:t>
            </a:r>
            <a:r>
              <a:rPr lang="en-GB" i="1" dirty="0"/>
              <a:t>Barcelona Clinic Liver Cancer; HCC, hepatocellular carcinoma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133C-0A91-4C56-9DB7-B268BA704BC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6528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GB"/>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GB"/>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40294C5C-8F49-CE41-B0C6-1424BAF873D4}" type="datetime1">
              <a:rPr lang="en-US"/>
              <a:pPr>
                <a:defRPr/>
              </a:pPr>
              <a:t>3/25/2022</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8EF9326D-93C3-AC4A-B1EE-1052CD74F0D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9"/>
          <p:cNvSpPr>
            <a:spLocks noGrp="1"/>
          </p:cNvSpPr>
          <p:nvPr>
            <p:ph type="dt" sz="half" idx="10"/>
          </p:nvPr>
        </p:nvSpPr>
        <p:spPr/>
        <p:txBody>
          <a:bodyPr/>
          <a:lstStyle>
            <a:lvl1pPr>
              <a:defRPr/>
            </a:lvl1pPr>
          </a:lstStyle>
          <a:p>
            <a:pPr>
              <a:defRPr/>
            </a:pPr>
            <a:fld id="{B25E328A-5404-934F-AB53-EC302BAF987C}" type="datetime1">
              <a:rPr lang="en-US"/>
              <a:pPr>
                <a:defRPr/>
              </a:pPr>
              <a:t>3/25/2022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C738851-79C1-F44E-AFC7-DC184DAAB7D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9"/>
          <p:cNvSpPr>
            <a:spLocks noGrp="1"/>
          </p:cNvSpPr>
          <p:nvPr>
            <p:ph type="dt" sz="half" idx="10"/>
          </p:nvPr>
        </p:nvSpPr>
        <p:spPr/>
        <p:txBody>
          <a:bodyPr/>
          <a:lstStyle>
            <a:lvl1pPr>
              <a:defRPr/>
            </a:lvl1pPr>
          </a:lstStyle>
          <a:p>
            <a:pPr>
              <a:defRPr/>
            </a:pPr>
            <a:fld id="{D20AA2DF-6E9D-7442-92C4-3866172DD781}" type="datetime1">
              <a:rPr lang="en-US"/>
              <a:pPr>
                <a:defRPr/>
              </a:pPr>
              <a:t>3/25/2022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57EBAA1-6CE3-3245-B75A-36DD57C6BBD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8"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9" name="Freeform 7"/>
            <p:cNvSpPr>
              <a:spLocks/>
            </p:cNvSpPr>
            <p:nvPr userDrawn="1"/>
          </p:nvSpPr>
          <p:spPr bwMode="hidden">
            <a:xfrm>
              <a:off x="3599" y="2477"/>
              <a:ext cx="186" cy="120"/>
            </a:xfrm>
            <a:custGeom>
              <a:avLst/>
              <a:gdLst>
                <a:gd name="T0" fmla="*/ 191 w 185"/>
                <a:gd name="T1" fmla="*/ 0 h 120"/>
                <a:gd name="T2" fmla="*/ 191 w 185"/>
                <a:gd name="T3" fmla="*/ 6 h 120"/>
                <a:gd name="T4" fmla="*/ 191 w 185"/>
                <a:gd name="T5" fmla="*/ 18 h 120"/>
                <a:gd name="T6" fmla="*/ 191 w 185"/>
                <a:gd name="T7" fmla="*/ 36 h 120"/>
                <a:gd name="T8" fmla="*/ 185 w 185"/>
                <a:gd name="T9" fmla="*/ 54 h 120"/>
                <a:gd name="T10" fmla="*/ 167 w 185"/>
                <a:gd name="T11" fmla="*/ 72 h 120"/>
                <a:gd name="T12" fmla="*/ 143 w 185"/>
                <a:gd name="T13" fmla="*/ 96 h 120"/>
                <a:gd name="T14" fmla="*/ 107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91 w 185"/>
                <a:gd name="T29" fmla="*/ 0 h 120"/>
                <a:gd name="T30" fmla="*/ 191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43 w 526"/>
                <a:gd name="T17" fmla="*/ 179 h 275"/>
                <a:gd name="T18" fmla="*/ 215 w 526"/>
                <a:gd name="T19" fmla="*/ 143 h 275"/>
                <a:gd name="T20" fmla="*/ 257 w 526"/>
                <a:gd name="T21" fmla="*/ 120 h 275"/>
                <a:gd name="T22" fmla="*/ 305 w 526"/>
                <a:gd name="T23" fmla="*/ 96 h 275"/>
                <a:gd name="T24" fmla="*/ 405 w 526"/>
                <a:gd name="T25" fmla="*/ 48 h 275"/>
                <a:gd name="T26" fmla="*/ 454 w 526"/>
                <a:gd name="T27" fmla="*/ 30 h 275"/>
                <a:gd name="T28" fmla="*/ 490 w 526"/>
                <a:gd name="T29" fmla="*/ 12 h 275"/>
                <a:gd name="T30" fmla="*/ 514 w 526"/>
                <a:gd name="T31" fmla="*/ 6 h 275"/>
                <a:gd name="T32" fmla="*/ 532 w 526"/>
                <a:gd name="T33" fmla="*/ 0 h 275"/>
                <a:gd name="T34" fmla="*/ 538 w 526"/>
                <a:gd name="T35" fmla="*/ 0 h 275"/>
                <a:gd name="T36" fmla="*/ 532 w 526"/>
                <a:gd name="T37" fmla="*/ 6 h 275"/>
                <a:gd name="T38" fmla="*/ 520 w 526"/>
                <a:gd name="T39" fmla="*/ 12 h 275"/>
                <a:gd name="T40" fmla="*/ 496 w 526"/>
                <a:gd name="T41" fmla="*/ 24 h 275"/>
                <a:gd name="T42" fmla="*/ 472 w 526"/>
                <a:gd name="T43" fmla="*/ 42 h 275"/>
                <a:gd name="T44" fmla="*/ 448 w 526"/>
                <a:gd name="T45" fmla="*/ 54 h 275"/>
                <a:gd name="T46" fmla="*/ 405 w 526"/>
                <a:gd name="T47" fmla="*/ 78 h 275"/>
                <a:gd name="T48" fmla="*/ 346 w 526"/>
                <a:gd name="T49" fmla="*/ 108 h 275"/>
                <a:gd name="T50" fmla="*/ 281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6 w 718"/>
                <a:gd name="T17" fmla="*/ 228 h 306"/>
                <a:gd name="T18" fmla="*/ 132 w 718"/>
                <a:gd name="T19" fmla="*/ 228 h 306"/>
                <a:gd name="T20" fmla="*/ 150 w 718"/>
                <a:gd name="T21" fmla="*/ 222 h 306"/>
                <a:gd name="T22" fmla="*/ 174 w 718"/>
                <a:gd name="T23" fmla="*/ 216 h 306"/>
                <a:gd name="T24" fmla="*/ 204 w 718"/>
                <a:gd name="T25" fmla="*/ 204 h 306"/>
                <a:gd name="T26" fmla="*/ 281 w 718"/>
                <a:gd name="T27" fmla="*/ 180 h 306"/>
                <a:gd name="T28" fmla="*/ 383 w 718"/>
                <a:gd name="T29" fmla="*/ 156 h 306"/>
                <a:gd name="T30" fmla="*/ 473 w 718"/>
                <a:gd name="T31" fmla="*/ 126 h 306"/>
                <a:gd name="T32" fmla="*/ 556 w 718"/>
                <a:gd name="T33" fmla="*/ 102 h 306"/>
                <a:gd name="T34" fmla="*/ 586 w 718"/>
                <a:gd name="T35" fmla="*/ 90 h 306"/>
                <a:gd name="T36" fmla="*/ 622 w 718"/>
                <a:gd name="T37" fmla="*/ 84 h 306"/>
                <a:gd name="T38" fmla="*/ 640 w 718"/>
                <a:gd name="T39" fmla="*/ 78 h 306"/>
                <a:gd name="T40" fmla="*/ 646 w 718"/>
                <a:gd name="T41" fmla="*/ 72 h 306"/>
                <a:gd name="T42" fmla="*/ 652 w 718"/>
                <a:gd name="T43" fmla="*/ 66 h 306"/>
                <a:gd name="T44" fmla="*/ 670 w 718"/>
                <a:gd name="T45" fmla="*/ 60 h 306"/>
                <a:gd name="T46" fmla="*/ 712 w 718"/>
                <a:gd name="T47" fmla="*/ 30 h 306"/>
                <a:gd name="T48" fmla="*/ 730 w 718"/>
                <a:gd name="T49" fmla="*/ 18 h 306"/>
                <a:gd name="T50" fmla="*/ 736 w 718"/>
                <a:gd name="T51" fmla="*/ 6 h 306"/>
                <a:gd name="T52" fmla="*/ 730 w 718"/>
                <a:gd name="T53" fmla="*/ 0 h 306"/>
                <a:gd name="T54" fmla="*/ 706 w 718"/>
                <a:gd name="T55" fmla="*/ 0 h 306"/>
                <a:gd name="T56" fmla="*/ 646 w 718"/>
                <a:gd name="T57" fmla="*/ 0 h 306"/>
                <a:gd name="T58" fmla="*/ 592 w 718"/>
                <a:gd name="T59" fmla="*/ 0 h 306"/>
                <a:gd name="T60" fmla="*/ 556 w 718"/>
                <a:gd name="T61" fmla="*/ 0 h 306"/>
                <a:gd name="T62" fmla="*/ 526 w 718"/>
                <a:gd name="T63" fmla="*/ 18 h 306"/>
                <a:gd name="T64" fmla="*/ 497 w 718"/>
                <a:gd name="T65" fmla="*/ 42 h 306"/>
                <a:gd name="T66" fmla="*/ 479 w 718"/>
                <a:gd name="T67" fmla="*/ 54 h 306"/>
                <a:gd name="T68" fmla="*/ 461 w 718"/>
                <a:gd name="T69" fmla="*/ 60 h 306"/>
                <a:gd name="T70" fmla="*/ 437 w 718"/>
                <a:gd name="T71" fmla="*/ 60 h 306"/>
                <a:gd name="T72" fmla="*/ 401 w 718"/>
                <a:gd name="T73" fmla="*/ 66 h 306"/>
                <a:gd name="T74" fmla="*/ 353 w 718"/>
                <a:gd name="T75" fmla="*/ 84 h 306"/>
                <a:gd name="T76" fmla="*/ 317 w 718"/>
                <a:gd name="T77" fmla="*/ 108 h 306"/>
                <a:gd name="T78" fmla="*/ 293 w 718"/>
                <a:gd name="T79" fmla="*/ 126 h 306"/>
                <a:gd name="T80" fmla="*/ 281 w 718"/>
                <a:gd name="T81" fmla="*/ 132 h 306"/>
                <a:gd name="T82" fmla="*/ 263 w 718"/>
                <a:gd name="T83" fmla="*/ 138 h 306"/>
                <a:gd name="T84" fmla="*/ 227 w 718"/>
                <a:gd name="T85" fmla="*/ 138 h 306"/>
                <a:gd name="T86" fmla="*/ 192 w 718"/>
                <a:gd name="T87" fmla="*/ 138 h 306"/>
                <a:gd name="T88" fmla="*/ 186 w 718"/>
                <a:gd name="T89" fmla="*/ 138 h 306"/>
                <a:gd name="T90" fmla="*/ 180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3" name="Freeform 11"/>
            <p:cNvSpPr>
              <a:spLocks/>
            </p:cNvSpPr>
            <p:nvPr userDrawn="1"/>
          </p:nvSpPr>
          <p:spPr bwMode="hidden">
            <a:xfrm>
              <a:off x="3358" y="1890"/>
              <a:ext cx="2400" cy="881"/>
            </a:xfrm>
            <a:custGeom>
              <a:avLst/>
              <a:gdLst>
                <a:gd name="T0" fmla="*/ 2277 w 2392"/>
                <a:gd name="T1" fmla="*/ 54 h 881"/>
                <a:gd name="T2" fmla="*/ 2231 w 2392"/>
                <a:gd name="T3" fmla="*/ 54 h 881"/>
                <a:gd name="T4" fmla="*/ 2189 w 2392"/>
                <a:gd name="T5" fmla="*/ 66 h 881"/>
                <a:gd name="T6" fmla="*/ 2063 w 2392"/>
                <a:gd name="T7" fmla="*/ 101 h 881"/>
                <a:gd name="T8" fmla="*/ 1998 w 2392"/>
                <a:gd name="T9" fmla="*/ 119 h 881"/>
                <a:gd name="T10" fmla="*/ 1896 w 2392"/>
                <a:gd name="T11" fmla="*/ 167 h 881"/>
                <a:gd name="T12" fmla="*/ 1872 w 2392"/>
                <a:gd name="T13" fmla="*/ 245 h 881"/>
                <a:gd name="T14" fmla="*/ 1878 w 2392"/>
                <a:gd name="T15" fmla="*/ 305 h 881"/>
                <a:gd name="T16" fmla="*/ 1794 w 2392"/>
                <a:gd name="T17" fmla="*/ 317 h 881"/>
                <a:gd name="T18" fmla="*/ 1627 w 2392"/>
                <a:gd name="T19" fmla="*/ 263 h 881"/>
                <a:gd name="T20" fmla="*/ 1537 w 2392"/>
                <a:gd name="T21" fmla="*/ 257 h 881"/>
                <a:gd name="T22" fmla="*/ 1429 w 2392"/>
                <a:gd name="T23" fmla="*/ 311 h 881"/>
                <a:gd name="T24" fmla="*/ 1361 w 2392"/>
                <a:gd name="T25" fmla="*/ 353 h 881"/>
                <a:gd name="T26" fmla="*/ 1334 w 2392"/>
                <a:gd name="T27" fmla="*/ 359 h 881"/>
                <a:gd name="T28" fmla="*/ 1238 w 2392"/>
                <a:gd name="T29" fmla="*/ 371 h 881"/>
                <a:gd name="T30" fmla="*/ 1184 w 2392"/>
                <a:gd name="T31" fmla="*/ 365 h 881"/>
                <a:gd name="T32" fmla="*/ 1077 w 2392"/>
                <a:gd name="T33" fmla="*/ 371 h 881"/>
                <a:gd name="T34" fmla="*/ 975 w 2392"/>
                <a:gd name="T35" fmla="*/ 383 h 881"/>
                <a:gd name="T36" fmla="*/ 939 w 2392"/>
                <a:gd name="T37" fmla="*/ 401 h 881"/>
                <a:gd name="T38" fmla="*/ 837 w 2392"/>
                <a:gd name="T39" fmla="*/ 419 h 881"/>
                <a:gd name="T40" fmla="*/ 796 w 2392"/>
                <a:gd name="T41" fmla="*/ 419 h 881"/>
                <a:gd name="T42" fmla="*/ 676 w 2392"/>
                <a:gd name="T43" fmla="*/ 437 h 881"/>
                <a:gd name="T44" fmla="*/ 610 w 2392"/>
                <a:gd name="T45" fmla="*/ 473 h 881"/>
                <a:gd name="T46" fmla="*/ 515 w 2392"/>
                <a:gd name="T47" fmla="*/ 467 h 881"/>
                <a:gd name="T48" fmla="*/ 437 w 2392"/>
                <a:gd name="T49" fmla="*/ 491 h 881"/>
                <a:gd name="T50" fmla="*/ 419 w 2392"/>
                <a:gd name="T51" fmla="*/ 539 h 881"/>
                <a:gd name="T52" fmla="*/ 353 w 2392"/>
                <a:gd name="T53" fmla="*/ 569 h 881"/>
                <a:gd name="T54" fmla="*/ 228 w 2392"/>
                <a:gd name="T55" fmla="*/ 599 h 881"/>
                <a:gd name="T56" fmla="*/ 138 w 2392"/>
                <a:gd name="T57" fmla="*/ 647 h 881"/>
                <a:gd name="T58" fmla="*/ 108 w 2392"/>
                <a:gd name="T59" fmla="*/ 659 h 881"/>
                <a:gd name="T60" fmla="*/ 0 w 2392"/>
                <a:gd name="T61" fmla="*/ 671 h 881"/>
                <a:gd name="T62" fmla="*/ 84 w 2392"/>
                <a:gd name="T63" fmla="*/ 695 h 881"/>
                <a:gd name="T64" fmla="*/ 269 w 2392"/>
                <a:gd name="T65" fmla="*/ 653 h 881"/>
                <a:gd name="T66" fmla="*/ 485 w 2392"/>
                <a:gd name="T67" fmla="*/ 569 h 881"/>
                <a:gd name="T68" fmla="*/ 580 w 2392"/>
                <a:gd name="T69" fmla="*/ 521 h 881"/>
                <a:gd name="T70" fmla="*/ 658 w 2392"/>
                <a:gd name="T71" fmla="*/ 515 h 881"/>
                <a:gd name="T72" fmla="*/ 891 w 2392"/>
                <a:gd name="T73" fmla="*/ 461 h 881"/>
                <a:gd name="T74" fmla="*/ 1172 w 2392"/>
                <a:gd name="T75" fmla="*/ 425 h 881"/>
                <a:gd name="T76" fmla="*/ 1316 w 2392"/>
                <a:gd name="T77" fmla="*/ 461 h 881"/>
                <a:gd name="T78" fmla="*/ 1447 w 2392"/>
                <a:gd name="T79" fmla="*/ 533 h 881"/>
                <a:gd name="T80" fmla="*/ 1465 w 2392"/>
                <a:gd name="T81" fmla="*/ 617 h 881"/>
                <a:gd name="T82" fmla="*/ 1406 w 2392"/>
                <a:gd name="T83" fmla="*/ 653 h 881"/>
                <a:gd name="T84" fmla="*/ 1250 w 2392"/>
                <a:gd name="T85" fmla="*/ 701 h 881"/>
                <a:gd name="T86" fmla="*/ 1136 w 2392"/>
                <a:gd name="T87" fmla="*/ 755 h 881"/>
                <a:gd name="T88" fmla="*/ 1089 w 2392"/>
                <a:gd name="T89" fmla="*/ 809 h 881"/>
                <a:gd name="T90" fmla="*/ 1101 w 2392"/>
                <a:gd name="T91" fmla="*/ 869 h 881"/>
                <a:gd name="T92" fmla="*/ 1130 w 2392"/>
                <a:gd name="T93" fmla="*/ 881 h 881"/>
                <a:gd name="T94" fmla="*/ 1232 w 2392"/>
                <a:gd name="T95" fmla="*/ 869 h 881"/>
                <a:gd name="T96" fmla="*/ 1418 w 2392"/>
                <a:gd name="T97" fmla="*/ 857 h 881"/>
                <a:gd name="T98" fmla="*/ 1471 w 2392"/>
                <a:gd name="T99" fmla="*/ 851 h 881"/>
                <a:gd name="T100" fmla="*/ 1513 w 2392"/>
                <a:gd name="T101" fmla="*/ 833 h 881"/>
                <a:gd name="T102" fmla="*/ 1711 w 2392"/>
                <a:gd name="T103" fmla="*/ 743 h 881"/>
                <a:gd name="T104" fmla="*/ 1842 w 2392"/>
                <a:gd name="T105" fmla="*/ 689 h 881"/>
                <a:gd name="T106" fmla="*/ 1920 w 2392"/>
                <a:gd name="T107" fmla="*/ 581 h 881"/>
                <a:gd name="T108" fmla="*/ 2081 w 2392"/>
                <a:gd name="T109" fmla="*/ 389 h 881"/>
                <a:gd name="T110" fmla="*/ 2249 w 2392"/>
                <a:gd name="T111" fmla="*/ 269 h 881"/>
                <a:gd name="T112" fmla="*/ 2297 w 2392"/>
                <a:gd name="T113" fmla="*/ 239 h 881"/>
                <a:gd name="T114" fmla="*/ 2440 w 2392"/>
                <a:gd name="T115" fmla="*/ 0 h 881"/>
                <a:gd name="T116" fmla="*/ 235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4"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6"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17"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18"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grpSp>
      <p:sp>
        <p:nvSpPr>
          <p:cNvPr id="7186"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noProof="0"/>
              <a:t>Click to edit Master title style</a:t>
            </a:r>
          </a:p>
        </p:txBody>
      </p:sp>
      <p:sp>
        <p:nvSpPr>
          <p:cNvPr id="7187"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22"/>
          <p:cNvSpPr>
            <a:spLocks noGrp="1" noChangeArrowheads="1"/>
          </p:cNvSpPr>
          <p:nvPr>
            <p:ph type="sldNum" sz="quarter" idx="12"/>
          </p:nvPr>
        </p:nvSpPr>
        <p:spPr/>
        <p:txBody>
          <a:bodyPr/>
          <a:lstStyle>
            <a:lvl1pPr>
              <a:defRPr/>
            </a:lvl1pPr>
          </a:lstStyle>
          <a:p>
            <a:fld id="{C3EA68CD-C9F3-4DB8-A755-66BF848E2DB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40055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627F6564-A357-4B57-A881-77C4BE60AB3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85877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572C1B91-4275-4A25-BD1B-08CFC5CFB0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42382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546E9B27-8878-4E8A-9196-1A1E4616D0B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29543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fld id="{204A7FC1-2ABE-4537-9E78-DD66A9EBDF7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972977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fld id="{58D79FDD-8D3B-4530-A642-E3D47B61002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85361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fld id="{9395EAC4-D02E-43C0-A7BB-2A3F8C9204A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48867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092F5C29-580B-4435-ABC4-7D402AA53B0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5833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9"/>
          <p:cNvSpPr>
            <a:spLocks noGrp="1"/>
          </p:cNvSpPr>
          <p:nvPr>
            <p:ph type="dt" sz="half" idx="10"/>
          </p:nvPr>
        </p:nvSpPr>
        <p:spPr/>
        <p:txBody>
          <a:bodyPr/>
          <a:lstStyle>
            <a:lvl1pPr>
              <a:defRPr/>
            </a:lvl1pPr>
          </a:lstStyle>
          <a:p>
            <a:pPr>
              <a:defRPr/>
            </a:pPr>
            <a:fld id="{632A7B83-8728-CD47-ADC1-F663418779C2}" type="datetime1">
              <a:rPr lang="en-US"/>
              <a:pPr>
                <a:defRPr/>
              </a:pPr>
              <a:t>3/25/2022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261B73C-97E2-5246-BB5B-AFD04553178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026CBF75-36A0-494C-AD68-00D729FAF06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77031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6978A6BC-1FC0-44C6-914B-AAC50A1338A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3137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F091F80B-5B0F-44E0-B7CA-748D3A0EC63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45937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600200"/>
            <a:ext cx="4038600" cy="4495800"/>
          </a:xfrm>
        </p:spPr>
        <p:txBody>
          <a:bodyPr/>
          <a:lstStyle/>
          <a:p>
            <a:pPr lvl="0"/>
            <a:endParaRPr lang="en-GB" noProof="0"/>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EDCD0A63-3E44-4100-813D-02CB0BCFBEE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099969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5841181B-9E10-4531-A7AB-B2C6C699B9A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66289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1AA9D648-8A9B-4543-86F4-A2832F09B8D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55791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FCF7D4-06CF-475B-BAFF-E1E9F7084D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 Placeholder 7">
            <a:extLst>
              <a:ext uri="{FF2B5EF4-FFF2-40B4-BE49-F238E27FC236}">
                <a16:creationId xmlns:a16="http://schemas.microsoft.com/office/drawing/2014/main" id="{48B04023-5770-4BDA-8F63-1A2F3B4BFA9B}"/>
              </a:ext>
            </a:extLst>
          </p:cNvPr>
          <p:cNvSpPr>
            <a:spLocks noGrp="1"/>
          </p:cNvSpPr>
          <p:nvPr>
            <p:ph type="body" sz="quarter" idx="11"/>
          </p:nvPr>
        </p:nvSpPr>
        <p:spPr>
          <a:xfrm>
            <a:off x="4925" y="6479931"/>
            <a:ext cx="4567075" cy="376990"/>
          </a:xfrm>
        </p:spPr>
        <p:txBody>
          <a:bodyPr lIns="144000" tIns="72000" rIns="144000" bIns="72000" anchor="b">
            <a:noAutofit/>
          </a:bodyPr>
          <a:lstStyle>
            <a:lvl1pPr marL="0" indent="0">
              <a:spcBef>
                <a:spcPts val="0"/>
              </a:spcBef>
              <a:buNone/>
              <a:defRPr sz="1000" baseline="0"/>
            </a:lvl1pPr>
          </a:lstStyle>
          <a:p>
            <a:pPr lvl="0"/>
            <a:endParaRPr lang="en-GB" dirty="0"/>
          </a:p>
          <a:p>
            <a:r>
              <a:rPr lang="en-GB" dirty="0"/>
              <a:t>Job code/copyright/date of prep etc to go here</a:t>
            </a:r>
          </a:p>
        </p:txBody>
      </p:sp>
      <p:sp>
        <p:nvSpPr>
          <p:cNvPr id="12" name="Subtitle 2">
            <a:extLst>
              <a:ext uri="{FF2B5EF4-FFF2-40B4-BE49-F238E27FC236}">
                <a16:creationId xmlns:a16="http://schemas.microsoft.com/office/drawing/2014/main" id="{B537A10E-A309-4C24-989A-3472EB529877}"/>
              </a:ext>
            </a:extLst>
          </p:cNvPr>
          <p:cNvSpPr>
            <a:spLocks noGrp="1"/>
          </p:cNvSpPr>
          <p:nvPr>
            <p:ph type="subTitle" idx="1"/>
          </p:nvPr>
        </p:nvSpPr>
        <p:spPr>
          <a:xfrm>
            <a:off x="3347864" y="1266475"/>
            <a:ext cx="5464992" cy="794373"/>
          </a:xfrm>
        </p:spPr>
        <p:txBody>
          <a:bodyPr anchor="t">
            <a:noAutofit/>
          </a:bodyPr>
          <a:lstStyle>
            <a:lvl1pPr marL="0" indent="0" algn="r">
              <a:buNone/>
              <a:defRPr sz="4000" b="0">
                <a:solidFill>
                  <a:schemeClr val="accent1"/>
                </a:solidFill>
              </a:defRPr>
            </a:lvl1pPr>
          </a:lstStyle>
          <a:p>
            <a:endParaRPr lang="en-GB" dirty="0"/>
          </a:p>
        </p:txBody>
      </p:sp>
      <p:sp>
        <p:nvSpPr>
          <p:cNvPr id="13" name="Title 1">
            <a:extLst>
              <a:ext uri="{FF2B5EF4-FFF2-40B4-BE49-F238E27FC236}">
                <a16:creationId xmlns:a16="http://schemas.microsoft.com/office/drawing/2014/main" id="{A768788C-CD5D-4ED8-B8DC-0F8BE230A543}"/>
              </a:ext>
            </a:extLst>
          </p:cNvPr>
          <p:cNvSpPr>
            <a:spLocks noGrp="1"/>
          </p:cNvSpPr>
          <p:nvPr>
            <p:ph type="ctrTitle" hasCustomPrompt="1"/>
          </p:nvPr>
        </p:nvSpPr>
        <p:spPr>
          <a:xfrm>
            <a:off x="323528" y="260648"/>
            <a:ext cx="8489328" cy="943200"/>
          </a:xfrm>
        </p:spPr>
        <p:txBody>
          <a:bodyPr anchor="b">
            <a:normAutofit/>
          </a:bodyPr>
          <a:lstStyle>
            <a:lvl1pPr algn="r">
              <a:defRPr sz="3200" b="0">
                <a:solidFill>
                  <a:schemeClr val="tx2"/>
                </a:solidFill>
              </a:defRPr>
            </a:lvl1pPr>
          </a:lstStyle>
          <a:p>
            <a:r>
              <a:rPr lang="en-GB" dirty="0"/>
              <a:t>Presentation title to go here</a:t>
            </a:r>
          </a:p>
        </p:txBody>
      </p:sp>
      <p:pic>
        <p:nvPicPr>
          <p:cNvPr id="16" name="Picture 15">
            <a:extLst>
              <a:ext uri="{FF2B5EF4-FFF2-40B4-BE49-F238E27FC236}">
                <a16:creationId xmlns:a16="http://schemas.microsoft.com/office/drawing/2014/main" id="{28B87EDD-07BB-467B-A483-F687D9428D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95395" y="5733256"/>
            <a:ext cx="1918843" cy="972343"/>
          </a:xfrm>
          <a:prstGeom prst="rect">
            <a:avLst/>
          </a:prstGeom>
        </p:spPr>
      </p:pic>
    </p:spTree>
    <p:extLst>
      <p:ext uri="{BB962C8B-B14F-4D97-AF65-F5344CB8AC3E}">
        <p14:creationId xmlns:p14="http://schemas.microsoft.com/office/powerpoint/2010/main" val="2513399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048" y="3032384"/>
            <a:ext cx="8498632" cy="1362075"/>
          </a:xfrm>
        </p:spPr>
        <p:txBody>
          <a:bodyPr anchor="b">
            <a:normAutofit/>
          </a:bodyPr>
          <a:lstStyle>
            <a:lvl1pPr algn="r">
              <a:defRPr sz="3600" b="0" cap="none">
                <a:solidFill>
                  <a:srgbClr val="004B87"/>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2033384" y="4509213"/>
            <a:ext cx="6836296" cy="1500187"/>
          </a:xfrm>
        </p:spPr>
        <p:txBody>
          <a:bodyPr anchor="t">
            <a:normAutofit/>
          </a:bodyPr>
          <a:lstStyle>
            <a:lvl1pPr marL="0" indent="0" algn="r">
              <a:buNone/>
              <a:defRPr sz="2400">
                <a:solidFill>
                  <a:srgbClr val="004B8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6" name="Straight Connector 5">
            <a:extLst>
              <a:ext uri="{FF2B5EF4-FFF2-40B4-BE49-F238E27FC236}">
                <a16:creationId xmlns:a16="http://schemas.microsoft.com/office/drawing/2014/main" id="{51AAE498-473E-420D-BBF6-000ECD735FF3}"/>
              </a:ext>
            </a:extLst>
          </p:cNvPr>
          <p:cNvCxnSpPr>
            <a:cxnSpLocks/>
          </p:cNvCxnSpPr>
          <p:nvPr userDrawn="1"/>
        </p:nvCxnSpPr>
        <p:spPr>
          <a:xfrm>
            <a:off x="274320" y="4459976"/>
            <a:ext cx="8595360" cy="0"/>
          </a:xfrm>
          <a:prstGeom prst="line">
            <a:avLst/>
          </a:prstGeom>
          <a:ln w="889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650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5" y="6479931"/>
            <a:ext cx="7519403"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53C8E462-6219-443F-9602-10F2EAFEBE9B}"/>
              </a:ext>
            </a:extLst>
          </p:cNvPr>
          <p:cNvSpPr>
            <a:spLocks noGrp="1"/>
          </p:cNvSpPr>
          <p:nvPr>
            <p:ph sz="half" idx="1"/>
          </p:nvPr>
        </p:nvSpPr>
        <p:spPr>
          <a:xfrm>
            <a:off x="319314" y="1340768"/>
            <a:ext cx="85068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59894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640F5D30-516D-45B1-A9E5-12E0CA67E86C}"/>
              </a:ext>
            </a:extLst>
          </p:cNvPr>
          <p:cNvSpPr>
            <a:spLocks noGrp="1"/>
          </p:cNvSpPr>
          <p:nvPr>
            <p:ph type="title"/>
          </p:nvPr>
        </p:nvSpPr>
        <p:spPr>
          <a:xfrm>
            <a:off x="319314" y="140970"/>
            <a:ext cx="7637062"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10" name="Text Placeholder 7">
            <a:extLst>
              <a:ext uri="{FF2B5EF4-FFF2-40B4-BE49-F238E27FC236}">
                <a16:creationId xmlns:a16="http://schemas.microsoft.com/office/drawing/2014/main" id="{BF51C5F3-C12D-420E-A134-BD35D774E9AB}"/>
              </a:ext>
            </a:extLst>
          </p:cNvPr>
          <p:cNvSpPr>
            <a:spLocks noGrp="1"/>
          </p:cNvSpPr>
          <p:nvPr>
            <p:ph type="body" sz="quarter" idx="10"/>
          </p:nvPr>
        </p:nvSpPr>
        <p:spPr>
          <a:xfrm>
            <a:off x="4925" y="6479931"/>
            <a:ext cx="7519403"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
        <p:nvSpPr>
          <p:cNvPr id="6" name="Content Placeholder 2">
            <a:extLst>
              <a:ext uri="{FF2B5EF4-FFF2-40B4-BE49-F238E27FC236}">
                <a16:creationId xmlns:a16="http://schemas.microsoft.com/office/drawing/2014/main" id="{541D918E-A909-43DE-AC7D-C34B492663A2}"/>
              </a:ext>
            </a:extLst>
          </p:cNvPr>
          <p:cNvSpPr>
            <a:spLocks noGrp="1"/>
          </p:cNvSpPr>
          <p:nvPr>
            <p:ph sz="half" idx="11"/>
          </p:nvPr>
        </p:nvSpPr>
        <p:spPr>
          <a:xfrm>
            <a:off x="319314" y="1340768"/>
            <a:ext cx="41796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a:extLst>
              <a:ext uri="{FF2B5EF4-FFF2-40B4-BE49-F238E27FC236}">
                <a16:creationId xmlns:a16="http://schemas.microsoft.com/office/drawing/2014/main" id="{105974CF-98D7-4F52-ABFB-F167F1AF27FB}"/>
              </a:ext>
            </a:extLst>
          </p:cNvPr>
          <p:cNvSpPr>
            <a:spLocks noGrp="1"/>
          </p:cNvSpPr>
          <p:nvPr>
            <p:ph sz="half" idx="12"/>
          </p:nvPr>
        </p:nvSpPr>
        <p:spPr>
          <a:xfrm>
            <a:off x="4645086" y="1340768"/>
            <a:ext cx="4179600" cy="4622400"/>
          </a:xfrm>
        </p:spPr>
        <p:txBody>
          <a:bodyPr>
            <a:normAutofit/>
          </a:bodyPr>
          <a:lstStyle>
            <a:lvl1pPr>
              <a:buClr>
                <a:schemeClr val="tx2"/>
              </a:buClr>
              <a:defRPr sz="2000"/>
            </a:lvl1pPr>
            <a:lvl2pPr>
              <a:buClr>
                <a:schemeClr val="tx2"/>
              </a:buClr>
              <a:defRPr sz="1800"/>
            </a:lvl2pPr>
            <a:lvl3pPr marL="1143000" indent="-228600">
              <a:buClr>
                <a:schemeClr val="tx2"/>
              </a:buClr>
              <a:buFont typeface="Arial" panose="020B0604020202020204" pitchFamily="34" charset="0"/>
              <a:buChar cha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84081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GB"/>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C86C3F83-F65E-A840-AC09-D60F7C077BF2}" type="datetime1">
              <a:rPr lang="en-US"/>
              <a:pPr>
                <a:defRPr/>
              </a:pPr>
              <a:t>3/25/2022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762557-29F7-7D48-8C3E-7DFEDBB2E81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a:extLst>
              <a:ext uri="{FF2B5EF4-FFF2-40B4-BE49-F238E27FC236}">
                <a16:creationId xmlns:a16="http://schemas.microsoft.com/office/drawing/2014/main" id="{09F7A6A2-DA56-4DBC-9B9E-4360FFB93F54}"/>
              </a:ext>
            </a:extLst>
          </p:cNvPr>
          <p:cNvSpPr>
            <a:spLocks noGrp="1"/>
          </p:cNvSpPr>
          <p:nvPr>
            <p:ph type="body" sz="quarter" idx="10"/>
          </p:nvPr>
        </p:nvSpPr>
        <p:spPr>
          <a:xfrm>
            <a:off x="4925" y="6479931"/>
            <a:ext cx="7519403"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2432737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004A808-11AF-4286-85AC-FE28AB67FD77}"/>
              </a:ext>
            </a:extLst>
          </p:cNvPr>
          <p:cNvSpPr>
            <a:spLocks noGrp="1"/>
          </p:cNvSpPr>
          <p:nvPr>
            <p:ph type="body" sz="quarter" idx="10"/>
          </p:nvPr>
        </p:nvSpPr>
        <p:spPr>
          <a:xfrm>
            <a:off x="4925" y="6479931"/>
            <a:ext cx="7519403" cy="376990"/>
          </a:xfrm>
        </p:spPr>
        <p:txBody>
          <a:bodyPr lIns="144000" tIns="72000" rIns="144000" bIns="72000" anchor="b">
            <a:noAutofit/>
          </a:bodyPr>
          <a:lstStyle>
            <a:lvl1pPr marL="0" indent="0">
              <a:spcBef>
                <a:spcPts val="0"/>
              </a:spcBef>
              <a:buNone/>
              <a:defRPr sz="1000" baseline="0"/>
            </a:lvl1pPr>
          </a:lstStyle>
          <a:p>
            <a:pPr lvl="0"/>
            <a:endParaRPr lang="en-GB" dirty="0"/>
          </a:p>
          <a:p>
            <a:pPr lvl="0"/>
            <a:r>
              <a:rPr lang="en-GB" dirty="0"/>
              <a:t>References to go here</a:t>
            </a:r>
          </a:p>
        </p:txBody>
      </p:sp>
    </p:spTree>
    <p:extLst>
      <p:ext uri="{BB962C8B-B14F-4D97-AF65-F5344CB8AC3E}">
        <p14:creationId xmlns:p14="http://schemas.microsoft.com/office/powerpoint/2010/main" val="1319694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448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GB"/>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9"/>
          <p:cNvSpPr>
            <a:spLocks noGrp="1"/>
          </p:cNvSpPr>
          <p:nvPr>
            <p:ph type="dt" sz="half" idx="10"/>
          </p:nvPr>
        </p:nvSpPr>
        <p:spPr/>
        <p:txBody>
          <a:bodyPr/>
          <a:lstStyle>
            <a:lvl1pPr>
              <a:defRPr/>
            </a:lvl1pPr>
          </a:lstStyle>
          <a:p>
            <a:pPr>
              <a:defRPr/>
            </a:pPr>
            <a:fld id="{D90A470F-522E-704F-8FBC-29EA3D532D12}" type="datetime1">
              <a:rPr lang="en-US"/>
              <a:pPr>
                <a:defRPr/>
              </a:pPr>
              <a:t>3/25/2022</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41ACAD06-D480-5844-9754-BC98B66A41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GB"/>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GB"/>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9"/>
          <p:cNvSpPr>
            <a:spLocks noGrp="1"/>
          </p:cNvSpPr>
          <p:nvPr>
            <p:ph type="dt" sz="half" idx="10"/>
          </p:nvPr>
        </p:nvSpPr>
        <p:spPr/>
        <p:txBody>
          <a:bodyPr/>
          <a:lstStyle>
            <a:lvl1pPr>
              <a:defRPr/>
            </a:lvl1pPr>
          </a:lstStyle>
          <a:p>
            <a:pPr>
              <a:defRPr/>
            </a:pPr>
            <a:fld id="{7A605BC8-9744-4F4C-B9E5-DDD8D2659662}" type="datetime1">
              <a:rPr lang="en-US"/>
              <a:pPr>
                <a:defRPr/>
              </a:pPr>
              <a:t>3/25/2022</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B340F848-4F01-C345-8665-D861F6D57A9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GB"/>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47284E40-9BF3-8943-9355-5B929D675B64}" type="datetime1">
              <a:rPr lang="en-US"/>
              <a:pPr>
                <a:defRPr/>
              </a:pPr>
              <a:t>3/25/2022</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D55A1C3C-B54E-354B-82BD-2C2D34F2FFA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60F4FA5-7A71-3349-A077-E7117212C9C3}" type="datetime1">
              <a:rPr lang="en-US"/>
              <a:pPr>
                <a:defRPr/>
              </a:pPr>
              <a:t>3/25/2022</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B768598B-97DD-4B48-8760-5D710A9ACEE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GB"/>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GB"/>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9"/>
          <p:cNvSpPr>
            <a:spLocks noGrp="1"/>
          </p:cNvSpPr>
          <p:nvPr>
            <p:ph type="dt" sz="half" idx="10"/>
          </p:nvPr>
        </p:nvSpPr>
        <p:spPr/>
        <p:txBody>
          <a:bodyPr/>
          <a:lstStyle>
            <a:lvl1pPr>
              <a:defRPr/>
            </a:lvl1pPr>
          </a:lstStyle>
          <a:p>
            <a:pPr>
              <a:defRPr/>
            </a:pPr>
            <a:fld id="{D1465EB8-2B42-E04D-AEE5-78C8A08E0FF9}" type="datetime1">
              <a:rPr lang="en-US"/>
              <a:pPr>
                <a:defRPr/>
              </a:pPr>
              <a:t>3/25/2022</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FF4EAC0-CE8E-E94A-A88D-C428B9F9ACD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GB"/>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GB"/>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GB"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14081E21-CDD5-5C46-A7B7-652DE4D52A85}" type="datetime1">
              <a:rPr lang="en-US"/>
              <a:pPr>
                <a:defRPr/>
              </a:pPr>
              <a:t>3/25/2022</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737F492-8DDC-CA41-8CAA-C176106FCBF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GB"/>
              <a:t>Click to edit Master title style</a:t>
            </a:r>
            <a:endParaRPr lang="en-US"/>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fld id="{159C8F08-2411-5148-AF52-9A2B7B99176A}" type="datetime1">
              <a:rPr lang="en-US"/>
              <a:pPr>
                <a:defRPr/>
              </a:pPr>
              <a:t>3/25/2022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ea typeface="+mn-ea"/>
                <a:cs typeface="+mn-cs"/>
              </a:defRPr>
            </a:lvl1pPr>
          </a:lstStyle>
          <a:p>
            <a:pPr>
              <a:defRPr/>
            </a:pPr>
            <a:fld id="{7739140D-4FAE-EA4B-ABDF-229012815331}"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grpSp>
    </p:spTree>
  </p:cSld>
  <p:clrMap bg1="lt1" tx1="dk1" bg2="lt2" tx2="dk2" accent1="accent1" accent2="accent2" accent3="accent3" accent4="accent4" accent5="accent5" accent6="accent6" hlink="hlink" folHlink="folHlink"/>
  <p:sldLayoutIdLst>
    <p:sldLayoutId id="2147483785" r:id="rId1"/>
    <p:sldLayoutId id="2147483777" r:id="rId2"/>
    <p:sldLayoutId id="2147483786" r:id="rId3"/>
    <p:sldLayoutId id="2147483778" r:id="rId4"/>
    <p:sldLayoutId id="2147483779" r:id="rId5"/>
    <p:sldLayoutId id="2147483780" r:id="rId6"/>
    <p:sldLayoutId id="2147483781" r:id="rId7"/>
    <p:sldLayoutId id="2147483782" r:id="rId8"/>
    <p:sldLayoutId id="2147483787" r:id="rId9"/>
    <p:sldLayoutId id="2147483783" r:id="rId10"/>
    <p:sldLayoutId id="2147483784" r:id="rId11"/>
  </p:sldLayoutIdLst>
  <p:txStyles>
    <p:titleStyle>
      <a:lvl1pPr algn="l" rtl="0" eaLnBrk="0" fontAlgn="base" hangingPunct="0">
        <a:spcBef>
          <a:spcPct val="0"/>
        </a:spcBef>
        <a:spcAft>
          <a:spcPct val="0"/>
        </a:spcAft>
        <a:defRPr sz="5000" kern="1200">
          <a:solidFill>
            <a:schemeClr val="tx2"/>
          </a:solidFill>
          <a:latin typeface="+mj-lt"/>
          <a:ea typeface="ＭＳ Ｐゴシック" pitchFamily="4" charset="-128"/>
          <a:cs typeface="ＭＳ Ｐゴシック" pitchFamily="4" charset="-128"/>
        </a:defRPr>
      </a:lvl1pPr>
      <a:lvl2pPr algn="l" rtl="0" eaLnBrk="0" fontAlgn="base" hangingPunct="0">
        <a:spcBef>
          <a:spcPct val="0"/>
        </a:spcBef>
        <a:spcAft>
          <a:spcPct val="0"/>
        </a:spcAft>
        <a:defRPr sz="5000">
          <a:solidFill>
            <a:schemeClr val="tx2"/>
          </a:solidFill>
          <a:latin typeface="Calibri" pitchFamily="4" charset="0"/>
          <a:ea typeface="ＭＳ Ｐゴシック" pitchFamily="4" charset="-128"/>
          <a:cs typeface="ＭＳ Ｐゴシック" pitchFamily="4" charset="-128"/>
        </a:defRPr>
      </a:lvl2pPr>
      <a:lvl3pPr algn="l" rtl="0" eaLnBrk="0" fontAlgn="base" hangingPunct="0">
        <a:spcBef>
          <a:spcPct val="0"/>
        </a:spcBef>
        <a:spcAft>
          <a:spcPct val="0"/>
        </a:spcAft>
        <a:defRPr sz="5000">
          <a:solidFill>
            <a:schemeClr val="tx2"/>
          </a:solidFill>
          <a:latin typeface="Calibri" pitchFamily="4" charset="0"/>
          <a:ea typeface="ＭＳ Ｐゴシック" pitchFamily="4" charset="-128"/>
          <a:cs typeface="ＭＳ Ｐゴシック" pitchFamily="4" charset="-128"/>
        </a:defRPr>
      </a:lvl3pPr>
      <a:lvl4pPr algn="l" rtl="0" eaLnBrk="0" fontAlgn="base" hangingPunct="0">
        <a:spcBef>
          <a:spcPct val="0"/>
        </a:spcBef>
        <a:spcAft>
          <a:spcPct val="0"/>
        </a:spcAft>
        <a:defRPr sz="5000">
          <a:solidFill>
            <a:schemeClr val="tx2"/>
          </a:solidFill>
          <a:latin typeface="Calibri" pitchFamily="4" charset="0"/>
          <a:ea typeface="ＭＳ Ｐゴシック" pitchFamily="4" charset="-128"/>
          <a:cs typeface="ＭＳ Ｐゴシック" pitchFamily="4" charset="-128"/>
        </a:defRPr>
      </a:lvl4pPr>
      <a:lvl5pPr algn="l" rtl="0" eaLnBrk="0" fontAlgn="base" hangingPunct="0">
        <a:spcBef>
          <a:spcPct val="0"/>
        </a:spcBef>
        <a:spcAft>
          <a:spcPct val="0"/>
        </a:spcAft>
        <a:defRPr sz="5000">
          <a:solidFill>
            <a:schemeClr val="tx2"/>
          </a:solidFill>
          <a:latin typeface="Calibri" pitchFamily="4" charset="0"/>
          <a:ea typeface="ＭＳ Ｐゴシック" pitchFamily="4" charset="-128"/>
          <a:cs typeface="ＭＳ Ｐゴシック" pitchFamily="4" charset="-128"/>
        </a:defRPr>
      </a:lvl5pPr>
      <a:lvl6pPr marL="457200" algn="l" rtl="0" fontAlgn="base">
        <a:spcBef>
          <a:spcPct val="0"/>
        </a:spcBef>
        <a:spcAft>
          <a:spcPct val="0"/>
        </a:spcAft>
        <a:defRPr sz="5000">
          <a:solidFill>
            <a:schemeClr val="tx2"/>
          </a:solidFill>
          <a:latin typeface="Calibri" pitchFamily="4" charset="0"/>
          <a:ea typeface="ＭＳ Ｐゴシック" pitchFamily="4" charset="-128"/>
          <a:cs typeface="ＭＳ Ｐゴシック" pitchFamily="4" charset="-128"/>
        </a:defRPr>
      </a:lvl6pPr>
      <a:lvl7pPr marL="914400" algn="l" rtl="0" fontAlgn="base">
        <a:spcBef>
          <a:spcPct val="0"/>
        </a:spcBef>
        <a:spcAft>
          <a:spcPct val="0"/>
        </a:spcAft>
        <a:defRPr sz="5000">
          <a:solidFill>
            <a:schemeClr val="tx2"/>
          </a:solidFill>
          <a:latin typeface="Calibri" pitchFamily="4" charset="0"/>
          <a:ea typeface="ＭＳ Ｐゴシック" pitchFamily="4" charset="-128"/>
          <a:cs typeface="ＭＳ Ｐゴシック" pitchFamily="4" charset="-128"/>
        </a:defRPr>
      </a:lvl7pPr>
      <a:lvl8pPr marL="1371600" algn="l" rtl="0" fontAlgn="base">
        <a:spcBef>
          <a:spcPct val="0"/>
        </a:spcBef>
        <a:spcAft>
          <a:spcPct val="0"/>
        </a:spcAft>
        <a:defRPr sz="5000">
          <a:solidFill>
            <a:schemeClr val="tx2"/>
          </a:solidFill>
          <a:latin typeface="Calibri" pitchFamily="4" charset="0"/>
          <a:ea typeface="ＭＳ Ｐゴシック" pitchFamily="4" charset="-128"/>
          <a:cs typeface="ＭＳ Ｐゴシック" pitchFamily="4" charset="-128"/>
        </a:defRPr>
      </a:lvl8pPr>
      <a:lvl9pPr marL="1828800" algn="l" rtl="0" fontAlgn="base">
        <a:spcBef>
          <a:spcPct val="0"/>
        </a:spcBef>
        <a:spcAft>
          <a:spcPct val="0"/>
        </a:spcAft>
        <a:defRPr sz="5000">
          <a:solidFill>
            <a:schemeClr val="tx2"/>
          </a:solidFill>
          <a:latin typeface="Calibri" pitchFamily="4" charset="0"/>
          <a:ea typeface="ＭＳ Ｐゴシック" pitchFamily="4" charset="-128"/>
          <a:cs typeface="ＭＳ Ｐゴシック" pitchFamily="4" charset="-128"/>
        </a:defRPr>
      </a:lvl9pPr>
    </p:titleStyle>
    <p:bodyStyle>
      <a:lvl1pPr marL="273050" indent="-273050" algn="l" rtl="0" eaLnBrk="0" fontAlgn="base" hangingPunct="0">
        <a:spcBef>
          <a:spcPct val="20000"/>
        </a:spcBef>
        <a:spcAft>
          <a:spcPct val="0"/>
        </a:spcAft>
        <a:buClr>
          <a:srgbClr val="0BD0D9"/>
        </a:buClr>
        <a:buSzPct val="95000"/>
        <a:buFont typeface="Wingdings 2" pitchFamily="-93" charset="2"/>
        <a:buChar char=""/>
        <a:defRPr sz="2600" kern="1200">
          <a:solidFill>
            <a:schemeClr val="tx1"/>
          </a:solidFill>
          <a:latin typeface="+mn-lt"/>
          <a:ea typeface="ＭＳ Ｐゴシック" pitchFamily="4" charset="-128"/>
          <a:cs typeface="ＭＳ Ｐゴシック" pitchFamily="4" charset="-128"/>
        </a:defRPr>
      </a:lvl1pPr>
      <a:lvl2pPr marL="639763" indent="-246063" algn="l" rtl="0" eaLnBrk="0" fontAlgn="base" hangingPunct="0">
        <a:spcBef>
          <a:spcPct val="20000"/>
        </a:spcBef>
        <a:spcAft>
          <a:spcPct val="0"/>
        </a:spcAft>
        <a:buClr>
          <a:schemeClr val="accent1"/>
        </a:buClr>
        <a:buSzPct val="85000"/>
        <a:buFont typeface="Wingdings 2" pitchFamily="-93" charset="2"/>
        <a:buChar char=""/>
        <a:defRPr sz="2400" kern="1200">
          <a:solidFill>
            <a:schemeClr val="tx1"/>
          </a:solidFill>
          <a:latin typeface="+mn-lt"/>
          <a:ea typeface="ＭＳ Ｐゴシック" pitchFamily="4" charset="-128"/>
          <a:cs typeface="+mn-cs"/>
        </a:defRPr>
      </a:lvl2pPr>
      <a:lvl3pPr marL="914400" indent="-246063" algn="l" rtl="0" eaLnBrk="0" fontAlgn="base" hangingPunct="0">
        <a:spcBef>
          <a:spcPct val="20000"/>
        </a:spcBef>
        <a:spcAft>
          <a:spcPct val="0"/>
        </a:spcAft>
        <a:buClr>
          <a:schemeClr val="accent2"/>
        </a:buClr>
        <a:buSzPct val="70000"/>
        <a:buFont typeface="Wingdings 2" pitchFamily="-93" charset="2"/>
        <a:buChar char=""/>
        <a:defRPr sz="2100" kern="1200">
          <a:solidFill>
            <a:schemeClr val="tx1"/>
          </a:solidFill>
          <a:latin typeface="+mn-lt"/>
          <a:ea typeface="ＭＳ Ｐゴシック" pitchFamily="4" charset="-128"/>
          <a:cs typeface="+mn-cs"/>
        </a:defRPr>
      </a:lvl3pPr>
      <a:lvl4pPr marL="1187450" indent="-209550" algn="l" rtl="0" eaLnBrk="0" fontAlgn="base" hangingPunct="0">
        <a:spcBef>
          <a:spcPct val="20000"/>
        </a:spcBef>
        <a:spcAft>
          <a:spcPct val="0"/>
        </a:spcAft>
        <a:buClr>
          <a:srgbClr val="0BD0D9"/>
        </a:buClr>
        <a:buSzPct val="65000"/>
        <a:buFont typeface="Wingdings 2" pitchFamily="-93" charset="2"/>
        <a:buChar char=""/>
        <a:defRPr sz="2000" kern="1200">
          <a:solidFill>
            <a:schemeClr val="tx1"/>
          </a:solidFill>
          <a:latin typeface="+mn-lt"/>
          <a:ea typeface="ＭＳ Ｐゴシック" pitchFamily="4" charset="-128"/>
          <a:cs typeface="+mn-cs"/>
        </a:defRPr>
      </a:lvl4pPr>
      <a:lvl5pPr marL="1462088" indent="-209550" algn="l" rtl="0" eaLnBrk="0" fontAlgn="base" hangingPunct="0">
        <a:spcBef>
          <a:spcPct val="20000"/>
        </a:spcBef>
        <a:spcAft>
          <a:spcPct val="0"/>
        </a:spcAft>
        <a:buClr>
          <a:srgbClr val="10CF9B"/>
        </a:buClr>
        <a:buSzPct val="65000"/>
        <a:buFont typeface="Wingdings 2" pitchFamily="-93" charset="2"/>
        <a:buChar char=""/>
        <a:defRPr sz="2000" kern="1200">
          <a:solidFill>
            <a:schemeClr val="tx1"/>
          </a:solidFill>
          <a:latin typeface="+mn-lt"/>
          <a:ea typeface="ＭＳ Ｐゴシック" pitchFamily="4"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32"/>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438400"/>
            <a:ext cx="9144000" cy="4046538"/>
            <a:chOff x="0" y="1536"/>
            <a:chExt cx="5760" cy="2549"/>
          </a:xfrm>
        </p:grpSpPr>
        <p:sp>
          <p:nvSpPr>
            <p:cNvPr id="6147"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1033"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034"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6150" name="Freeform 6"/>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1036" name="Freeform 7"/>
            <p:cNvSpPr>
              <a:spLocks/>
            </p:cNvSpPr>
            <p:nvPr userDrawn="1"/>
          </p:nvSpPr>
          <p:spPr bwMode="hidden">
            <a:xfrm>
              <a:off x="3599" y="2477"/>
              <a:ext cx="186" cy="120"/>
            </a:xfrm>
            <a:custGeom>
              <a:avLst/>
              <a:gdLst>
                <a:gd name="T0" fmla="*/ 191 w 185"/>
                <a:gd name="T1" fmla="*/ 0 h 120"/>
                <a:gd name="T2" fmla="*/ 191 w 185"/>
                <a:gd name="T3" fmla="*/ 6 h 120"/>
                <a:gd name="T4" fmla="*/ 191 w 185"/>
                <a:gd name="T5" fmla="*/ 18 h 120"/>
                <a:gd name="T6" fmla="*/ 191 w 185"/>
                <a:gd name="T7" fmla="*/ 36 h 120"/>
                <a:gd name="T8" fmla="*/ 185 w 185"/>
                <a:gd name="T9" fmla="*/ 54 h 120"/>
                <a:gd name="T10" fmla="*/ 167 w 185"/>
                <a:gd name="T11" fmla="*/ 72 h 120"/>
                <a:gd name="T12" fmla="*/ 143 w 185"/>
                <a:gd name="T13" fmla="*/ 96 h 120"/>
                <a:gd name="T14" fmla="*/ 107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91 w 185"/>
                <a:gd name="T29" fmla="*/ 0 h 120"/>
                <a:gd name="T30" fmla="*/ 191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037"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038"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43 w 526"/>
                <a:gd name="T17" fmla="*/ 179 h 275"/>
                <a:gd name="T18" fmla="*/ 215 w 526"/>
                <a:gd name="T19" fmla="*/ 143 h 275"/>
                <a:gd name="T20" fmla="*/ 257 w 526"/>
                <a:gd name="T21" fmla="*/ 120 h 275"/>
                <a:gd name="T22" fmla="*/ 305 w 526"/>
                <a:gd name="T23" fmla="*/ 96 h 275"/>
                <a:gd name="T24" fmla="*/ 405 w 526"/>
                <a:gd name="T25" fmla="*/ 48 h 275"/>
                <a:gd name="T26" fmla="*/ 454 w 526"/>
                <a:gd name="T27" fmla="*/ 30 h 275"/>
                <a:gd name="T28" fmla="*/ 490 w 526"/>
                <a:gd name="T29" fmla="*/ 12 h 275"/>
                <a:gd name="T30" fmla="*/ 514 w 526"/>
                <a:gd name="T31" fmla="*/ 6 h 275"/>
                <a:gd name="T32" fmla="*/ 532 w 526"/>
                <a:gd name="T33" fmla="*/ 0 h 275"/>
                <a:gd name="T34" fmla="*/ 538 w 526"/>
                <a:gd name="T35" fmla="*/ 0 h 275"/>
                <a:gd name="T36" fmla="*/ 532 w 526"/>
                <a:gd name="T37" fmla="*/ 6 h 275"/>
                <a:gd name="T38" fmla="*/ 520 w 526"/>
                <a:gd name="T39" fmla="*/ 12 h 275"/>
                <a:gd name="T40" fmla="*/ 496 w 526"/>
                <a:gd name="T41" fmla="*/ 24 h 275"/>
                <a:gd name="T42" fmla="*/ 472 w 526"/>
                <a:gd name="T43" fmla="*/ 42 h 275"/>
                <a:gd name="T44" fmla="*/ 448 w 526"/>
                <a:gd name="T45" fmla="*/ 54 h 275"/>
                <a:gd name="T46" fmla="*/ 405 w 526"/>
                <a:gd name="T47" fmla="*/ 78 h 275"/>
                <a:gd name="T48" fmla="*/ 346 w 526"/>
                <a:gd name="T49" fmla="*/ 108 h 275"/>
                <a:gd name="T50" fmla="*/ 281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039"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6 w 718"/>
                <a:gd name="T17" fmla="*/ 228 h 306"/>
                <a:gd name="T18" fmla="*/ 132 w 718"/>
                <a:gd name="T19" fmla="*/ 228 h 306"/>
                <a:gd name="T20" fmla="*/ 150 w 718"/>
                <a:gd name="T21" fmla="*/ 222 h 306"/>
                <a:gd name="T22" fmla="*/ 174 w 718"/>
                <a:gd name="T23" fmla="*/ 216 h 306"/>
                <a:gd name="T24" fmla="*/ 204 w 718"/>
                <a:gd name="T25" fmla="*/ 204 h 306"/>
                <a:gd name="T26" fmla="*/ 281 w 718"/>
                <a:gd name="T27" fmla="*/ 180 h 306"/>
                <a:gd name="T28" fmla="*/ 383 w 718"/>
                <a:gd name="T29" fmla="*/ 156 h 306"/>
                <a:gd name="T30" fmla="*/ 473 w 718"/>
                <a:gd name="T31" fmla="*/ 126 h 306"/>
                <a:gd name="T32" fmla="*/ 556 w 718"/>
                <a:gd name="T33" fmla="*/ 102 h 306"/>
                <a:gd name="T34" fmla="*/ 586 w 718"/>
                <a:gd name="T35" fmla="*/ 90 h 306"/>
                <a:gd name="T36" fmla="*/ 622 w 718"/>
                <a:gd name="T37" fmla="*/ 84 h 306"/>
                <a:gd name="T38" fmla="*/ 640 w 718"/>
                <a:gd name="T39" fmla="*/ 78 h 306"/>
                <a:gd name="T40" fmla="*/ 646 w 718"/>
                <a:gd name="T41" fmla="*/ 72 h 306"/>
                <a:gd name="T42" fmla="*/ 652 w 718"/>
                <a:gd name="T43" fmla="*/ 66 h 306"/>
                <a:gd name="T44" fmla="*/ 670 w 718"/>
                <a:gd name="T45" fmla="*/ 60 h 306"/>
                <a:gd name="T46" fmla="*/ 712 w 718"/>
                <a:gd name="T47" fmla="*/ 30 h 306"/>
                <a:gd name="T48" fmla="*/ 730 w 718"/>
                <a:gd name="T49" fmla="*/ 18 h 306"/>
                <a:gd name="T50" fmla="*/ 736 w 718"/>
                <a:gd name="T51" fmla="*/ 6 h 306"/>
                <a:gd name="T52" fmla="*/ 730 w 718"/>
                <a:gd name="T53" fmla="*/ 0 h 306"/>
                <a:gd name="T54" fmla="*/ 706 w 718"/>
                <a:gd name="T55" fmla="*/ 0 h 306"/>
                <a:gd name="T56" fmla="*/ 646 w 718"/>
                <a:gd name="T57" fmla="*/ 0 h 306"/>
                <a:gd name="T58" fmla="*/ 592 w 718"/>
                <a:gd name="T59" fmla="*/ 0 h 306"/>
                <a:gd name="T60" fmla="*/ 556 w 718"/>
                <a:gd name="T61" fmla="*/ 0 h 306"/>
                <a:gd name="T62" fmla="*/ 526 w 718"/>
                <a:gd name="T63" fmla="*/ 18 h 306"/>
                <a:gd name="T64" fmla="*/ 497 w 718"/>
                <a:gd name="T65" fmla="*/ 42 h 306"/>
                <a:gd name="T66" fmla="*/ 479 w 718"/>
                <a:gd name="T67" fmla="*/ 54 h 306"/>
                <a:gd name="T68" fmla="*/ 461 w 718"/>
                <a:gd name="T69" fmla="*/ 60 h 306"/>
                <a:gd name="T70" fmla="*/ 437 w 718"/>
                <a:gd name="T71" fmla="*/ 60 h 306"/>
                <a:gd name="T72" fmla="*/ 401 w 718"/>
                <a:gd name="T73" fmla="*/ 66 h 306"/>
                <a:gd name="T74" fmla="*/ 353 w 718"/>
                <a:gd name="T75" fmla="*/ 84 h 306"/>
                <a:gd name="T76" fmla="*/ 317 w 718"/>
                <a:gd name="T77" fmla="*/ 108 h 306"/>
                <a:gd name="T78" fmla="*/ 293 w 718"/>
                <a:gd name="T79" fmla="*/ 126 h 306"/>
                <a:gd name="T80" fmla="*/ 281 w 718"/>
                <a:gd name="T81" fmla="*/ 132 h 306"/>
                <a:gd name="T82" fmla="*/ 263 w 718"/>
                <a:gd name="T83" fmla="*/ 138 h 306"/>
                <a:gd name="T84" fmla="*/ 227 w 718"/>
                <a:gd name="T85" fmla="*/ 138 h 306"/>
                <a:gd name="T86" fmla="*/ 192 w 718"/>
                <a:gd name="T87" fmla="*/ 138 h 306"/>
                <a:gd name="T88" fmla="*/ 186 w 718"/>
                <a:gd name="T89" fmla="*/ 138 h 306"/>
                <a:gd name="T90" fmla="*/ 180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1040" name="Freeform 11"/>
            <p:cNvSpPr>
              <a:spLocks/>
            </p:cNvSpPr>
            <p:nvPr userDrawn="1"/>
          </p:nvSpPr>
          <p:spPr bwMode="hidden">
            <a:xfrm>
              <a:off x="3358" y="1890"/>
              <a:ext cx="2400" cy="881"/>
            </a:xfrm>
            <a:custGeom>
              <a:avLst/>
              <a:gdLst>
                <a:gd name="T0" fmla="*/ 2277 w 2392"/>
                <a:gd name="T1" fmla="*/ 54 h 881"/>
                <a:gd name="T2" fmla="*/ 2231 w 2392"/>
                <a:gd name="T3" fmla="*/ 54 h 881"/>
                <a:gd name="T4" fmla="*/ 2189 w 2392"/>
                <a:gd name="T5" fmla="*/ 66 h 881"/>
                <a:gd name="T6" fmla="*/ 2063 w 2392"/>
                <a:gd name="T7" fmla="*/ 101 h 881"/>
                <a:gd name="T8" fmla="*/ 1998 w 2392"/>
                <a:gd name="T9" fmla="*/ 119 h 881"/>
                <a:gd name="T10" fmla="*/ 1896 w 2392"/>
                <a:gd name="T11" fmla="*/ 167 h 881"/>
                <a:gd name="T12" fmla="*/ 1872 w 2392"/>
                <a:gd name="T13" fmla="*/ 245 h 881"/>
                <a:gd name="T14" fmla="*/ 1878 w 2392"/>
                <a:gd name="T15" fmla="*/ 305 h 881"/>
                <a:gd name="T16" fmla="*/ 1794 w 2392"/>
                <a:gd name="T17" fmla="*/ 317 h 881"/>
                <a:gd name="T18" fmla="*/ 1627 w 2392"/>
                <a:gd name="T19" fmla="*/ 263 h 881"/>
                <a:gd name="T20" fmla="*/ 1537 w 2392"/>
                <a:gd name="T21" fmla="*/ 257 h 881"/>
                <a:gd name="T22" fmla="*/ 1429 w 2392"/>
                <a:gd name="T23" fmla="*/ 311 h 881"/>
                <a:gd name="T24" fmla="*/ 1361 w 2392"/>
                <a:gd name="T25" fmla="*/ 353 h 881"/>
                <a:gd name="T26" fmla="*/ 1334 w 2392"/>
                <a:gd name="T27" fmla="*/ 359 h 881"/>
                <a:gd name="T28" fmla="*/ 1238 w 2392"/>
                <a:gd name="T29" fmla="*/ 371 h 881"/>
                <a:gd name="T30" fmla="*/ 1184 w 2392"/>
                <a:gd name="T31" fmla="*/ 365 h 881"/>
                <a:gd name="T32" fmla="*/ 1077 w 2392"/>
                <a:gd name="T33" fmla="*/ 371 h 881"/>
                <a:gd name="T34" fmla="*/ 975 w 2392"/>
                <a:gd name="T35" fmla="*/ 383 h 881"/>
                <a:gd name="T36" fmla="*/ 939 w 2392"/>
                <a:gd name="T37" fmla="*/ 401 h 881"/>
                <a:gd name="T38" fmla="*/ 837 w 2392"/>
                <a:gd name="T39" fmla="*/ 419 h 881"/>
                <a:gd name="T40" fmla="*/ 796 w 2392"/>
                <a:gd name="T41" fmla="*/ 419 h 881"/>
                <a:gd name="T42" fmla="*/ 676 w 2392"/>
                <a:gd name="T43" fmla="*/ 437 h 881"/>
                <a:gd name="T44" fmla="*/ 610 w 2392"/>
                <a:gd name="T45" fmla="*/ 473 h 881"/>
                <a:gd name="T46" fmla="*/ 515 w 2392"/>
                <a:gd name="T47" fmla="*/ 467 h 881"/>
                <a:gd name="T48" fmla="*/ 437 w 2392"/>
                <a:gd name="T49" fmla="*/ 491 h 881"/>
                <a:gd name="T50" fmla="*/ 419 w 2392"/>
                <a:gd name="T51" fmla="*/ 539 h 881"/>
                <a:gd name="T52" fmla="*/ 353 w 2392"/>
                <a:gd name="T53" fmla="*/ 569 h 881"/>
                <a:gd name="T54" fmla="*/ 228 w 2392"/>
                <a:gd name="T55" fmla="*/ 599 h 881"/>
                <a:gd name="T56" fmla="*/ 138 w 2392"/>
                <a:gd name="T57" fmla="*/ 647 h 881"/>
                <a:gd name="T58" fmla="*/ 108 w 2392"/>
                <a:gd name="T59" fmla="*/ 659 h 881"/>
                <a:gd name="T60" fmla="*/ 0 w 2392"/>
                <a:gd name="T61" fmla="*/ 671 h 881"/>
                <a:gd name="T62" fmla="*/ 84 w 2392"/>
                <a:gd name="T63" fmla="*/ 695 h 881"/>
                <a:gd name="T64" fmla="*/ 269 w 2392"/>
                <a:gd name="T65" fmla="*/ 653 h 881"/>
                <a:gd name="T66" fmla="*/ 485 w 2392"/>
                <a:gd name="T67" fmla="*/ 569 h 881"/>
                <a:gd name="T68" fmla="*/ 580 w 2392"/>
                <a:gd name="T69" fmla="*/ 521 h 881"/>
                <a:gd name="T70" fmla="*/ 658 w 2392"/>
                <a:gd name="T71" fmla="*/ 515 h 881"/>
                <a:gd name="T72" fmla="*/ 891 w 2392"/>
                <a:gd name="T73" fmla="*/ 461 h 881"/>
                <a:gd name="T74" fmla="*/ 1172 w 2392"/>
                <a:gd name="T75" fmla="*/ 425 h 881"/>
                <a:gd name="T76" fmla="*/ 1316 w 2392"/>
                <a:gd name="T77" fmla="*/ 461 h 881"/>
                <a:gd name="T78" fmla="*/ 1447 w 2392"/>
                <a:gd name="T79" fmla="*/ 533 h 881"/>
                <a:gd name="T80" fmla="*/ 1465 w 2392"/>
                <a:gd name="T81" fmla="*/ 617 h 881"/>
                <a:gd name="T82" fmla="*/ 1406 w 2392"/>
                <a:gd name="T83" fmla="*/ 653 h 881"/>
                <a:gd name="T84" fmla="*/ 1250 w 2392"/>
                <a:gd name="T85" fmla="*/ 701 h 881"/>
                <a:gd name="T86" fmla="*/ 1136 w 2392"/>
                <a:gd name="T87" fmla="*/ 755 h 881"/>
                <a:gd name="T88" fmla="*/ 1089 w 2392"/>
                <a:gd name="T89" fmla="*/ 809 h 881"/>
                <a:gd name="T90" fmla="*/ 1101 w 2392"/>
                <a:gd name="T91" fmla="*/ 869 h 881"/>
                <a:gd name="T92" fmla="*/ 1130 w 2392"/>
                <a:gd name="T93" fmla="*/ 881 h 881"/>
                <a:gd name="T94" fmla="*/ 1232 w 2392"/>
                <a:gd name="T95" fmla="*/ 869 h 881"/>
                <a:gd name="T96" fmla="*/ 1418 w 2392"/>
                <a:gd name="T97" fmla="*/ 857 h 881"/>
                <a:gd name="T98" fmla="*/ 1471 w 2392"/>
                <a:gd name="T99" fmla="*/ 851 h 881"/>
                <a:gd name="T100" fmla="*/ 1513 w 2392"/>
                <a:gd name="T101" fmla="*/ 833 h 881"/>
                <a:gd name="T102" fmla="*/ 1711 w 2392"/>
                <a:gd name="T103" fmla="*/ 743 h 881"/>
                <a:gd name="T104" fmla="*/ 1842 w 2392"/>
                <a:gd name="T105" fmla="*/ 689 h 881"/>
                <a:gd name="T106" fmla="*/ 1920 w 2392"/>
                <a:gd name="T107" fmla="*/ 581 h 881"/>
                <a:gd name="T108" fmla="*/ 2081 w 2392"/>
                <a:gd name="T109" fmla="*/ 389 h 881"/>
                <a:gd name="T110" fmla="*/ 2249 w 2392"/>
                <a:gd name="T111" fmla="*/ 269 h 881"/>
                <a:gd name="T112" fmla="*/ 2297 w 2392"/>
                <a:gd name="T113" fmla="*/ 239 h 881"/>
                <a:gd name="T114" fmla="*/ 2440 w 2392"/>
                <a:gd name="T115" fmla="*/ 0 h 881"/>
                <a:gd name="T116" fmla="*/ 2350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6156" name="Freeform 12"/>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1042"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sp>
          <p:nvSpPr>
            <p:cNvPr id="6158" name="Freeform 14"/>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6159" name="Freeform 15"/>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6160" name="Freeform 16"/>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hangingPunct="0">
                <a:defRPr/>
              </a:pPr>
              <a:endParaRPr lang="en-GB">
                <a:solidFill>
                  <a:srgbClr val="FFFFFF"/>
                </a:solidFill>
                <a:latin typeface="Garamond" panose="02020404030301010803" pitchFamily="18" charset="0"/>
                <a:ea typeface="+mn-ea"/>
                <a:cs typeface="+mn-cs"/>
              </a:endParaRPr>
            </a:p>
          </p:txBody>
        </p:sp>
        <p:sp>
          <p:nvSpPr>
            <p:cNvPr id="1046"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pPr defTabSz="914400" eaLnBrk="0" hangingPunct="0"/>
              <a:endParaRPr lang="en-GB">
                <a:solidFill>
                  <a:srgbClr val="FFFFFF"/>
                </a:solidFill>
                <a:latin typeface="Garamond" panose="02020404030301010803" pitchFamily="18" charset="0"/>
                <a:ea typeface="+mn-ea"/>
                <a:cs typeface="+mn-cs"/>
              </a:endParaRPr>
            </a:p>
          </p:txBody>
        </p:sp>
      </p:grpSp>
      <p:sp>
        <p:nvSpPr>
          <p:cNvPr id="6162" name="Rectangle 18"/>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163" name="Rectangle 1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defTabSz="914400">
              <a:defRPr/>
            </a:pPr>
            <a:endParaRPr lang="en-US">
              <a:solidFill>
                <a:srgbClr val="FFFFFF"/>
              </a:solidFill>
              <a:latin typeface="Garamond" panose="02020404030301010803" pitchFamily="18" charset="0"/>
              <a:ea typeface="+mn-ea"/>
              <a:cs typeface="+mn-cs"/>
            </a:endParaRPr>
          </a:p>
        </p:txBody>
      </p:sp>
      <p:sp>
        <p:nvSpPr>
          <p:cNvPr id="6164"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defTabSz="914400">
              <a:defRPr/>
            </a:pPr>
            <a:endParaRPr lang="en-US">
              <a:solidFill>
                <a:srgbClr val="FFFFFF"/>
              </a:solidFill>
              <a:latin typeface="Garamond" panose="02020404030301010803" pitchFamily="18" charset="0"/>
              <a:ea typeface="+mn-ea"/>
              <a:cs typeface="+mn-cs"/>
            </a:endParaRPr>
          </a:p>
        </p:txBody>
      </p:sp>
      <p:sp>
        <p:nvSpPr>
          <p:cNvPr id="6165" name="Rectangle 2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a:fld id="{6F9FFE43-E193-4891-8289-D06688489CD5}" type="slidenum">
              <a:rPr lang="en-US" altLang="en-US" smtClean="0">
                <a:solidFill>
                  <a:srgbClr val="FFFFFF"/>
                </a:solidFill>
                <a:latin typeface="Garamond" panose="02020404030301010803" pitchFamily="18" charset="0"/>
                <a:ea typeface="+mn-ea"/>
                <a:cs typeface="+mn-cs"/>
              </a:rPr>
              <a:pPr defTabSz="914400"/>
              <a:t>‹#›</a:t>
            </a:fld>
            <a:endParaRPr lang="en-US" altLang="en-US">
              <a:solidFill>
                <a:srgbClr val="FFFFFF"/>
              </a:solidFill>
              <a:latin typeface="Garamond" panose="02020404030301010803" pitchFamily="18" charset="0"/>
              <a:ea typeface="+mn-ea"/>
              <a:cs typeface="+mn-cs"/>
            </a:endParaRPr>
          </a:p>
        </p:txBody>
      </p:sp>
      <p:sp>
        <p:nvSpPr>
          <p:cNvPr id="6166" name="Rectangle 22"/>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190485"/>
      </p:ext>
    </p:extLst>
  </p:cSld>
  <p:clrMap bg1="dk2" tx1="lt1" bg2="dk1"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F0709-4EAE-4267-AECC-BFFB35566CA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 y="138043"/>
            <a:ext cx="9014227" cy="1042269"/>
          </a:xfrm>
          <a:prstGeom prst="rect">
            <a:avLst/>
          </a:prstGeom>
        </p:spPr>
      </p:pic>
      <p:sp>
        <p:nvSpPr>
          <p:cNvPr id="2" name="Title Placeholder 1"/>
          <p:cNvSpPr>
            <a:spLocks noGrp="1"/>
          </p:cNvSpPr>
          <p:nvPr>
            <p:ph type="title"/>
          </p:nvPr>
        </p:nvSpPr>
        <p:spPr>
          <a:xfrm>
            <a:off x="319314" y="140970"/>
            <a:ext cx="7637062" cy="76962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19314" y="1340768"/>
            <a:ext cx="8505372" cy="50864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a:extLst>
              <a:ext uri="{FF2B5EF4-FFF2-40B4-BE49-F238E27FC236}">
                <a16:creationId xmlns:a16="http://schemas.microsoft.com/office/drawing/2014/main" id="{C9949B95-F696-4035-B757-1DADB4EE655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3802" y="6021288"/>
            <a:ext cx="1350435" cy="684311"/>
          </a:xfrm>
          <a:prstGeom prst="rect">
            <a:avLst/>
          </a:prstGeom>
        </p:spPr>
      </p:pic>
    </p:spTree>
    <p:extLst>
      <p:ext uri="{BB962C8B-B14F-4D97-AF65-F5344CB8AC3E}">
        <p14:creationId xmlns:p14="http://schemas.microsoft.com/office/powerpoint/2010/main" val="321714591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Lst>
  <p:txStyles>
    <p:title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rgbClr val="004B87"/>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rgbClr val="004B87"/>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spcBef>
          <a:spcPct val="20000"/>
        </a:spcBef>
        <a:buClr>
          <a:srgbClr val="004B87"/>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notesSlide" Target="../notesSlides/notesSlide1.xml"/><Relationship Id="rId7" Type="http://schemas.openxmlformats.org/officeDocument/2006/relationships/oleObject" Target="../embeddings/oleObject1.bin"/><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slideLayout" Target="../slideLayouts/slideLayout13.xml"/><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vmlDrawing" Target="../drawings/vmlDrawing1.vml"/><Relationship Id="rId6" Type="http://schemas.openxmlformats.org/officeDocument/2006/relationships/image" Target="../media/image10.jpeg"/><Relationship Id="rId11" Type="http://schemas.openxmlformats.org/officeDocument/2006/relationships/image" Target="../media/image13.png"/><Relationship Id="rId5" Type="http://schemas.openxmlformats.org/officeDocument/2006/relationships/image" Target="../media/image9.jpeg"/><Relationship Id="rId15" Type="http://schemas.openxmlformats.org/officeDocument/2006/relationships/image" Target="../media/image17.pn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20224"/>
            <a:ext cx="7851648" cy="668880"/>
          </a:xfrm>
        </p:spPr>
        <p:txBody>
          <a:bodyPr>
            <a:normAutofit fontScale="90000"/>
          </a:bodyPr>
          <a:lstStyle/>
          <a:p>
            <a:pPr algn="ctr" eaLnBrk="1" fontAlgn="auto" hangingPunct="1">
              <a:spcAft>
                <a:spcPts val="0"/>
              </a:spcAft>
              <a:defRPr/>
            </a:pPr>
            <a:r>
              <a:rPr lang="en-US" dirty="0"/>
              <a:t>SABR</a:t>
            </a:r>
          </a:p>
        </p:txBody>
      </p:sp>
      <p:sp>
        <p:nvSpPr>
          <p:cNvPr id="15363" name="Subtitle 2"/>
          <p:cNvSpPr>
            <a:spLocks noGrp="1"/>
          </p:cNvSpPr>
          <p:nvPr>
            <p:ph type="subTitle" idx="1"/>
          </p:nvPr>
        </p:nvSpPr>
        <p:spPr>
          <a:xfrm>
            <a:off x="533400" y="3228975"/>
            <a:ext cx="7854950" cy="1752600"/>
          </a:xfrm>
        </p:spPr>
        <p:txBody>
          <a:bodyPr/>
          <a:lstStyle/>
          <a:p>
            <a:pPr marR="0" algn="ctr" eaLnBrk="1" hangingPunct="1"/>
            <a:endParaRPr lang="en-US" dirty="0">
              <a:ea typeface="ＭＳ Ｐゴシック" pitchFamily="-93" charset="-128"/>
              <a:cs typeface="ＭＳ Ｐゴシック" pitchFamily="-93" charset="-128"/>
            </a:endParaRPr>
          </a:p>
        </p:txBody>
      </p:sp>
      <p:pic>
        <p:nvPicPr>
          <p:cNvPr id="4" name="Picture 3">
            <a:extLst>
              <a:ext uri="{FF2B5EF4-FFF2-40B4-BE49-F238E27FC236}">
                <a16:creationId xmlns:a16="http://schemas.microsoft.com/office/drawing/2014/main" id="{06204AE2-EFB8-4B3B-B80E-86CDCCDCDF3F}"/>
              </a:ext>
            </a:extLst>
          </p:cNvPr>
          <p:cNvPicPr>
            <a:picLocks noChangeAspect="1"/>
          </p:cNvPicPr>
          <p:nvPr/>
        </p:nvPicPr>
        <p:blipFill>
          <a:blip r:embed="rId2"/>
          <a:stretch>
            <a:fillRect/>
          </a:stretch>
        </p:blipFill>
        <p:spPr>
          <a:xfrm>
            <a:off x="0" y="1589104"/>
            <a:ext cx="9144000" cy="44024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133350"/>
            <a:ext cx="8229600" cy="1143000"/>
          </a:xfrm>
        </p:spPr>
        <p:txBody>
          <a:bodyPr/>
          <a:lstStyle/>
          <a:p>
            <a:r>
              <a:rPr lang="en-US"/>
              <a:t>SABR plan</a:t>
            </a:r>
          </a:p>
        </p:txBody>
      </p:sp>
      <p:pic>
        <p:nvPicPr>
          <p:cNvPr id="48131" name="Content Placeholder 3" descr="SABR plan.png"/>
          <p:cNvPicPr>
            <a:picLocks noGrp="1" noChangeAspect="1"/>
          </p:cNvPicPr>
          <p:nvPr>
            <p:ph idx="1"/>
          </p:nvPr>
        </p:nvPicPr>
        <p:blipFill>
          <a:blip r:embed="rId2"/>
          <a:srcRect t="-17973" b="-17973"/>
          <a:stretch>
            <a:fillRect/>
          </a:stretch>
        </p:blipFill>
        <p:spPr>
          <a:xfrm>
            <a:off x="457200" y="444500"/>
            <a:ext cx="8229600" cy="660717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l="7077" t="28574" r="-2225" b="2731"/>
          <a:stretch>
            <a:fillRect/>
          </a:stretch>
        </p:blipFill>
        <p:spPr bwMode="auto">
          <a:xfrm>
            <a:off x="211138" y="1184275"/>
            <a:ext cx="9058275" cy="532288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542925"/>
            <a:ext cx="8229600" cy="1143000"/>
          </a:xfrm>
        </p:spPr>
        <p:txBody>
          <a:bodyPr/>
          <a:lstStyle/>
          <a:p>
            <a:pPr eaLnBrk="1" hangingPunct="1"/>
            <a:r>
              <a:rPr lang="en-US">
                <a:ea typeface="ＭＳ Ｐゴシック" pitchFamily="-93" charset="-128"/>
                <a:cs typeface="ＭＳ Ｐゴシック" pitchFamily="-93" charset="-128"/>
              </a:rPr>
              <a:t>Oligometastatic disease</a:t>
            </a:r>
          </a:p>
        </p:txBody>
      </p:sp>
      <p:sp>
        <p:nvSpPr>
          <p:cNvPr id="3" name="Content Placeholder 2"/>
          <p:cNvSpPr>
            <a:spLocks noGrp="1"/>
          </p:cNvSpPr>
          <p:nvPr>
            <p:ph idx="1"/>
          </p:nvPr>
        </p:nvSpPr>
        <p:spPr/>
        <p:txBody>
          <a:bodyPr>
            <a:normAutofit fontScale="92500"/>
          </a:bodyPr>
          <a:lstStyle/>
          <a:p>
            <a:pPr marL="274320" indent="-274320" eaLnBrk="1" fontAlgn="auto" hangingPunct="1">
              <a:spcAft>
                <a:spcPts val="0"/>
              </a:spcAft>
              <a:buClr>
                <a:schemeClr val="accent3"/>
              </a:buClr>
              <a:buFont typeface="Wingdings 2"/>
              <a:buChar char=""/>
              <a:defRPr/>
            </a:pPr>
            <a:r>
              <a:rPr lang="en-US" dirty="0">
                <a:ea typeface="+mn-ea"/>
                <a:cs typeface="+mn-cs"/>
              </a:rPr>
              <a:t>What is this?</a:t>
            </a:r>
          </a:p>
          <a:p>
            <a:pPr marL="640080" lvl="1" indent="-246888" eaLnBrk="1" fontAlgn="auto" hangingPunct="1">
              <a:spcAft>
                <a:spcPts val="0"/>
              </a:spcAft>
              <a:buFont typeface="Wingdings 2"/>
              <a:buChar char=""/>
              <a:defRPr/>
            </a:pPr>
            <a:r>
              <a:rPr lang="en-US" dirty="0">
                <a:ea typeface="+mn-ea"/>
              </a:rPr>
              <a:t>The clinical state of </a:t>
            </a:r>
            <a:r>
              <a:rPr lang="en-US" dirty="0" err="1">
                <a:ea typeface="+mn-ea"/>
              </a:rPr>
              <a:t>oligometastatic</a:t>
            </a:r>
            <a:r>
              <a:rPr lang="en-US" dirty="0">
                <a:ea typeface="+mn-ea"/>
              </a:rPr>
              <a:t> disease was proposed in 1995 by Hellman and </a:t>
            </a:r>
            <a:r>
              <a:rPr lang="en-US" dirty="0" err="1">
                <a:ea typeface="+mn-ea"/>
              </a:rPr>
              <a:t>Weichselbaum</a:t>
            </a:r>
            <a:r>
              <a:rPr lang="en-US" dirty="0">
                <a:ea typeface="+mn-ea"/>
              </a:rPr>
              <a:t>.  </a:t>
            </a:r>
          </a:p>
          <a:p>
            <a:pPr marL="640080" lvl="1" indent="-246888" eaLnBrk="1" fontAlgn="auto" hangingPunct="1">
              <a:spcAft>
                <a:spcPts val="0"/>
              </a:spcAft>
              <a:buFont typeface="Wingdings 2"/>
              <a:buChar char=""/>
              <a:defRPr/>
            </a:pPr>
            <a:r>
              <a:rPr lang="en-US" dirty="0">
                <a:ea typeface="+mn-ea"/>
              </a:rPr>
              <a:t>They hypothesized that, in some patients with a limited number of clinically detectable metastatic tumors, the extent of disease exists in a transitional state between localized and widespread systemic disease.</a:t>
            </a:r>
          </a:p>
          <a:p>
            <a:pPr marL="274320" indent="-274320" eaLnBrk="1" fontAlgn="auto" hangingPunct="1">
              <a:spcAft>
                <a:spcPts val="0"/>
              </a:spcAft>
              <a:buClr>
                <a:schemeClr val="accent3"/>
              </a:buClr>
              <a:buFont typeface="Wingdings 2"/>
              <a:buChar char=""/>
              <a:defRPr/>
            </a:pPr>
            <a:r>
              <a:rPr lang="en-US" dirty="0">
                <a:ea typeface="+mn-ea"/>
                <a:cs typeface="+mn-cs"/>
              </a:rPr>
              <a:t>Is this a real entity?</a:t>
            </a:r>
          </a:p>
          <a:p>
            <a:pPr marL="274320" indent="-274320" eaLnBrk="1" fontAlgn="auto" hangingPunct="1">
              <a:spcAft>
                <a:spcPts val="0"/>
              </a:spcAft>
              <a:buClr>
                <a:schemeClr val="accent3"/>
              </a:buClr>
              <a:buFont typeface="Wingdings 2"/>
              <a:buChar char=""/>
              <a:defRPr/>
            </a:pPr>
            <a:r>
              <a:rPr lang="en-US" dirty="0">
                <a:ea typeface="+mn-ea"/>
                <a:cs typeface="+mn-cs"/>
              </a:rPr>
              <a:t>Even if it isn’t, could ablative treatment be worthwhile?</a:t>
            </a:r>
          </a:p>
          <a:p>
            <a:pPr marL="274320" indent="-274320" eaLnBrk="1" fontAlgn="auto" hangingPunct="1">
              <a:spcAft>
                <a:spcPts val="0"/>
              </a:spcAft>
              <a:buClr>
                <a:schemeClr val="accent3"/>
              </a:buClr>
              <a:buFont typeface="Wingdings 2"/>
              <a:buChar char=""/>
              <a:defRPr/>
            </a:pPr>
            <a:r>
              <a:rPr lang="en-US" dirty="0">
                <a:ea typeface="+mn-ea"/>
                <a:cs typeface="+mn-cs"/>
              </a:rPr>
              <a:t>Can we determine in which patients it might be beneficial?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F0C3-AA6E-4E98-9B10-5F4DAFAD7933}"/>
              </a:ext>
            </a:extLst>
          </p:cNvPr>
          <p:cNvSpPr>
            <a:spLocks noGrp="1"/>
          </p:cNvSpPr>
          <p:nvPr>
            <p:ph type="title"/>
          </p:nvPr>
        </p:nvSpPr>
        <p:spPr/>
        <p:txBody>
          <a:bodyPr/>
          <a:lstStyle/>
          <a:p>
            <a:r>
              <a:rPr lang="en-GB" dirty="0"/>
              <a:t>Evidence for SABR</a:t>
            </a:r>
          </a:p>
        </p:txBody>
      </p:sp>
      <p:sp>
        <p:nvSpPr>
          <p:cNvPr id="3" name="Content Placeholder 2">
            <a:extLst>
              <a:ext uri="{FF2B5EF4-FFF2-40B4-BE49-F238E27FC236}">
                <a16:creationId xmlns:a16="http://schemas.microsoft.com/office/drawing/2014/main" id="{3D8C4A3A-11D3-4017-B414-5978B0790603}"/>
              </a:ext>
            </a:extLst>
          </p:cNvPr>
          <p:cNvSpPr>
            <a:spLocks noGrp="1"/>
          </p:cNvSpPr>
          <p:nvPr>
            <p:ph idx="1"/>
          </p:nvPr>
        </p:nvSpPr>
        <p:spPr/>
        <p:txBody>
          <a:bodyPr/>
          <a:lstStyle/>
          <a:p>
            <a:r>
              <a:rPr lang="en-GB" dirty="0"/>
              <a:t>SABR COMET</a:t>
            </a:r>
          </a:p>
          <a:p>
            <a:pPr lvl="1"/>
            <a:r>
              <a:rPr lang="en-GB" dirty="0"/>
              <a:t>Median overall survival of 41 months (95% CI 26-not reached) with SABR and 28 months (95% CI 19-33, HR: 0.57, p=0.09) with standard care (comprising of palliative radiotherapy and/or chemotherapy).</a:t>
            </a:r>
          </a:p>
          <a:p>
            <a:pPr lvl="1"/>
            <a:r>
              <a:rPr lang="en-GB" dirty="0"/>
              <a:t>Four other comparative studies, provide weak evidence that SABR is non-inferior to surgery in the case of pulmonary metastases, and to radiofrequency ablation (RFA) for liver metastases. However, the evidence provided should be interpreted with caution given that these were retrospective and underpowered studies.</a:t>
            </a:r>
          </a:p>
        </p:txBody>
      </p:sp>
    </p:spTree>
    <p:extLst>
      <p:ext uri="{BB962C8B-B14F-4D97-AF65-F5344CB8AC3E}">
        <p14:creationId xmlns:p14="http://schemas.microsoft.com/office/powerpoint/2010/main" val="3130749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F14C-B4D6-4C69-9966-6DDAA8214341}"/>
              </a:ext>
            </a:extLst>
          </p:cNvPr>
          <p:cNvSpPr>
            <a:spLocks noGrp="1"/>
          </p:cNvSpPr>
          <p:nvPr>
            <p:ph type="title"/>
          </p:nvPr>
        </p:nvSpPr>
        <p:spPr/>
        <p:txBody>
          <a:bodyPr/>
          <a:lstStyle/>
          <a:p>
            <a:r>
              <a:rPr lang="en-GB" dirty="0"/>
              <a:t>Commissioning through evaluation 2015-2018</a:t>
            </a:r>
          </a:p>
        </p:txBody>
      </p:sp>
      <p:sp>
        <p:nvSpPr>
          <p:cNvPr id="3" name="Content Placeholder 2">
            <a:extLst>
              <a:ext uri="{FF2B5EF4-FFF2-40B4-BE49-F238E27FC236}">
                <a16:creationId xmlns:a16="http://schemas.microsoft.com/office/drawing/2014/main" id="{3230D775-1254-41FE-8A8F-1BBB05681E0C}"/>
              </a:ext>
            </a:extLst>
          </p:cNvPr>
          <p:cNvSpPr>
            <a:spLocks noGrp="1"/>
          </p:cNvSpPr>
          <p:nvPr>
            <p:ph idx="1"/>
          </p:nvPr>
        </p:nvSpPr>
        <p:spPr/>
        <p:txBody>
          <a:bodyPr/>
          <a:lstStyle/>
          <a:p>
            <a:r>
              <a:rPr lang="en-GB" dirty="0"/>
              <a:t>1422 patients</a:t>
            </a:r>
          </a:p>
          <a:p>
            <a:r>
              <a:rPr lang="en-GB" dirty="0"/>
              <a:t>Mainly comprised of prostate (28.6%) and colorectal patients (27.9%)</a:t>
            </a:r>
          </a:p>
          <a:p>
            <a:r>
              <a:rPr lang="en-GB" dirty="0"/>
              <a:t>Median 2 year survival 79.2%</a:t>
            </a:r>
          </a:p>
          <a:p>
            <a:r>
              <a:rPr lang="en-GB" dirty="0"/>
              <a:t>2-year OS ranged from 33.5% for oesophageal cancer to 94.6% for prostate cancer</a:t>
            </a:r>
          </a:p>
          <a:p>
            <a:r>
              <a:rPr lang="en-GB" dirty="0"/>
              <a:t>Local control rate: 86.9% (95% CI: 84.6 to 88.9%) at 1 year and 72.3% (95% CI: 68.7 to 75.6%) at 2 years</a:t>
            </a:r>
          </a:p>
          <a:p>
            <a:r>
              <a:rPr lang="en-GB" dirty="0"/>
              <a:t>Grade 3 toxicity of 5.8% (95% CI: 4.7 to 7.2%) </a:t>
            </a:r>
          </a:p>
          <a:p>
            <a:r>
              <a:rPr lang="en-GB" dirty="0"/>
              <a:t>Grade 4 toxicity of 1.8% (95 % CI: 1.2 to 2.7%) (mostly LFTs)</a:t>
            </a:r>
          </a:p>
        </p:txBody>
      </p:sp>
    </p:spTree>
    <p:extLst>
      <p:ext uri="{BB962C8B-B14F-4D97-AF65-F5344CB8AC3E}">
        <p14:creationId xmlns:p14="http://schemas.microsoft.com/office/powerpoint/2010/main" val="36283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297490"/>
            <a:ext cx="8229600" cy="1143000"/>
          </a:xfrm>
        </p:spPr>
        <p:txBody>
          <a:bodyPr/>
          <a:lstStyle/>
          <a:p>
            <a:pPr eaLnBrk="1" hangingPunct="1"/>
            <a:r>
              <a:rPr lang="en-US" dirty="0">
                <a:ea typeface="ＭＳ Ｐゴシック" pitchFamily="-93" charset="-128"/>
                <a:cs typeface="ＭＳ Ｐゴシック" pitchFamily="-93" charset="-128"/>
              </a:rPr>
              <a:t>Indications for SABR</a:t>
            </a:r>
          </a:p>
        </p:txBody>
      </p:sp>
      <p:sp>
        <p:nvSpPr>
          <p:cNvPr id="22531" name="Content Placeholder 2"/>
          <p:cNvSpPr>
            <a:spLocks noGrp="1"/>
          </p:cNvSpPr>
          <p:nvPr>
            <p:ph idx="1"/>
          </p:nvPr>
        </p:nvSpPr>
        <p:spPr>
          <a:xfrm>
            <a:off x="457200" y="1577793"/>
            <a:ext cx="8229600" cy="4389437"/>
          </a:xfrm>
        </p:spPr>
        <p:txBody>
          <a:bodyPr/>
          <a:lstStyle/>
          <a:p>
            <a:pPr eaLnBrk="1" hangingPunct="1"/>
            <a:r>
              <a:rPr lang="en-US" dirty="0">
                <a:ea typeface="ＭＳ Ｐゴシック" pitchFamily="-93" charset="-128"/>
                <a:cs typeface="ＭＳ Ｐゴシック" pitchFamily="-93" charset="-128"/>
              </a:rPr>
              <a:t>HCC now commissioned</a:t>
            </a:r>
          </a:p>
          <a:p>
            <a:pPr eaLnBrk="1" hangingPunct="1"/>
            <a:r>
              <a:rPr lang="en-US" dirty="0">
                <a:ea typeface="ＭＳ Ｐゴシック" pitchFamily="-93" charset="-128"/>
                <a:cs typeface="ＭＳ Ｐゴシック" pitchFamily="-93" charset="-128"/>
              </a:rPr>
              <a:t>Medically-inoperable lung cancer</a:t>
            </a:r>
          </a:p>
          <a:p>
            <a:pPr lvl="1" eaLnBrk="1" hangingPunct="1"/>
            <a:r>
              <a:rPr lang="en-US" dirty="0"/>
              <a:t>Good evidence base; standard of care</a:t>
            </a:r>
          </a:p>
          <a:p>
            <a:pPr eaLnBrk="1" hangingPunct="1"/>
            <a:r>
              <a:rPr lang="en-US" dirty="0" err="1">
                <a:ea typeface="ＭＳ Ｐゴシック" pitchFamily="-93" charset="-128"/>
                <a:cs typeface="ＭＳ Ｐゴシック" pitchFamily="-93" charset="-128"/>
              </a:rPr>
              <a:t>Oligo</a:t>
            </a:r>
            <a:r>
              <a:rPr lang="en-US" dirty="0">
                <a:ea typeface="ＭＳ Ｐゴシック" pitchFamily="-93" charset="-128"/>
                <a:cs typeface="ＭＳ Ｐゴシック" pitchFamily="-93" charset="-128"/>
              </a:rPr>
              <a:t>-metastatic disease</a:t>
            </a:r>
          </a:p>
          <a:p>
            <a:pPr lvl="1" eaLnBrk="1" hangingPunct="1"/>
            <a:r>
              <a:rPr lang="en-US" dirty="0" err="1"/>
              <a:t>Metachronous</a:t>
            </a:r>
            <a:endParaRPr lang="en-US" dirty="0"/>
          </a:p>
          <a:p>
            <a:pPr lvl="1" eaLnBrk="1" hangingPunct="1"/>
            <a:r>
              <a:rPr lang="en-US" dirty="0"/>
              <a:t>Synchronous</a:t>
            </a:r>
          </a:p>
          <a:p>
            <a:pPr eaLnBrk="1" hangingPunct="1"/>
            <a:r>
              <a:rPr lang="en-US" dirty="0">
                <a:ea typeface="ＭＳ Ｐゴシック" pitchFamily="-93" charset="-128"/>
                <a:cs typeface="ＭＳ Ｐゴシック" pitchFamily="-93" charset="-128"/>
              </a:rPr>
              <a:t>Oligo-progressive disease</a:t>
            </a:r>
          </a:p>
          <a:p>
            <a:pPr lvl="1" eaLnBrk="1" hangingPunct="1"/>
            <a:r>
              <a:rPr lang="en-US" dirty="0"/>
              <a:t>Progression in a small number of sites whilst patient on maintenance treatment </a:t>
            </a:r>
            <a:r>
              <a:rPr lang="en-US" dirty="0" err="1"/>
              <a:t>eg</a:t>
            </a:r>
            <a:r>
              <a:rPr lang="en-US" dirty="0"/>
              <a:t> </a:t>
            </a:r>
            <a:r>
              <a:rPr lang="en-US" dirty="0" err="1"/>
              <a:t>Glivec</a:t>
            </a:r>
            <a:r>
              <a:rPr lang="en-US" dirty="0"/>
              <a:t> Not funded</a:t>
            </a:r>
          </a:p>
          <a:p>
            <a:pPr eaLnBrk="1" hangingPunct="1"/>
            <a:r>
              <a:rPr lang="en-US" dirty="0">
                <a:ea typeface="ＭＳ Ｐゴシック" pitchFamily="-93" charset="-128"/>
                <a:cs typeface="ＭＳ Ｐゴシック" pitchFamily="-93" charset="-128"/>
              </a:rPr>
              <a:t>Stage IV disease</a:t>
            </a:r>
          </a:p>
          <a:p>
            <a:pPr lvl="1" eaLnBrk="1" hangingPunct="1"/>
            <a:r>
              <a:rPr lang="en-US" dirty="0"/>
              <a:t>Combining SABR with systemic treatment – immunotherapy. Not funded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NHSE - Eligibility for treatment</a:t>
            </a:r>
          </a:p>
        </p:txBody>
      </p:sp>
      <p:sp>
        <p:nvSpPr>
          <p:cNvPr id="3" name="Content Placeholder 2"/>
          <p:cNvSpPr>
            <a:spLocks noGrp="1"/>
          </p:cNvSpPr>
          <p:nvPr>
            <p:ph idx="1"/>
          </p:nvPr>
        </p:nvSpPr>
        <p:spPr>
          <a:xfrm>
            <a:off x="457200" y="1935164"/>
            <a:ext cx="8229600" cy="4247152"/>
          </a:xfrm>
        </p:spPr>
        <p:txBody>
          <a:bodyPr/>
          <a:lstStyle/>
          <a:p>
            <a:r>
              <a:rPr lang="en-US" dirty="0"/>
              <a:t>Metastatic carcinoma with </a:t>
            </a:r>
            <a:r>
              <a:rPr lang="en-US" dirty="0" err="1"/>
              <a:t>histologically</a:t>
            </a:r>
            <a:r>
              <a:rPr lang="en-US" dirty="0"/>
              <a:t> proven primary</a:t>
            </a:r>
          </a:p>
          <a:p>
            <a:r>
              <a:rPr lang="en-US" dirty="0"/>
              <a:t>1-3 sites of metastatic disease</a:t>
            </a:r>
          </a:p>
          <a:p>
            <a:r>
              <a:rPr lang="en-US" dirty="0"/>
              <a:t>Maximum size 5 cm</a:t>
            </a:r>
          </a:p>
          <a:p>
            <a:r>
              <a:rPr lang="en-US" dirty="0"/>
              <a:t>Disease free interval &gt; 6 months (not CRC)</a:t>
            </a:r>
          </a:p>
          <a:p>
            <a:r>
              <a:rPr lang="en-US" dirty="0"/>
              <a:t>Life expectancy &gt; 6 months</a:t>
            </a:r>
          </a:p>
          <a:p>
            <a:r>
              <a:rPr lang="en-US" dirty="0"/>
              <a:t>PS 0-2</a:t>
            </a:r>
          </a:p>
          <a:p>
            <a:r>
              <a:rPr lang="en-US" dirty="0"/>
              <a:t>Includes any cancer type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dirty="0">
                <a:ea typeface="ＭＳ Ｐゴシック" pitchFamily="-93" charset="-128"/>
                <a:cs typeface="ＭＳ Ｐゴシック" pitchFamily="-93" charset="-128"/>
              </a:rPr>
              <a:t>Practicalities</a:t>
            </a:r>
          </a:p>
        </p:txBody>
      </p:sp>
      <p:sp>
        <p:nvSpPr>
          <p:cNvPr id="27651" name="Content Placeholder 2"/>
          <p:cNvSpPr>
            <a:spLocks noGrp="1"/>
          </p:cNvSpPr>
          <p:nvPr>
            <p:ph idx="1"/>
          </p:nvPr>
        </p:nvSpPr>
        <p:spPr/>
        <p:txBody>
          <a:bodyPr/>
          <a:lstStyle/>
          <a:p>
            <a:pPr eaLnBrk="1" hangingPunct="1"/>
            <a:r>
              <a:rPr lang="en-US" dirty="0">
                <a:ea typeface="ＭＳ Ｐゴシック" pitchFamily="-93" charset="-128"/>
                <a:cs typeface="ＭＳ Ｐゴシック" pitchFamily="-93" charset="-128"/>
              </a:rPr>
              <a:t>Patient attends for coaching session</a:t>
            </a:r>
          </a:p>
          <a:p>
            <a:pPr eaLnBrk="1" hangingPunct="1"/>
            <a:r>
              <a:rPr lang="en-US" dirty="0">
                <a:ea typeface="ＭＳ Ｐゴシック" pitchFamily="-93" charset="-128"/>
                <a:cs typeface="ＭＳ Ｐゴシック" pitchFamily="-93" charset="-128"/>
              </a:rPr>
              <a:t>Motion management</a:t>
            </a:r>
          </a:p>
          <a:p>
            <a:pPr lvl="1" eaLnBrk="1" hangingPunct="1"/>
            <a:r>
              <a:rPr lang="en-US" dirty="0">
                <a:ea typeface="ＭＳ Ｐゴシック" pitchFamily="-93" charset="-128"/>
                <a:cs typeface="ＭＳ Ｐゴシック" pitchFamily="-93" charset="-128"/>
              </a:rPr>
              <a:t>4DCT scan or ABC</a:t>
            </a:r>
          </a:p>
          <a:p>
            <a:pPr eaLnBrk="1" hangingPunct="1"/>
            <a:r>
              <a:rPr lang="en-US" dirty="0" err="1">
                <a:ea typeface="ＭＳ Ｐゴシック" pitchFamily="-93" charset="-128"/>
                <a:cs typeface="ＭＳ Ｐゴシック" pitchFamily="-93" charset="-128"/>
              </a:rPr>
              <a:t>Voluming</a:t>
            </a:r>
            <a:r>
              <a:rPr lang="en-US" dirty="0">
                <a:ea typeface="ＭＳ Ｐゴシック" pitchFamily="-93" charset="-128"/>
                <a:cs typeface="ＭＳ Ｐゴシック" pitchFamily="-93" charset="-128"/>
              </a:rPr>
              <a:t> by clinician</a:t>
            </a:r>
          </a:p>
          <a:p>
            <a:pPr eaLnBrk="1" hangingPunct="1"/>
            <a:r>
              <a:rPr lang="en-US" dirty="0">
                <a:ea typeface="ＭＳ Ｐゴシック" pitchFamily="-93" charset="-128"/>
                <a:cs typeface="ＭＳ Ｐゴシック" pitchFamily="-93" charset="-128"/>
              </a:rPr>
              <a:t>Planning by physicists</a:t>
            </a:r>
          </a:p>
          <a:p>
            <a:pPr eaLnBrk="1" hangingPunct="1"/>
            <a:r>
              <a:rPr lang="en-US" dirty="0">
                <a:ea typeface="ＭＳ Ｐゴシック" pitchFamily="-93" charset="-128"/>
                <a:cs typeface="ＭＳ Ｐゴシック" pitchFamily="-93" charset="-128"/>
              </a:rPr>
              <a:t>Treatments last 20-45 minutes depending on patient compliance</a:t>
            </a:r>
          </a:p>
          <a:p>
            <a:pPr eaLnBrk="1" hangingPunct="1"/>
            <a:r>
              <a:rPr lang="en-US" dirty="0">
                <a:ea typeface="ＭＳ Ｐゴシック" pitchFamily="-93" charset="-128"/>
                <a:cs typeface="ＭＳ Ｐゴシック" pitchFamily="-93" charset="-128"/>
              </a:rPr>
              <a:t>Typically 3 – 5 treatments over 1 – 1.5 weeks</a:t>
            </a:r>
          </a:p>
          <a:p>
            <a:pPr eaLnBrk="1" hangingPunct="1"/>
            <a:endParaRPr lang="en-US" dirty="0">
              <a:ea typeface="ＭＳ Ｐゴシック" pitchFamily="-93" charset="-128"/>
              <a:cs typeface="ＭＳ Ｐゴシック" pitchFamily="-93"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ea typeface="ＭＳ Ｐゴシック" pitchFamily="-93" charset="-128"/>
                <a:cs typeface="ＭＳ Ｐゴシック" pitchFamily="-93" charset="-128"/>
              </a:rPr>
              <a:t>Practicalities</a:t>
            </a:r>
          </a:p>
        </p:txBody>
      </p:sp>
      <p:sp>
        <p:nvSpPr>
          <p:cNvPr id="28675" name="Content Placeholder 2"/>
          <p:cNvSpPr>
            <a:spLocks noGrp="1"/>
          </p:cNvSpPr>
          <p:nvPr>
            <p:ph idx="1"/>
          </p:nvPr>
        </p:nvSpPr>
        <p:spPr/>
        <p:txBody>
          <a:bodyPr/>
          <a:lstStyle/>
          <a:p>
            <a:pPr eaLnBrk="1" hangingPunct="1"/>
            <a:r>
              <a:rPr lang="en-US">
                <a:ea typeface="ＭＳ Ｐゴシック" pitchFamily="-93" charset="-128"/>
                <a:cs typeface="ＭＳ Ｐゴシック" pitchFamily="-93" charset="-128"/>
              </a:rPr>
              <a:t>Lung, lymph node, bone/spine, liver and adrenal mets treatable</a:t>
            </a:r>
          </a:p>
          <a:p>
            <a:pPr eaLnBrk="1" hangingPunct="1"/>
            <a:r>
              <a:rPr lang="en-US">
                <a:ea typeface="ＭＳ Ｐゴシック" pitchFamily="-93" charset="-128"/>
                <a:cs typeface="ＭＳ Ｐゴシック" pitchFamily="-93" charset="-128"/>
              </a:rPr>
              <a:t>Range of prescriptions: 3 to 8 fractions</a:t>
            </a:r>
          </a:p>
          <a:p>
            <a:pPr eaLnBrk="1" hangingPunct="1"/>
            <a:r>
              <a:rPr lang="en-US">
                <a:ea typeface="ＭＳ Ｐゴシック" pitchFamily="-93" charset="-128"/>
                <a:cs typeface="ＭＳ Ｐゴシック" pitchFamily="-93" charset="-128"/>
              </a:rPr>
              <a:t>Toxicities minimal; dependent on area treated</a:t>
            </a:r>
          </a:p>
          <a:p>
            <a:pPr lvl="1" eaLnBrk="1" hangingPunct="1"/>
            <a:r>
              <a:rPr lang="en-US"/>
              <a:t>Fatigue, skin reaction, cough, dysphagia</a:t>
            </a:r>
          </a:p>
          <a:p>
            <a:pPr lvl="1" eaLnBrk="1" hangingPunct="1"/>
            <a:r>
              <a:rPr lang="en-US"/>
              <a:t>Chest wall pain, fracture, pneumonitis</a:t>
            </a:r>
          </a:p>
          <a:p>
            <a:pPr lvl="1" eaLnBrk="1" hangingPunct="1"/>
            <a:r>
              <a:rPr lang="en-US"/>
              <a:t>Nausea, ulceration, RILD</a:t>
            </a:r>
          </a:p>
          <a:p>
            <a:pPr lvl="1" eaLnBrk="1" hangingPunct="1"/>
            <a:r>
              <a:rPr lang="en-US"/>
              <a:t>Diarrhoea, perforation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4EBC3-5012-4311-B8F2-4773A3D5504E}"/>
              </a:ext>
            </a:extLst>
          </p:cNvPr>
          <p:cNvSpPr>
            <a:spLocks noGrp="1"/>
          </p:cNvSpPr>
          <p:nvPr>
            <p:ph type="title"/>
          </p:nvPr>
        </p:nvSpPr>
        <p:spPr>
          <a:xfrm>
            <a:off x="457200" y="385434"/>
            <a:ext cx="8305800" cy="1143000"/>
          </a:xfrm>
        </p:spPr>
        <p:txBody>
          <a:bodyPr/>
          <a:lstStyle/>
          <a:p>
            <a:r>
              <a:rPr lang="en-GB" dirty="0"/>
              <a:t>Limitations/constraints</a:t>
            </a:r>
          </a:p>
        </p:txBody>
      </p:sp>
      <p:pic>
        <p:nvPicPr>
          <p:cNvPr id="5" name="Picture 4">
            <a:extLst>
              <a:ext uri="{FF2B5EF4-FFF2-40B4-BE49-F238E27FC236}">
                <a16:creationId xmlns:a16="http://schemas.microsoft.com/office/drawing/2014/main" id="{EC0ECA4D-43E5-4D40-A6C6-2C1D8A62D56F}"/>
              </a:ext>
            </a:extLst>
          </p:cNvPr>
          <p:cNvPicPr>
            <a:picLocks noChangeAspect="1"/>
          </p:cNvPicPr>
          <p:nvPr/>
        </p:nvPicPr>
        <p:blipFill>
          <a:blip r:embed="rId2"/>
          <a:stretch>
            <a:fillRect/>
          </a:stretch>
        </p:blipFill>
        <p:spPr>
          <a:xfrm>
            <a:off x="38100" y="1692188"/>
            <a:ext cx="9144000" cy="5184929"/>
          </a:xfrm>
          <a:prstGeom prst="rect">
            <a:avLst/>
          </a:prstGeom>
        </p:spPr>
      </p:pic>
    </p:spTree>
    <p:extLst>
      <p:ext uri="{BB962C8B-B14F-4D97-AF65-F5344CB8AC3E}">
        <p14:creationId xmlns:p14="http://schemas.microsoft.com/office/powerpoint/2010/main" val="1513234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546100" y="165100"/>
            <a:ext cx="7772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9" tIns="42669" rIns="85339" bIns="42669"/>
          <a:lstStyle>
            <a:lvl1pPr defTabSz="852488">
              <a:defRPr>
                <a:solidFill>
                  <a:schemeClr val="tx1"/>
                </a:solidFill>
                <a:latin typeface="Garamond" panose="02020404030301010803" pitchFamily="18" charset="0"/>
              </a:defRPr>
            </a:lvl1pPr>
            <a:lvl2pPr marL="742950" indent="-285750" defTabSz="852488">
              <a:defRPr>
                <a:solidFill>
                  <a:schemeClr val="tx1"/>
                </a:solidFill>
                <a:latin typeface="Garamond" panose="02020404030301010803" pitchFamily="18" charset="0"/>
              </a:defRPr>
            </a:lvl2pPr>
            <a:lvl3pPr marL="1143000" indent="-228600" defTabSz="852488">
              <a:defRPr>
                <a:solidFill>
                  <a:schemeClr val="tx1"/>
                </a:solidFill>
                <a:latin typeface="Garamond" panose="02020404030301010803" pitchFamily="18" charset="0"/>
              </a:defRPr>
            </a:lvl3pPr>
            <a:lvl4pPr marL="1600200" indent="-228600" defTabSz="852488">
              <a:defRPr>
                <a:solidFill>
                  <a:schemeClr val="tx1"/>
                </a:solidFill>
                <a:latin typeface="Garamond" panose="02020404030301010803" pitchFamily="18" charset="0"/>
              </a:defRPr>
            </a:lvl4pPr>
            <a:lvl5pPr marL="2057400" indent="-228600" defTabSz="852488">
              <a:defRPr>
                <a:solidFill>
                  <a:schemeClr val="tx1"/>
                </a:solidFill>
                <a:latin typeface="Garamond" panose="02020404030301010803" pitchFamily="18" charset="0"/>
              </a:defRPr>
            </a:lvl5pPr>
            <a:lvl6pPr marL="2514600" indent="-228600" defTabSz="852488" eaLnBrk="0" fontAlgn="base" hangingPunct="0">
              <a:spcBef>
                <a:spcPct val="0"/>
              </a:spcBef>
              <a:spcAft>
                <a:spcPct val="0"/>
              </a:spcAft>
              <a:defRPr>
                <a:solidFill>
                  <a:schemeClr val="tx1"/>
                </a:solidFill>
                <a:latin typeface="Garamond" panose="02020404030301010803" pitchFamily="18" charset="0"/>
              </a:defRPr>
            </a:lvl6pPr>
            <a:lvl7pPr marL="2971800" indent="-228600" defTabSz="852488" eaLnBrk="0" fontAlgn="base" hangingPunct="0">
              <a:spcBef>
                <a:spcPct val="0"/>
              </a:spcBef>
              <a:spcAft>
                <a:spcPct val="0"/>
              </a:spcAft>
              <a:defRPr>
                <a:solidFill>
                  <a:schemeClr val="tx1"/>
                </a:solidFill>
                <a:latin typeface="Garamond" panose="02020404030301010803" pitchFamily="18" charset="0"/>
              </a:defRPr>
            </a:lvl7pPr>
            <a:lvl8pPr marL="3429000" indent="-228600" defTabSz="852488" eaLnBrk="0" fontAlgn="base" hangingPunct="0">
              <a:spcBef>
                <a:spcPct val="0"/>
              </a:spcBef>
              <a:spcAft>
                <a:spcPct val="0"/>
              </a:spcAft>
              <a:defRPr>
                <a:solidFill>
                  <a:schemeClr val="tx1"/>
                </a:solidFill>
                <a:latin typeface="Garamond" panose="02020404030301010803" pitchFamily="18" charset="0"/>
              </a:defRPr>
            </a:lvl8pPr>
            <a:lvl9pPr marL="3886200" indent="-228600" defTabSz="852488" eaLnBrk="0" fontAlgn="base" hangingPunct="0">
              <a:spcBef>
                <a:spcPct val="0"/>
              </a:spcBef>
              <a:spcAft>
                <a:spcPct val="0"/>
              </a:spcAft>
              <a:defRPr>
                <a:solidFill>
                  <a:schemeClr val="tx1"/>
                </a:solidFill>
                <a:latin typeface="Garamond" panose="02020404030301010803" pitchFamily="18" charset="0"/>
              </a:defRPr>
            </a:lvl9pPr>
          </a:lstStyle>
          <a:p>
            <a:pPr eaLnBrk="0" hangingPunct="0"/>
            <a:endParaRPr lang="en-US" altLang="en-US" sz="2300" dirty="0">
              <a:solidFill>
                <a:srgbClr val="006E6B"/>
              </a:solidFill>
              <a:ea typeface="+mn-ea"/>
              <a:cs typeface="+mn-cs"/>
            </a:endParaRPr>
          </a:p>
        </p:txBody>
      </p:sp>
      <p:sp>
        <p:nvSpPr>
          <p:cNvPr id="283651" name="Rectangle 3"/>
          <p:cNvSpPr>
            <a:spLocks noGrp="1" noChangeArrowheads="1"/>
          </p:cNvSpPr>
          <p:nvPr>
            <p:ph type="title"/>
          </p:nvPr>
        </p:nvSpPr>
        <p:spPr>
          <a:xfrm>
            <a:off x="338138" y="0"/>
            <a:ext cx="8534400" cy="1420813"/>
          </a:xfrm>
        </p:spPr>
        <p:txBody>
          <a:bodyPr/>
          <a:lstStyle/>
          <a:p>
            <a:pPr>
              <a:defRPr/>
            </a:pPr>
            <a:r>
              <a:rPr lang="en-US" sz="3600" dirty="0">
                <a:solidFill>
                  <a:schemeClr val="tx1"/>
                </a:solidFill>
                <a:effectLst>
                  <a:outerShdw blurRad="38100" dist="38100" dir="2700000" algn="tl">
                    <a:srgbClr val="C0C0C0"/>
                  </a:outerShdw>
                </a:effectLst>
                <a:ea typeface="ＭＳ Ｐゴシック" charset="-128"/>
              </a:rPr>
              <a:t>The Evolution of </a:t>
            </a:r>
            <a:br>
              <a:rPr lang="en-US" sz="3600" dirty="0">
                <a:solidFill>
                  <a:schemeClr val="tx1"/>
                </a:solidFill>
                <a:effectLst>
                  <a:outerShdw blurRad="38100" dist="38100" dir="2700000" algn="tl">
                    <a:srgbClr val="C0C0C0"/>
                  </a:outerShdw>
                </a:effectLst>
                <a:ea typeface="ＭＳ Ｐゴシック" charset="-128"/>
              </a:rPr>
            </a:br>
            <a:r>
              <a:rPr lang="en-US" sz="3600" dirty="0">
                <a:solidFill>
                  <a:schemeClr val="tx1"/>
                </a:solidFill>
                <a:effectLst>
                  <a:outerShdw blurRad="38100" dist="38100" dir="2700000" algn="tl">
                    <a:srgbClr val="C0C0C0"/>
                  </a:outerShdw>
                </a:effectLst>
                <a:ea typeface="ＭＳ Ｐゴシック" charset="-128"/>
              </a:rPr>
              <a:t>Radiation Therapy</a:t>
            </a:r>
          </a:p>
        </p:txBody>
      </p:sp>
      <p:sp>
        <p:nvSpPr>
          <p:cNvPr id="283652" name="Text Box 4"/>
          <p:cNvSpPr txBox="1">
            <a:spLocks noChangeArrowheads="1"/>
          </p:cNvSpPr>
          <p:nvPr/>
        </p:nvSpPr>
        <p:spPr bwMode="auto">
          <a:xfrm>
            <a:off x="22225" y="6543675"/>
            <a:ext cx="171450" cy="238125"/>
          </a:xfrm>
          <a:prstGeom prst="rect">
            <a:avLst/>
          </a:prstGeom>
          <a:noFill/>
          <a:ln w="9525">
            <a:noFill/>
            <a:miter lim="800000"/>
            <a:headEnd type="none" w="sm" len="sm"/>
            <a:tailEnd type="none" w="sm" len="sm"/>
          </a:ln>
          <a:effectLst/>
        </p:spPr>
        <p:txBody>
          <a:bodyPr wrap="none" lIns="85339" tIns="42669" rIns="85339" bIns="42669" anchor="b">
            <a:spAutoFit/>
          </a:bodyPr>
          <a:lstStyle/>
          <a:p>
            <a:pPr defTabSz="852488" eaLnBrk="0" hangingPunct="0">
              <a:defRPr/>
            </a:pPr>
            <a:endParaRPr lang="en-US" sz="1000">
              <a:solidFill>
                <a:srgbClr val="006E6B"/>
              </a:solidFill>
              <a:effectLst>
                <a:outerShdw blurRad="38100" dist="38100" dir="2700000" algn="tl">
                  <a:srgbClr val="C0C0C0"/>
                </a:outerShdw>
              </a:effectLst>
              <a:latin typeface="Times New Roman" pitchFamily="17" charset="0"/>
              <a:ea typeface="ＭＳ Ｐゴシック" pitchFamily="17" charset="-128"/>
              <a:cs typeface="+mn-cs"/>
            </a:endParaRPr>
          </a:p>
        </p:txBody>
      </p:sp>
      <p:sp>
        <p:nvSpPr>
          <p:cNvPr id="24581" name="Rectangle 5"/>
          <p:cNvSpPr>
            <a:spLocks noChangeArrowheads="1"/>
          </p:cNvSpPr>
          <p:nvPr/>
        </p:nvSpPr>
        <p:spPr bwMode="auto">
          <a:xfrm>
            <a:off x="7383463" y="4821238"/>
            <a:ext cx="190023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85339" tIns="42669" rIns="85339" bIns="42669" anchor="b">
            <a:spAutoFit/>
          </a:bodyPr>
          <a:lstStyle>
            <a:lvl1pPr defTabSz="852488">
              <a:defRPr>
                <a:solidFill>
                  <a:schemeClr val="tx1"/>
                </a:solidFill>
                <a:latin typeface="Garamond" panose="02020404030301010803" pitchFamily="18" charset="0"/>
              </a:defRPr>
            </a:lvl1pPr>
            <a:lvl2pPr marL="742950" indent="-285750" defTabSz="852488">
              <a:defRPr>
                <a:solidFill>
                  <a:schemeClr val="tx1"/>
                </a:solidFill>
                <a:latin typeface="Garamond" panose="02020404030301010803" pitchFamily="18" charset="0"/>
              </a:defRPr>
            </a:lvl2pPr>
            <a:lvl3pPr marL="1143000" indent="-228600" defTabSz="852488">
              <a:defRPr>
                <a:solidFill>
                  <a:schemeClr val="tx1"/>
                </a:solidFill>
                <a:latin typeface="Garamond" panose="02020404030301010803" pitchFamily="18" charset="0"/>
              </a:defRPr>
            </a:lvl3pPr>
            <a:lvl4pPr marL="1600200" indent="-228600" defTabSz="852488">
              <a:defRPr>
                <a:solidFill>
                  <a:schemeClr val="tx1"/>
                </a:solidFill>
                <a:latin typeface="Garamond" panose="02020404030301010803" pitchFamily="18" charset="0"/>
              </a:defRPr>
            </a:lvl4pPr>
            <a:lvl5pPr marL="2057400" indent="-228600" defTabSz="852488">
              <a:defRPr>
                <a:solidFill>
                  <a:schemeClr val="tx1"/>
                </a:solidFill>
                <a:latin typeface="Garamond" panose="02020404030301010803" pitchFamily="18" charset="0"/>
              </a:defRPr>
            </a:lvl5pPr>
            <a:lvl6pPr marL="2514600" indent="-228600" defTabSz="852488" eaLnBrk="0" fontAlgn="base" hangingPunct="0">
              <a:spcBef>
                <a:spcPct val="0"/>
              </a:spcBef>
              <a:spcAft>
                <a:spcPct val="0"/>
              </a:spcAft>
              <a:defRPr>
                <a:solidFill>
                  <a:schemeClr val="tx1"/>
                </a:solidFill>
                <a:latin typeface="Garamond" panose="02020404030301010803" pitchFamily="18" charset="0"/>
              </a:defRPr>
            </a:lvl6pPr>
            <a:lvl7pPr marL="2971800" indent="-228600" defTabSz="852488" eaLnBrk="0" fontAlgn="base" hangingPunct="0">
              <a:spcBef>
                <a:spcPct val="0"/>
              </a:spcBef>
              <a:spcAft>
                <a:spcPct val="0"/>
              </a:spcAft>
              <a:defRPr>
                <a:solidFill>
                  <a:schemeClr val="tx1"/>
                </a:solidFill>
                <a:latin typeface="Garamond" panose="02020404030301010803" pitchFamily="18" charset="0"/>
              </a:defRPr>
            </a:lvl7pPr>
            <a:lvl8pPr marL="3429000" indent="-228600" defTabSz="852488" eaLnBrk="0" fontAlgn="base" hangingPunct="0">
              <a:spcBef>
                <a:spcPct val="0"/>
              </a:spcBef>
              <a:spcAft>
                <a:spcPct val="0"/>
              </a:spcAft>
              <a:defRPr>
                <a:solidFill>
                  <a:schemeClr val="tx1"/>
                </a:solidFill>
                <a:latin typeface="Garamond" panose="02020404030301010803" pitchFamily="18" charset="0"/>
              </a:defRPr>
            </a:lvl8pPr>
            <a:lvl9pPr marL="3886200" indent="-228600" defTabSz="852488" eaLnBrk="0" fontAlgn="base" hangingPunct="0">
              <a:spcBef>
                <a:spcPct val="0"/>
              </a:spcBef>
              <a:spcAft>
                <a:spcPct val="0"/>
              </a:spcAft>
              <a:defRPr>
                <a:solidFill>
                  <a:schemeClr val="tx1"/>
                </a:solidFill>
                <a:latin typeface="Garamond" panose="02020404030301010803" pitchFamily="18" charset="0"/>
              </a:defRPr>
            </a:lvl9pPr>
          </a:lstStyle>
          <a:p>
            <a:pPr eaLnBrk="0" hangingPunct="0"/>
            <a:r>
              <a:rPr lang="en-US" altLang="en-US" sz="1300">
                <a:solidFill>
                  <a:srgbClr val="006E6B"/>
                </a:solidFill>
                <a:ea typeface="+mn-ea"/>
                <a:cs typeface="+mn-cs"/>
              </a:rPr>
              <a:t>High resolution  IMRT</a:t>
            </a:r>
          </a:p>
        </p:txBody>
      </p:sp>
      <p:pic>
        <p:nvPicPr>
          <p:cNvPr id="24582" name="Picture 6" descr="reg-no-contour"/>
          <p:cNvPicPr>
            <a:picLocks noChangeAspect="1" noChangeArrowheads="1"/>
          </p:cNvPicPr>
          <p:nvPr/>
        </p:nvPicPr>
        <p:blipFill>
          <a:blip r:embed="rId4">
            <a:extLst>
              <a:ext uri="{28A0092B-C50C-407E-A947-70E740481C1C}">
                <a14:useLocalDpi xmlns:a14="http://schemas.microsoft.com/office/drawing/2010/main" val="0"/>
              </a:ext>
            </a:extLst>
          </a:blip>
          <a:srcRect l="74535" t="18713" r="13823" b="60904"/>
          <a:stretch>
            <a:fillRect/>
          </a:stretch>
        </p:blipFill>
        <p:spPr bwMode="auto">
          <a:xfrm>
            <a:off x="7924800" y="3276600"/>
            <a:ext cx="10414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7"/>
          <p:cNvSpPr>
            <a:spLocks noChangeArrowheads="1"/>
          </p:cNvSpPr>
          <p:nvPr/>
        </p:nvSpPr>
        <p:spPr bwMode="auto">
          <a:xfrm>
            <a:off x="190500" y="14335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39" tIns="42669" rIns="85339" bIns="42669"/>
          <a:lstStyle>
            <a:lvl1pPr defTabSz="852488">
              <a:defRPr>
                <a:solidFill>
                  <a:schemeClr val="tx1"/>
                </a:solidFill>
                <a:latin typeface="Garamond" panose="02020404030301010803" pitchFamily="18" charset="0"/>
              </a:defRPr>
            </a:lvl1pPr>
            <a:lvl2pPr marL="742950" indent="-285750" defTabSz="852488">
              <a:defRPr>
                <a:solidFill>
                  <a:schemeClr val="tx1"/>
                </a:solidFill>
                <a:latin typeface="Garamond" panose="02020404030301010803" pitchFamily="18" charset="0"/>
              </a:defRPr>
            </a:lvl2pPr>
            <a:lvl3pPr marL="1143000" indent="-228600" defTabSz="852488">
              <a:defRPr>
                <a:solidFill>
                  <a:schemeClr val="tx1"/>
                </a:solidFill>
                <a:latin typeface="Garamond" panose="02020404030301010803" pitchFamily="18" charset="0"/>
              </a:defRPr>
            </a:lvl3pPr>
            <a:lvl4pPr marL="1600200" indent="-228600" defTabSz="852488">
              <a:defRPr>
                <a:solidFill>
                  <a:schemeClr val="tx1"/>
                </a:solidFill>
                <a:latin typeface="Garamond" panose="02020404030301010803" pitchFamily="18" charset="0"/>
              </a:defRPr>
            </a:lvl4pPr>
            <a:lvl5pPr marL="2057400" indent="-228600" defTabSz="852488">
              <a:defRPr>
                <a:solidFill>
                  <a:schemeClr val="tx1"/>
                </a:solidFill>
                <a:latin typeface="Garamond" panose="02020404030301010803" pitchFamily="18" charset="0"/>
              </a:defRPr>
            </a:lvl5pPr>
            <a:lvl6pPr marL="2514600" indent="-228600" defTabSz="852488" eaLnBrk="0" fontAlgn="base" hangingPunct="0">
              <a:spcBef>
                <a:spcPct val="0"/>
              </a:spcBef>
              <a:spcAft>
                <a:spcPct val="0"/>
              </a:spcAft>
              <a:defRPr>
                <a:solidFill>
                  <a:schemeClr val="tx1"/>
                </a:solidFill>
                <a:latin typeface="Garamond" panose="02020404030301010803" pitchFamily="18" charset="0"/>
              </a:defRPr>
            </a:lvl6pPr>
            <a:lvl7pPr marL="2971800" indent="-228600" defTabSz="852488" eaLnBrk="0" fontAlgn="base" hangingPunct="0">
              <a:spcBef>
                <a:spcPct val="0"/>
              </a:spcBef>
              <a:spcAft>
                <a:spcPct val="0"/>
              </a:spcAft>
              <a:defRPr>
                <a:solidFill>
                  <a:schemeClr val="tx1"/>
                </a:solidFill>
                <a:latin typeface="Garamond" panose="02020404030301010803" pitchFamily="18" charset="0"/>
              </a:defRPr>
            </a:lvl7pPr>
            <a:lvl8pPr marL="3429000" indent="-228600" defTabSz="852488" eaLnBrk="0" fontAlgn="base" hangingPunct="0">
              <a:spcBef>
                <a:spcPct val="0"/>
              </a:spcBef>
              <a:spcAft>
                <a:spcPct val="0"/>
              </a:spcAft>
              <a:defRPr>
                <a:solidFill>
                  <a:schemeClr val="tx1"/>
                </a:solidFill>
                <a:latin typeface="Garamond" panose="02020404030301010803" pitchFamily="18" charset="0"/>
              </a:defRPr>
            </a:lvl8pPr>
            <a:lvl9pPr marL="3886200" indent="-228600" defTabSz="852488" eaLnBrk="0" fontAlgn="base" hangingPunct="0">
              <a:spcBef>
                <a:spcPct val="0"/>
              </a:spcBef>
              <a:spcAft>
                <a:spcPct val="0"/>
              </a:spcAft>
              <a:defRPr>
                <a:solidFill>
                  <a:schemeClr val="tx1"/>
                </a:solidFill>
                <a:latin typeface="Garamond" panose="02020404030301010803" pitchFamily="18" charset="0"/>
              </a:defRPr>
            </a:lvl9pPr>
          </a:lstStyle>
          <a:p>
            <a:pPr eaLnBrk="0" hangingPunct="0"/>
            <a:endParaRPr lang="en-US" altLang="en-US" sz="2300">
              <a:solidFill>
                <a:srgbClr val="006E6B"/>
              </a:solidFill>
              <a:ea typeface="+mn-ea"/>
              <a:cs typeface="+mn-cs"/>
            </a:endParaRPr>
          </a:p>
        </p:txBody>
      </p:sp>
      <p:sp>
        <p:nvSpPr>
          <p:cNvPr id="24584" name="Line 8"/>
          <p:cNvSpPr>
            <a:spLocks noChangeShapeType="1"/>
          </p:cNvSpPr>
          <p:nvPr/>
        </p:nvSpPr>
        <p:spPr bwMode="auto">
          <a:xfrm>
            <a:off x="4275138" y="2809875"/>
            <a:ext cx="435927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spAutoFit/>
          </a:bodyPr>
          <a:lstStyle/>
          <a:p>
            <a:pPr defTabSz="914400" eaLnBrk="0" hangingPunct="0"/>
            <a:endParaRPr lang="en-GB">
              <a:solidFill>
                <a:srgbClr val="FFFFFF"/>
              </a:solidFill>
              <a:latin typeface="Garamond" panose="02020404030301010803" pitchFamily="18" charset="0"/>
              <a:ea typeface="+mn-ea"/>
              <a:cs typeface="+mn-cs"/>
            </a:endParaRPr>
          </a:p>
        </p:txBody>
      </p:sp>
      <p:pic>
        <p:nvPicPr>
          <p:cNvPr id="24585" name="Picture 9" descr="MLC120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850" y="3392488"/>
            <a:ext cx="1243013" cy="9874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4586" name="Picture 10" descr="21G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0088" y="2098675"/>
            <a:ext cx="1190625" cy="11874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4587" name="Object 11"/>
          <p:cNvGraphicFramePr>
            <a:graphicFrameLocks noChangeAspect="1"/>
          </p:cNvGraphicFramePr>
          <p:nvPr/>
        </p:nvGraphicFramePr>
        <p:xfrm>
          <a:off x="479425" y="3422650"/>
          <a:ext cx="1235075" cy="1317625"/>
        </p:xfrm>
        <a:graphic>
          <a:graphicData uri="http://schemas.openxmlformats.org/presentationml/2006/ole">
            <mc:AlternateContent xmlns:mc="http://schemas.openxmlformats.org/markup-compatibility/2006">
              <mc:Choice xmlns:v="urn:schemas-microsoft-com:vml" Requires="v">
                <p:oleObj spid="_x0000_s1033" name="Bitmap Image" r:id="rId7" imgW="3093988" imgH="3299746" progId="Paint.Picture">
                  <p:embed/>
                </p:oleObj>
              </mc:Choice>
              <mc:Fallback>
                <p:oleObj name="Bitmap Image" r:id="rId7" imgW="3093988" imgH="3299746" progId="Paint.Picture">
                  <p:embed/>
                  <p:pic>
                    <p:nvPicPr>
                      <p:cNvPr id="2458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425" y="3422650"/>
                        <a:ext cx="1235075" cy="13176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4588" name="Text Box 12"/>
          <p:cNvSpPr txBox="1">
            <a:spLocks noChangeArrowheads="1"/>
          </p:cNvSpPr>
          <p:nvPr/>
        </p:nvSpPr>
        <p:spPr bwMode="auto">
          <a:xfrm>
            <a:off x="3860800" y="4648200"/>
            <a:ext cx="1636713"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5339" tIns="42669" rIns="85339" bIns="42669">
            <a:spAutoFit/>
          </a:bodyPr>
          <a:lstStyle>
            <a:lvl1pPr defTabSz="852488">
              <a:defRPr>
                <a:solidFill>
                  <a:schemeClr val="tx1"/>
                </a:solidFill>
                <a:latin typeface="Garamond" panose="02020404030301010803" pitchFamily="18" charset="0"/>
              </a:defRPr>
            </a:lvl1pPr>
            <a:lvl2pPr marL="742950" indent="-285750" defTabSz="852488">
              <a:defRPr>
                <a:solidFill>
                  <a:schemeClr val="tx1"/>
                </a:solidFill>
                <a:latin typeface="Garamond" panose="02020404030301010803" pitchFamily="18" charset="0"/>
              </a:defRPr>
            </a:lvl2pPr>
            <a:lvl3pPr marL="1143000" indent="-228600" defTabSz="852488">
              <a:defRPr>
                <a:solidFill>
                  <a:schemeClr val="tx1"/>
                </a:solidFill>
                <a:latin typeface="Garamond" panose="02020404030301010803" pitchFamily="18" charset="0"/>
              </a:defRPr>
            </a:lvl3pPr>
            <a:lvl4pPr marL="1600200" indent="-228600" defTabSz="852488">
              <a:defRPr>
                <a:solidFill>
                  <a:schemeClr val="tx1"/>
                </a:solidFill>
                <a:latin typeface="Garamond" panose="02020404030301010803" pitchFamily="18" charset="0"/>
              </a:defRPr>
            </a:lvl4pPr>
            <a:lvl5pPr marL="2057400" indent="-228600" defTabSz="852488">
              <a:defRPr>
                <a:solidFill>
                  <a:schemeClr val="tx1"/>
                </a:solidFill>
                <a:latin typeface="Garamond" panose="02020404030301010803" pitchFamily="18" charset="0"/>
              </a:defRPr>
            </a:lvl5pPr>
            <a:lvl6pPr marL="2514600" indent="-228600" defTabSz="852488" eaLnBrk="0" fontAlgn="base" hangingPunct="0">
              <a:spcBef>
                <a:spcPct val="0"/>
              </a:spcBef>
              <a:spcAft>
                <a:spcPct val="0"/>
              </a:spcAft>
              <a:defRPr>
                <a:solidFill>
                  <a:schemeClr val="tx1"/>
                </a:solidFill>
                <a:latin typeface="Garamond" panose="02020404030301010803" pitchFamily="18" charset="0"/>
              </a:defRPr>
            </a:lvl6pPr>
            <a:lvl7pPr marL="2971800" indent="-228600" defTabSz="852488" eaLnBrk="0" fontAlgn="base" hangingPunct="0">
              <a:spcBef>
                <a:spcPct val="0"/>
              </a:spcBef>
              <a:spcAft>
                <a:spcPct val="0"/>
              </a:spcAft>
              <a:defRPr>
                <a:solidFill>
                  <a:schemeClr val="tx1"/>
                </a:solidFill>
                <a:latin typeface="Garamond" panose="02020404030301010803" pitchFamily="18" charset="0"/>
              </a:defRPr>
            </a:lvl7pPr>
            <a:lvl8pPr marL="3429000" indent="-228600" defTabSz="852488" eaLnBrk="0" fontAlgn="base" hangingPunct="0">
              <a:spcBef>
                <a:spcPct val="0"/>
              </a:spcBef>
              <a:spcAft>
                <a:spcPct val="0"/>
              </a:spcAft>
              <a:defRPr>
                <a:solidFill>
                  <a:schemeClr val="tx1"/>
                </a:solidFill>
                <a:latin typeface="Garamond" panose="02020404030301010803" pitchFamily="18" charset="0"/>
              </a:defRPr>
            </a:lvl8pPr>
            <a:lvl9pPr marL="3886200" indent="-228600" defTabSz="852488" eaLnBrk="0" fontAlgn="base" hangingPunct="0">
              <a:spcBef>
                <a:spcPct val="0"/>
              </a:spcBef>
              <a:spcAft>
                <a:spcPct val="0"/>
              </a:spcAft>
              <a:defRPr>
                <a:solidFill>
                  <a:schemeClr val="tx1"/>
                </a:solidFill>
                <a:latin typeface="Garamond" panose="02020404030301010803" pitchFamily="18" charset="0"/>
              </a:defRPr>
            </a:lvl9pPr>
          </a:lstStyle>
          <a:p>
            <a:pPr eaLnBrk="0" hangingPunct="0"/>
            <a:r>
              <a:rPr lang="en-US" altLang="en-US" sz="1300" b="1">
                <a:solidFill>
                  <a:srgbClr val="006E6B"/>
                </a:solidFill>
                <a:latin typeface="Times New Roman" panose="02020603050405020304" pitchFamily="18" charset="0"/>
                <a:ea typeface="ＭＳ Ｐゴシック" panose="020B0600070205080204" pitchFamily="34" charset="-128"/>
                <a:cs typeface="+mn-cs"/>
              </a:rPr>
              <a:t>Multileaf Collimator</a:t>
            </a:r>
          </a:p>
        </p:txBody>
      </p:sp>
      <p:sp>
        <p:nvSpPr>
          <p:cNvPr id="24589" name="Text Box 13"/>
          <p:cNvSpPr txBox="1">
            <a:spLocks noChangeArrowheads="1"/>
          </p:cNvSpPr>
          <p:nvPr/>
        </p:nvSpPr>
        <p:spPr bwMode="auto">
          <a:xfrm>
            <a:off x="5892800" y="4800600"/>
            <a:ext cx="123031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5339" tIns="42669" rIns="85339" bIns="42669">
            <a:spAutoFit/>
          </a:bodyPr>
          <a:lstStyle>
            <a:lvl1pPr defTabSz="852488">
              <a:defRPr>
                <a:solidFill>
                  <a:schemeClr val="tx1"/>
                </a:solidFill>
                <a:latin typeface="Garamond" panose="02020404030301010803" pitchFamily="18" charset="0"/>
              </a:defRPr>
            </a:lvl1pPr>
            <a:lvl2pPr marL="742950" indent="-285750" defTabSz="852488">
              <a:defRPr>
                <a:solidFill>
                  <a:schemeClr val="tx1"/>
                </a:solidFill>
                <a:latin typeface="Garamond" panose="02020404030301010803" pitchFamily="18" charset="0"/>
              </a:defRPr>
            </a:lvl2pPr>
            <a:lvl3pPr marL="1143000" indent="-228600" defTabSz="852488">
              <a:defRPr>
                <a:solidFill>
                  <a:schemeClr val="tx1"/>
                </a:solidFill>
                <a:latin typeface="Garamond" panose="02020404030301010803" pitchFamily="18" charset="0"/>
              </a:defRPr>
            </a:lvl3pPr>
            <a:lvl4pPr marL="1600200" indent="-228600" defTabSz="852488">
              <a:defRPr>
                <a:solidFill>
                  <a:schemeClr val="tx1"/>
                </a:solidFill>
                <a:latin typeface="Garamond" panose="02020404030301010803" pitchFamily="18" charset="0"/>
              </a:defRPr>
            </a:lvl4pPr>
            <a:lvl5pPr marL="2057400" indent="-228600" defTabSz="852488">
              <a:defRPr>
                <a:solidFill>
                  <a:schemeClr val="tx1"/>
                </a:solidFill>
                <a:latin typeface="Garamond" panose="02020404030301010803" pitchFamily="18" charset="0"/>
              </a:defRPr>
            </a:lvl5pPr>
            <a:lvl6pPr marL="2514600" indent="-228600" defTabSz="852488" eaLnBrk="0" fontAlgn="base" hangingPunct="0">
              <a:spcBef>
                <a:spcPct val="0"/>
              </a:spcBef>
              <a:spcAft>
                <a:spcPct val="0"/>
              </a:spcAft>
              <a:defRPr>
                <a:solidFill>
                  <a:schemeClr val="tx1"/>
                </a:solidFill>
                <a:latin typeface="Garamond" panose="02020404030301010803" pitchFamily="18" charset="0"/>
              </a:defRPr>
            </a:lvl6pPr>
            <a:lvl7pPr marL="2971800" indent="-228600" defTabSz="852488" eaLnBrk="0" fontAlgn="base" hangingPunct="0">
              <a:spcBef>
                <a:spcPct val="0"/>
              </a:spcBef>
              <a:spcAft>
                <a:spcPct val="0"/>
              </a:spcAft>
              <a:defRPr>
                <a:solidFill>
                  <a:schemeClr val="tx1"/>
                </a:solidFill>
                <a:latin typeface="Garamond" panose="02020404030301010803" pitchFamily="18" charset="0"/>
              </a:defRPr>
            </a:lvl7pPr>
            <a:lvl8pPr marL="3429000" indent="-228600" defTabSz="852488" eaLnBrk="0" fontAlgn="base" hangingPunct="0">
              <a:spcBef>
                <a:spcPct val="0"/>
              </a:spcBef>
              <a:spcAft>
                <a:spcPct val="0"/>
              </a:spcAft>
              <a:defRPr>
                <a:solidFill>
                  <a:schemeClr val="tx1"/>
                </a:solidFill>
                <a:latin typeface="Garamond" panose="02020404030301010803" pitchFamily="18" charset="0"/>
              </a:defRPr>
            </a:lvl8pPr>
            <a:lvl9pPr marL="3886200" indent="-228600" defTabSz="852488" eaLnBrk="0" fontAlgn="base" hangingPunct="0">
              <a:spcBef>
                <a:spcPct val="0"/>
              </a:spcBef>
              <a:spcAft>
                <a:spcPct val="0"/>
              </a:spcAft>
              <a:defRPr>
                <a:solidFill>
                  <a:schemeClr val="tx1"/>
                </a:solidFill>
                <a:latin typeface="Garamond" panose="02020404030301010803" pitchFamily="18" charset="0"/>
              </a:defRPr>
            </a:lvl9pPr>
          </a:lstStyle>
          <a:p>
            <a:pPr eaLnBrk="0" hangingPunct="0"/>
            <a:r>
              <a:rPr lang="en-US" altLang="en-US" sz="1300" b="1">
                <a:solidFill>
                  <a:srgbClr val="006E6B"/>
                </a:solidFill>
                <a:latin typeface="Times New Roman" panose="02020603050405020304" pitchFamily="18" charset="0"/>
                <a:ea typeface="ＭＳ Ｐゴシック" panose="020B0600070205080204" pitchFamily="34" charset="-128"/>
                <a:cs typeface="+mn-cs"/>
              </a:rPr>
              <a:t>Dynamic MLC</a:t>
            </a:r>
          </a:p>
          <a:p>
            <a:pPr eaLnBrk="0" hangingPunct="0"/>
            <a:r>
              <a:rPr lang="en-US" altLang="en-US" sz="1300" b="1">
                <a:solidFill>
                  <a:srgbClr val="006E6B"/>
                </a:solidFill>
                <a:latin typeface="Times New Roman" panose="02020603050405020304" pitchFamily="18" charset="0"/>
                <a:ea typeface="ＭＳ Ｐゴシック" panose="020B0600070205080204" pitchFamily="34" charset="-128"/>
                <a:cs typeface="+mn-cs"/>
              </a:rPr>
              <a:t>and  IMRT</a:t>
            </a:r>
          </a:p>
        </p:txBody>
      </p:sp>
      <p:sp>
        <p:nvSpPr>
          <p:cNvPr id="283662" name="Text Box 14"/>
          <p:cNvSpPr txBox="1">
            <a:spLocks noChangeArrowheads="1"/>
          </p:cNvSpPr>
          <p:nvPr/>
        </p:nvSpPr>
        <p:spPr bwMode="auto">
          <a:xfrm>
            <a:off x="182563" y="1606550"/>
            <a:ext cx="758825" cy="344488"/>
          </a:xfrm>
          <a:prstGeom prst="rect">
            <a:avLst/>
          </a:prstGeom>
          <a:noFill/>
          <a:ln w="9525">
            <a:noFill/>
            <a:miter lim="800000"/>
            <a:headEnd type="none" w="sm" len="sm"/>
            <a:tailEnd type="none" w="sm" len="sm"/>
          </a:ln>
          <a:effectLst/>
        </p:spPr>
        <p:txBody>
          <a:bodyPr wrap="none" lIns="85339" tIns="42669" rIns="85339" bIns="42669" anchor="b">
            <a:spAutoFit/>
          </a:bodyPr>
          <a:lstStyle>
            <a:lvl1pPr defTabSz="852488">
              <a:defRPr sz="2400" b="1">
                <a:solidFill>
                  <a:schemeClr val="tx1"/>
                </a:solidFill>
                <a:latin typeface="Times New Roman" charset="0"/>
                <a:ea typeface="ＭＳ Ｐゴシック" charset="-128"/>
              </a:defRPr>
            </a:lvl1pPr>
            <a:lvl2pPr marL="37931725" indent="-37474525" defTabSz="852488">
              <a:defRPr sz="2400" b="1">
                <a:solidFill>
                  <a:schemeClr val="tx1"/>
                </a:solidFill>
                <a:latin typeface="Times New Roman" charset="0"/>
                <a:ea typeface="ＭＳ Ｐゴシック" charset="-128"/>
              </a:defRPr>
            </a:lvl2pPr>
            <a:lvl3pPr>
              <a:defRPr sz="2400" b="1">
                <a:solidFill>
                  <a:schemeClr val="tx1"/>
                </a:solidFill>
                <a:latin typeface="Times New Roman" charset="0"/>
                <a:ea typeface="ＭＳ Ｐゴシック" charset="-128"/>
              </a:defRPr>
            </a:lvl3pPr>
            <a:lvl4pPr>
              <a:defRPr sz="2400" b="1">
                <a:solidFill>
                  <a:schemeClr val="tx1"/>
                </a:solidFill>
                <a:latin typeface="Times New Roman" charset="0"/>
                <a:ea typeface="ＭＳ Ｐゴシック" charset="-128"/>
              </a:defRPr>
            </a:lvl4pPr>
            <a:lvl5pPr>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0" hangingPunct="0">
              <a:defRPr/>
            </a:pPr>
            <a:r>
              <a:rPr lang="en-US" sz="1700">
                <a:solidFill>
                  <a:srgbClr val="006E6B"/>
                </a:solidFill>
                <a:effectLst>
                  <a:outerShdw blurRad="38100" dist="38100" dir="2700000" algn="tl">
                    <a:srgbClr val="C0C0C0"/>
                  </a:outerShdw>
                </a:effectLst>
                <a:cs typeface="+mn-cs"/>
              </a:rPr>
              <a:t>1960’s</a:t>
            </a:r>
          </a:p>
        </p:txBody>
      </p:sp>
      <p:sp>
        <p:nvSpPr>
          <p:cNvPr id="283663" name="Rectangle 15"/>
          <p:cNvSpPr>
            <a:spLocks noChangeArrowheads="1"/>
          </p:cNvSpPr>
          <p:nvPr/>
        </p:nvSpPr>
        <p:spPr bwMode="auto">
          <a:xfrm>
            <a:off x="2322513" y="1647825"/>
            <a:ext cx="758825" cy="344488"/>
          </a:xfrm>
          <a:prstGeom prst="rect">
            <a:avLst/>
          </a:prstGeom>
          <a:noFill/>
          <a:ln w="9525">
            <a:noFill/>
            <a:miter lim="800000"/>
            <a:headEnd type="none" w="sm" len="sm"/>
            <a:tailEnd type="none" w="sm" len="sm"/>
          </a:ln>
          <a:effectLst/>
        </p:spPr>
        <p:txBody>
          <a:bodyPr wrap="none" lIns="85339" tIns="42669" rIns="85339" bIns="42669" anchor="b">
            <a:spAutoFit/>
          </a:bodyPr>
          <a:lstStyle/>
          <a:p>
            <a:pPr defTabSz="852488" eaLnBrk="0" hangingPunct="0">
              <a:defRPr/>
            </a:pPr>
            <a:r>
              <a:rPr lang="en-US" sz="1700">
                <a:solidFill>
                  <a:srgbClr val="006E6B"/>
                </a:solidFill>
                <a:effectLst>
                  <a:outerShdw blurRad="38100" dist="38100" dir="2700000" algn="tl">
                    <a:srgbClr val="C0C0C0"/>
                  </a:outerShdw>
                </a:effectLst>
                <a:latin typeface="Times New Roman" charset="0"/>
                <a:ea typeface="+mn-ea"/>
                <a:cs typeface="+mn-cs"/>
              </a:rPr>
              <a:t>1970’s</a:t>
            </a:r>
          </a:p>
        </p:txBody>
      </p:sp>
      <p:sp>
        <p:nvSpPr>
          <p:cNvPr id="283664" name="Rectangle 16"/>
          <p:cNvSpPr>
            <a:spLocks noChangeArrowheads="1"/>
          </p:cNvSpPr>
          <p:nvPr/>
        </p:nvSpPr>
        <p:spPr bwMode="auto">
          <a:xfrm>
            <a:off x="4335463" y="1547813"/>
            <a:ext cx="758825" cy="344487"/>
          </a:xfrm>
          <a:prstGeom prst="rect">
            <a:avLst/>
          </a:prstGeom>
          <a:noFill/>
          <a:ln w="9525">
            <a:noFill/>
            <a:miter lim="800000"/>
            <a:headEnd type="none" w="sm" len="sm"/>
            <a:tailEnd type="none" w="sm" len="sm"/>
          </a:ln>
          <a:effectLst/>
        </p:spPr>
        <p:txBody>
          <a:bodyPr wrap="none" lIns="85339" tIns="42669" rIns="85339" bIns="42669" anchor="b">
            <a:spAutoFit/>
          </a:bodyPr>
          <a:lstStyle/>
          <a:p>
            <a:pPr defTabSz="852488" eaLnBrk="0" hangingPunct="0">
              <a:defRPr/>
            </a:pPr>
            <a:r>
              <a:rPr lang="en-US" sz="1700">
                <a:solidFill>
                  <a:srgbClr val="006E6B"/>
                </a:solidFill>
                <a:effectLst>
                  <a:outerShdw blurRad="38100" dist="38100" dir="2700000" algn="tl">
                    <a:srgbClr val="C0C0C0"/>
                  </a:outerShdw>
                </a:effectLst>
                <a:latin typeface="Times New Roman" charset="0"/>
                <a:ea typeface="+mn-ea"/>
                <a:cs typeface="+mn-cs"/>
              </a:rPr>
              <a:t>1980’s</a:t>
            </a:r>
          </a:p>
        </p:txBody>
      </p:sp>
      <p:sp>
        <p:nvSpPr>
          <p:cNvPr id="283665" name="Text Box 17"/>
          <p:cNvSpPr txBox="1">
            <a:spLocks noChangeArrowheads="1"/>
          </p:cNvSpPr>
          <p:nvPr/>
        </p:nvSpPr>
        <p:spPr bwMode="auto">
          <a:xfrm>
            <a:off x="6977063" y="1471613"/>
            <a:ext cx="758825" cy="344487"/>
          </a:xfrm>
          <a:prstGeom prst="rect">
            <a:avLst/>
          </a:prstGeom>
          <a:noFill/>
          <a:ln w="9525">
            <a:noFill/>
            <a:miter lim="800000"/>
            <a:headEnd type="none" w="sm" len="sm"/>
            <a:tailEnd type="none" w="sm" len="sm"/>
          </a:ln>
          <a:effectLst/>
        </p:spPr>
        <p:txBody>
          <a:bodyPr wrap="none" lIns="85339" tIns="42669" rIns="85339" bIns="42669" anchor="b">
            <a:spAutoFit/>
          </a:bodyPr>
          <a:lstStyle>
            <a:lvl1pPr defTabSz="852488">
              <a:defRPr sz="2400" b="1">
                <a:solidFill>
                  <a:schemeClr val="tx1"/>
                </a:solidFill>
                <a:latin typeface="Times New Roman" charset="0"/>
                <a:ea typeface="ＭＳ Ｐゴシック" charset="-128"/>
              </a:defRPr>
            </a:lvl1pPr>
            <a:lvl2pPr marL="37931725" indent="-37474525" defTabSz="852488">
              <a:defRPr sz="2400" b="1">
                <a:solidFill>
                  <a:schemeClr val="tx1"/>
                </a:solidFill>
                <a:latin typeface="Times New Roman" charset="0"/>
                <a:ea typeface="ＭＳ Ｐゴシック" charset="-128"/>
              </a:defRPr>
            </a:lvl2pPr>
            <a:lvl3pPr>
              <a:defRPr sz="2400" b="1">
                <a:solidFill>
                  <a:schemeClr val="tx1"/>
                </a:solidFill>
                <a:latin typeface="Times New Roman" charset="0"/>
                <a:ea typeface="ＭＳ Ｐゴシック" charset="-128"/>
              </a:defRPr>
            </a:lvl3pPr>
            <a:lvl4pPr>
              <a:defRPr sz="2400" b="1">
                <a:solidFill>
                  <a:schemeClr val="tx1"/>
                </a:solidFill>
                <a:latin typeface="Times New Roman" charset="0"/>
                <a:ea typeface="ＭＳ Ｐゴシック" charset="-128"/>
              </a:defRPr>
            </a:lvl4pPr>
            <a:lvl5pPr>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0" hangingPunct="0">
              <a:defRPr/>
            </a:pPr>
            <a:r>
              <a:rPr lang="en-US" sz="1700">
                <a:solidFill>
                  <a:srgbClr val="006E6B"/>
                </a:solidFill>
                <a:effectLst>
                  <a:outerShdw blurRad="38100" dist="38100" dir="2700000" algn="tl">
                    <a:srgbClr val="C0C0C0"/>
                  </a:outerShdw>
                </a:effectLst>
                <a:cs typeface="+mn-cs"/>
              </a:rPr>
              <a:t>1990’s</a:t>
            </a:r>
          </a:p>
        </p:txBody>
      </p:sp>
      <p:sp>
        <p:nvSpPr>
          <p:cNvPr id="283666" name="Text Box 18"/>
          <p:cNvSpPr txBox="1">
            <a:spLocks noChangeArrowheads="1"/>
          </p:cNvSpPr>
          <p:nvPr/>
        </p:nvSpPr>
        <p:spPr bwMode="auto">
          <a:xfrm>
            <a:off x="8347075" y="1619250"/>
            <a:ext cx="758825" cy="344488"/>
          </a:xfrm>
          <a:prstGeom prst="rect">
            <a:avLst/>
          </a:prstGeom>
          <a:noFill/>
          <a:ln w="9525">
            <a:noFill/>
            <a:miter lim="800000"/>
            <a:headEnd type="none" w="sm" len="sm"/>
            <a:tailEnd type="none" w="sm" len="sm"/>
          </a:ln>
          <a:effectLst/>
        </p:spPr>
        <p:txBody>
          <a:bodyPr wrap="none" lIns="85339" tIns="42669" rIns="85339" bIns="42669" anchor="b">
            <a:spAutoFit/>
          </a:bodyPr>
          <a:lstStyle>
            <a:lvl1pPr defTabSz="852488">
              <a:defRPr sz="2400" b="1">
                <a:solidFill>
                  <a:schemeClr val="tx1"/>
                </a:solidFill>
                <a:latin typeface="Times New Roman" charset="0"/>
                <a:ea typeface="ＭＳ Ｐゴシック" charset="-128"/>
              </a:defRPr>
            </a:lvl1pPr>
            <a:lvl2pPr marL="37931725" indent="-37474525" defTabSz="852488">
              <a:defRPr sz="2400" b="1">
                <a:solidFill>
                  <a:schemeClr val="tx1"/>
                </a:solidFill>
                <a:latin typeface="Times New Roman" charset="0"/>
                <a:ea typeface="ＭＳ Ｐゴシック" charset="-128"/>
              </a:defRPr>
            </a:lvl2pPr>
            <a:lvl3pPr>
              <a:defRPr sz="2400" b="1">
                <a:solidFill>
                  <a:schemeClr val="tx1"/>
                </a:solidFill>
                <a:latin typeface="Times New Roman" charset="0"/>
                <a:ea typeface="ＭＳ Ｐゴシック" charset="-128"/>
              </a:defRPr>
            </a:lvl3pPr>
            <a:lvl4pPr>
              <a:defRPr sz="2400" b="1">
                <a:solidFill>
                  <a:schemeClr val="tx1"/>
                </a:solidFill>
                <a:latin typeface="Times New Roman" charset="0"/>
                <a:ea typeface="ＭＳ Ｐゴシック" charset="-128"/>
              </a:defRPr>
            </a:lvl4pPr>
            <a:lvl5pPr>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0" hangingPunct="0">
              <a:defRPr/>
            </a:pPr>
            <a:r>
              <a:rPr lang="en-US" sz="1700">
                <a:solidFill>
                  <a:srgbClr val="006E6B"/>
                </a:solidFill>
                <a:effectLst>
                  <a:outerShdw blurRad="38100" dist="38100" dir="2700000" algn="tl">
                    <a:srgbClr val="C0C0C0"/>
                  </a:outerShdw>
                </a:effectLst>
                <a:cs typeface="+mn-cs"/>
              </a:rPr>
              <a:t>2000’s</a:t>
            </a:r>
          </a:p>
        </p:txBody>
      </p:sp>
      <p:pic>
        <p:nvPicPr>
          <p:cNvPr id="24595" name="Picture 19"/>
          <p:cNvPicPr>
            <a:picLocks noChangeAspect="1" noChangeArrowheads="1"/>
          </p:cNvPicPr>
          <p:nvPr/>
        </p:nvPicPr>
        <p:blipFill>
          <a:blip r:embed="rId9">
            <a:extLst>
              <a:ext uri="{28A0092B-C50C-407E-A947-70E740481C1C}">
                <a14:useLocalDpi xmlns:a14="http://schemas.microsoft.com/office/drawing/2010/main" val="0"/>
              </a:ext>
            </a:extLst>
          </a:blip>
          <a:srcRect l="26814" t="29684" r="38643" b="19579"/>
          <a:stretch>
            <a:fillRect/>
          </a:stretch>
        </p:blipFill>
        <p:spPr bwMode="auto">
          <a:xfrm>
            <a:off x="2333625" y="3232150"/>
            <a:ext cx="10652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0" descr="child with early clina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013" y="2170113"/>
            <a:ext cx="119062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Rectangle 21"/>
          <p:cNvSpPr>
            <a:spLocks noChangeArrowheads="1"/>
          </p:cNvSpPr>
          <p:nvPr/>
        </p:nvSpPr>
        <p:spPr bwMode="auto">
          <a:xfrm>
            <a:off x="2032000" y="4606925"/>
            <a:ext cx="160655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85339" tIns="42669" rIns="85339" bIns="42669" anchor="b">
            <a:spAutoFit/>
          </a:bodyPr>
          <a:lstStyle>
            <a:lvl1pPr defTabSz="852488">
              <a:defRPr>
                <a:solidFill>
                  <a:schemeClr val="tx1"/>
                </a:solidFill>
                <a:latin typeface="Garamond" panose="02020404030301010803" pitchFamily="18" charset="0"/>
              </a:defRPr>
            </a:lvl1pPr>
            <a:lvl2pPr marL="742950" indent="-285750" defTabSz="852488">
              <a:defRPr>
                <a:solidFill>
                  <a:schemeClr val="tx1"/>
                </a:solidFill>
                <a:latin typeface="Garamond" panose="02020404030301010803" pitchFamily="18" charset="0"/>
              </a:defRPr>
            </a:lvl2pPr>
            <a:lvl3pPr marL="1143000" indent="-228600" defTabSz="852488">
              <a:defRPr>
                <a:solidFill>
                  <a:schemeClr val="tx1"/>
                </a:solidFill>
                <a:latin typeface="Garamond" panose="02020404030301010803" pitchFamily="18" charset="0"/>
              </a:defRPr>
            </a:lvl3pPr>
            <a:lvl4pPr marL="1600200" indent="-228600" defTabSz="852488">
              <a:defRPr>
                <a:solidFill>
                  <a:schemeClr val="tx1"/>
                </a:solidFill>
                <a:latin typeface="Garamond" panose="02020404030301010803" pitchFamily="18" charset="0"/>
              </a:defRPr>
            </a:lvl4pPr>
            <a:lvl5pPr marL="2057400" indent="-228600" defTabSz="852488">
              <a:defRPr>
                <a:solidFill>
                  <a:schemeClr val="tx1"/>
                </a:solidFill>
                <a:latin typeface="Garamond" panose="02020404030301010803" pitchFamily="18" charset="0"/>
              </a:defRPr>
            </a:lvl5pPr>
            <a:lvl6pPr marL="2514600" indent="-228600" defTabSz="852488" eaLnBrk="0" fontAlgn="base" hangingPunct="0">
              <a:spcBef>
                <a:spcPct val="0"/>
              </a:spcBef>
              <a:spcAft>
                <a:spcPct val="0"/>
              </a:spcAft>
              <a:defRPr>
                <a:solidFill>
                  <a:schemeClr val="tx1"/>
                </a:solidFill>
                <a:latin typeface="Garamond" panose="02020404030301010803" pitchFamily="18" charset="0"/>
              </a:defRPr>
            </a:lvl6pPr>
            <a:lvl7pPr marL="2971800" indent="-228600" defTabSz="852488" eaLnBrk="0" fontAlgn="base" hangingPunct="0">
              <a:spcBef>
                <a:spcPct val="0"/>
              </a:spcBef>
              <a:spcAft>
                <a:spcPct val="0"/>
              </a:spcAft>
              <a:defRPr>
                <a:solidFill>
                  <a:schemeClr val="tx1"/>
                </a:solidFill>
                <a:latin typeface="Garamond" panose="02020404030301010803" pitchFamily="18" charset="0"/>
              </a:defRPr>
            </a:lvl7pPr>
            <a:lvl8pPr marL="3429000" indent="-228600" defTabSz="852488" eaLnBrk="0" fontAlgn="base" hangingPunct="0">
              <a:spcBef>
                <a:spcPct val="0"/>
              </a:spcBef>
              <a:spcAft>
                <a:spcPct val="0"/>
              </a:spcAft>
              <a:defRPr>
                <a:solidFill>
                  <a:schemeClr val="tx1"/>
                </a:solidFill>
                <a:latin typeface="Garamond" panose="02020404030301010803" pitchFamily="18" charset="0"/>
              </a:defRPr>
            </a:lvl8pPr>
            <a:lvl9pPr marL="3886200" indent="-228600" defTabSz="852488" eaLnBrk="0" fontAlgn="base" hangingPunct="0">
              <a:spcBef>
                <a:spcPct val="0"/>
              </a:spcBef>
              <a:spcAft>
                <a:spcPct val="0"/>
              </a:spcAft>
              <a:defRPr>
                <a:solidFill>
                  <a:schemeClr val="tx1"/>
                </a:solidFill>
                <a:latin typeface="Garamond" panose="02020404030301010803" pitchFamily="18" charset="0"/>
              </a:defRPr>
            </a:lvl9pPr>
          </a:lstStyle>
          <a:p>
            <a:pPr eaLnBrk="0" hangingPunct="0"/>
            <a:r>
              <a:rPr lang="en-US" altLang="en-US" sz="1300">
                <a:solidFill>
                  <a:srgbClr val="006E6B"/>
                </a:solidFill>
                <a:ea typeface="+mn-ea"/>
                <a:cs typeface="+mn-cs"/>
              </a:rPr>
              <a:t>Cerrobend Blocking</a:t>
            </a:r>
          </a:p>
          <a:p>
            <a:pPr eaLnBrk="0" hangingPunct="0"/>
            <a:r>
              <a:rPr lang="en-US" altLang="en-US" sz="1300">
                <a:solidFill>
                  <a:srgbClr val="006E6B"/>
                </a:solidFill>
                <a:ea typeface="+mn-ea"/>
                <a:cs typeface="+mn-cs"/>
              </a:rPr>
              <a:t>Electron Blocking</a:t>
            </a:r>
          </a:p>
        </p:txBody>
      </p:sp>
      <p:pic>
        <p:nvPicPr>
          <p:cNvPr id="24598" name="Picture 22" descr="sw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2725" y="3205163"/>
            <a:ext cx="13144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23" descr="sw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2725" y="3205163"/>
            <a:ext cx="131286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24" descr="sw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2725" y="3205163"/>
            <a:ext cx="13144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5" descr="sw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62725" y="3205163"/>
            <a:ext cx="13144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26" descr="sw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62725" y="3205163"/>
            <a:ext cx="1312863"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75" name="Text Box 27"/>
          <p:cNvSpPr txBox="1">
            <a:spLocks noChangeArrowheads="1"/>
          </p:cNvSpPr>
          <p:nvPr/>
        </p:nvSpPr>
        <p:spPr bwMode="auto">
          <a:xfrm>
            <a:off x="1965325" y="5230813"/>
            <a:ext cx="1690688" cy="681037"/>
          </a:xfrm>
          <a:prstGeom prst="rect">
            <a:avLst/>
          </a:prstGeom>
          <a:noFill/>
          <a:ln w="9525">
            <a:noFill/>
            <a:miter lim="800000"/>
            <a:headEnd type="none" w="sm" len="sm"/>
            <a:tailEnd type="none" w="sm" len="sm"/>
          </a:ln>
          <a:effectLst/>
        </p:spPr>
        <p:txBody>
          <a:bodyPr lIns="85339" tIns="42669" rIns="85339" bIns="42669" anchor="b">
            <a:spAutoFit/>
          </a:bodyPr>
          <a:lstStyle>
            <a:lvl1pPr defTabSz="852488">
              <a:defRPr sz="2400" b="1">
                <a:solidFill>
                  <a:schemeClr val="tx1"/>
                </a:solidFill>
                <a:latin typeface="Times New Roman" charset="0"/>
                <a:ea typeface="ＭＳ Ｐゴシック" charset="-128"/>
              </a:defRPr>
            </a:lvl1pPr>
            <a:lvl2pPr marL="37931725" indent="-37474525" defTabSz="852488">
              <a:defRPr sz="2400" b="1">
                <a:solidFill>
                  <a:schemeClr val="tx1"/>
                </a:solidFill>
                <a:latin typeface="Times New Roman" charset="0"/>
                <a:ea typeface="ＭＳ Ｐゴシック" charset="-128"/>
              </a:defRPr>
            </a:lvl2pPr>
            <a:lvl3pPr>
              <a:defRPr sz="2400" b="1">
                <a:solidFill>
                  <a:schemeClr val="tx1"/>
                </a:solidFill>
                <a:latin typeface="Times New Roman" charset="0"/>
                <a:ea typeface="ＭＳ Ｐゴシック" charset="-128"/>
              </a:defRPr>
            </a:lvl3pPr>
            <a:lvl4pPr>
              <a:defRPr sz="2400" b="1">
                <a:solidFill>
                  <a:schemeClr val="tx1"/>
                </a:solidFill>
                <a:latin typeface="Times New Roman" charset="0"/>
                <a:ea typeface="ＭＳ Ｐゴシック" charset="-128"/>
              </a:defRPr>
            </a:lvl4pPr>
            <a:lvl5pPr>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0" hangingPunct="0">
              <a:defRPr/>
            </a:pPr>
            <a:r>
              <a:rPr lang="en-US" sz="1300" dirty="0">
                <a:solidFill>
                  <a:srgbClr val="B9EFEE"/>
                </a:solidFill>
                <a:effectLst>
                  <a:outerShdw blurRad="38100" dist="38100" dir="2700000" algn="tl">
                    <a:srgbClr val="C0C0C0"/>
                  </a:outerShdw>
                </a:effectLst>
                <a:cs typeface="+mn-cs"/>
              </a:rPr>
              <a:t>Blocks were used to reduce the dose to normal tissues</a:t>
            </a:r>
            <a:endParaRPr lang="en-US" sz="1700" dirty="0">
              <a:solidFill>
                <a:srgbClr val="B9EFEE"/>
              </a:solidFill>
              <a:effectLst>
                <a:outerShdw blurRad="38100" dist="38100" dir="2700000" algn="tl">
                  <a:srgbClr val="C0C0C0"/>
                </a:outerShdw>
              </a:effectLst>
              <a:cs typeface="+mn-cs"/>
            </a:endParaRPr>
          </a:p>
        </p:txBody>
      </p:sp>
      <p:sp>
        <p:nvSpPr>
          <p:cNvPr id="283676" name="Text Box 28"/>
          <p:cNvSpPr txBox="1">
            <a:spLocks noChangeArrowheads="1"/>
          </p:cNvSpPr>
          <p:nvPr/>
        </p:nvSpPr>
        <p:spPr bwMode="auto">
          <a:xfrm>
            <a:off x="3792538" y="5351463"/>
            <a:ext cx="1555750" cy="758825"/>
          </a:xfrm>
          <a:prstGeom prst="rect">
            <a:avLst/>
          </a:prstGeom>
          <a:noFill/>
          <a:ln w="9525">
            <a:noFill/>
            <a:miter lim="800000"/>
            <a:headEnd type="none" w="sm" len="sm"/>
            <a:tailEnd type="none" w="sm" len="sm"/>
          </a:ln>
          <a:effectLst/>
        </p:spPr>
        <p:txBody>
          <a:bodyPr lIns="85339" tIns="42669" rIns="85339" bIns="42669" anchor="b">
            <a:spAutoFit/>
          </a:bodyPr>
          <a:lstStyle>
            <a:lvl1pPr defTabSz="852488">
              <a:defRPr sz="2400" b="1">
                <a:solidFill>
                  <a:schemeClr val="tx1"/>
                </a:solidFill>
                <a:latin typeface="Times New Roman" charset="0"/>
                <a:ea typeface="ＭＳ Ｐゴシック" charset="-128"/>
              </a:defRPr>
            </a:lvl1pPr>
            <a:lvl2pPr marL="37931725" indent="-37474525" defTabSz="852488">
              <a:defRPr sz="2400" b="1">
                <a:solidFill>
                  <a:schemeClr val="tx1"/>
                </a:solidFill>
                <a:latin typeface="Times New Roman" charset="0"/>
                <a:ea typeface="ＭＳ Ｐゴシック" charset="-128"/>
              </a:defRPr>
            </a:lvl2pPr>
            <a:lvl3pPr>
              <a:defRPr sz="2400" b="1">
                <a:solidFill>
                  <a:schemeClr val="tx1"/>
                </a:solidFill>
                <a:latin typeface="Times New Roman" charset="0"/>
                <a:ea typeface="ＭＳ Ｐゴシック" charset="-128"/>
              </a:defRPr>
            </a:lvl3pPr>
            <a:lvl4pPr>
              <a:defRPr sz="2400" b="1">
                <a:solidFill>
                  <a:schemeClr val="tx1"/>
                </a:solidFill>
                <a:latin typeface="Times New Roman" charset="0"/>
                <a:ea typeface="ＭＳ Ｐゴシック" charset="-128"/>
              </a:defRPr>
            </a:lvl4pPr>
            <a:lvl5pPr>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0" hangingPunct="0">
              <a:defRPr/>
            </a:pPr>
            <a:r>
              <a:rPr lang="en-US" sz="1100" dirty="0">
                <a:solidFill>
                  <a:srgbClr val="B9EFEE"/>
                </a:solidFill>
                <a:effectLst>
                  <a:outerShdw blurRad="38100" dist="38100" dir="2700000" algn="tl">
                    <a:srgbClr val="C0C0C0"/>
                  </a:outerShdw>
                </a:effectLst>
                <a:cs typeface="+mn-cs"/>
              </a:rPr>
              <a:t>MLC leads to 3D conformal therapy which allows the first dose escalation trials.</a:t>
            </a:r>
            <a:endParaRPr lang="en-US" sz="1500" dirty="0">
              <a:solidFill>
                <a:srgbClr val="B9EFEE"/>
              </a:solidFill>
              <a:effectLst>
                <a:outerShdw blurRad="38100" dist="38100" dir="2700000" algn="tl">
                  <a:srgbClr val="C0C0C0"/>
                </a:outerShdw>
              </a:effectLst>
              <a:cs typeface="+mn-cs"/>
            </a:endParaRPr>
          </a:p>
        </p:txBody>
      </p:sp>
      <p:sp>
        <p:nvSpPr>
          <p:cNvPr id="283677" name="Text Box 29"/>
          <p:cNvSpPr txBox="1">
            <a:spLocks noChangeArrowheads="1"/>
          </p:cNvSpPr>
          <p:nvPr/>
        </p:nvSpPr>
        <p:spPr bwMode="auto">
          <a:xfrm>
            <a:off x="5816600" y="5351463"/>
            <a:ext cx="1490663" cy="927100"/>
          </a:xfrm>
          <a:prstGeom prst="rect">
            <a:avLst/>
          </a:prstGeom>
          <a:noFill/>
          <a:ln w="9525">
            <a:noFill/>
            <a:miter lim="800000"/>
            <a:headEnd type="none" w="sm" len="sm"/>
            <a:tailEnd type="none" w="sm" len="sm"/>
          </a:ln>
          <a:effectLst/>
        </p:spPr>
        <p:txBody>
          <a:bodyPr lIns="85339" tIns="42669" rIns="85339" bIns="42669" anchor="b">
            <a:spAutoFit/>
          </a:bodyPr>
          <a:lstStyle>
            <a:lvl1pPr defTabSz="852488">
              <a:defRPr sz="2400" b="1">
                <a:solidFill>
                  <a:schemeClr val="tx1"/>
                </a:solidFill>
                <a:latin typeface="Times New Roman" charset="0"/>
                <a:ea typeface="ＭＳ Ｐゴシック" charset="-128"/>
              </a:defRPr>
            </a:lvl1pPr>
            <a:lvl2pPr marL="37931725" indent="-37474525" defTabSz="852488">
              <a:defRPr sz="2400" b="1">
                <a:solidFill>
                  <a:schemeClr val="tx1"/>
                </a:solidFill>
                <a:latin typeface="Times New Roman" charset="0"/>
                <a:ea typeface="ＭＳ Ｐゴシック" charset="-128"/>
              </a:defRPr>
            </a:lvl2pPr>
            <a:lvl3pPr>
              <a:defRPr sz="2400" b="1">
                <a:solidFill>
                  <a:schemeClr val="tx1"/>
                </a:solidFill>
                <a:latin typeface="Times New Roman" charset="0"/>
                <a:ea typeface="ＭＳ Ｐゴシック" charset="-128"/>
              </a:defRPr>
            </a:lvl3pPr>
            <a:lvl4pPr>
              <a:defRPr sz="2400" b="1">
                <a:solidFill>
                  <a:schemeClr val="tx1"/>
                </a:solidFill>
                <a:latin typeface="Times New Roman" charset="0"/>
                <a:ea typeface="ＭＳ Ｐゴシック" charset="-128"/>
              </a:defRPr>
            </a:lvl4pPr>
            <a:lvl5pPr>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0" hangingPunct="0">
              <a:defRPr/>
            </a:pPr>
            <a:r>
              <a:rPr lang="en-US" sz="1100" dirty="0">
                <a:solidFill>
                  <a:srgbClr val="B9EFEE"/>
                </a:solidFill>
                <a:effectLst>
                  <a:outerShdw blurRad="38100" dist="38100" dir="2700000" algn="tl">
                    <a:srgbClr val="C0C0C0"/>
                  </a:outerShdw>
                </a:effectLst>
                <a:cs typeface="+mn-cs"/>
              </a:rPr>
              <a:t>Computerized IMRT introduced which allowed escalation of dose and reduced compilations</a:t>
            </a:r>
            <a:endParaRPr lang="en-US" sz="1500" dirty="0">
              <a:solidFill>
                <a:srgbClr val="B9EFEE"/>
              </a:solidFill>
              <a:effectLst>
                <a:outerShdw blurRad="38100" dist="38100" dir="2700000" algn="tl">
                  <a:srgbClr val="C0C0C0"/>
                </a:outerShdw>
              </a:effectLst>
              <a:cs typeface="+mn-cs"/>
            </a:endParaRPr>
          </a:p>
        </p:txBody>
      </p:sp>
      <p:pic>
        <p:nvPicPr>
          <p:cNvPr id="24606" name="Picture 30" descr="CTSi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57575" y="1911350"/>
            <a:ext cx="178276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31" descr="Img02 - SV Registrati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53025" y="2300288"/>
            <a:ext cx="15113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80" name="Text Box 32"/>
          <p:cNvSpPr txBox="1">
            <a:spLocks noChangeArrowheads="1"/>
          </p:cNvSpPr>
          <p:nvPr/>
        </p:nvSpPr>
        <p:spPr bwMode="auto">
          <a:xfrm>
            <a:off x="8034338" y="4378325"/>
            <a:ext cx="1109662" cy="422275"/>
          </a:xfrm>
          <a:prstGeom prst="rect">
            <a:avLst/>
          </a:prstGeom>
          <a:noFill/>
          <a:ln w="9525">
            <a:noFill/>
            <a:miter lim="800000"/>
            <a:headEnd type="none" w="sm" len="sm"/>
            <a:tailEnd type="none" w="sm" len="sm"/>
          </a:ln>
          <a:effectLst/>
        </p:spPr>
        <p:txBody>
          <a:bodyPr lIns="85339" tIns="42669" rIns="85339" bIns="42669" anchor="b">
            <a:spAutoFit/>
          </a:bodyPr>
          <a:lstStyle/>
          <a:p>
            <a:pPr defTabSz="852488" eaLnBrk="0" hangingPunct="0">
              <a:defRPr/>
            </a:pPr>
            <a:r>
              <a:rPr lang="en-US" sz="1100">
                <a:solidFill>
                  <a:srgbClr val="006E6B"/>
                </a:solidFill>
                <a:effectLst>
                  <a:outerShdw blurRad="38100" dist="38100" dir="2700000" algn="tl">
                    <a:srgbClr val="C0C0C0"/>
                  </a:outerShdw>
                </a:effectLst>
                <a:latin typeface="Times New Roman" pitchFamily="17" charset="0"/>
                <a:ea typeface="ＭＳ Ｐゴシック" pitchFamily="17" charset="-128"/>
                <a:cs typeface="+mn-cs"/>
              </a:rPr>
              <a:t>Functional Imaging</a:t>
            </a:r>
          </a:p>
        </p:txBody>
      </p:sp>
      <p:sp>
        <p:nvSpPr>
          <p:cNvPr id="283681" name="Text Box 33"/>
          <p:cNvSpPr txBox="1">
            <a:spLocks noChangeArrowheads="1"/>
          </p:cNvSpPr>
          <p:nvPr/>
        </p:nvSpPr>
        <p:spPr bwMode="auto">
          <a:xfrm>
            <a:off x="7721600" y="5111750"/>
            <a:ext cx="1244600" cy="1457325"/>
          </a:xfrm>
          <a:prstGeom prst="rect">
            <a:avLst/>
          </a:prstGeom>
          <a:noFill/>
          <a:ln w="9525">
            <a:noFill/>
            <a:miter lim="800000"/>
            <a:headEnd type="none" w="sm" len="sm"/>
            <a:tailEnd type="none" w="sm" len="sm"/>
          </a:ln>
          <a:effectLst/>
        </p:spPr>
        <p:txBody>
          <a:bodyPr lIns="85339" tIns="42669" rIns="85339" bIns="42669" anchor="b">
            <a:spAutoFit/>
          </a:bodyPr>
          <a:lstStyle>
            <a:lvl1pPr defTabSz="852488">
              <a:defRPr sz="2400" b="1">
                <a:solidFill>
                  <a:schemeClr val="tx1"/>
                </a:solidFill>
                <a:latin typeface="Times New Roman" charset="0"/>
                <a:ea typeface="ＭＳ Ｐゴシック" charset="-128"/>
              </a:defRPr>
            </a:lvl1pPr>
            <a:lvl2pPr marL="37931725" indent="-37474525" defTabSz="852488">
              <a:defRPr sz="2400" b="1">
                <a:solidFill>
                  <a:schemeClr val="tx1"/>
                </a:solidFill>
                <a:latin typeface="Times New Roman" charset="0"/>
                <a:ea typeface="ＭＳ Ｐゴシック" charset="-128"/>
              </a:defRPr>
            </a:lvl2pPr>
            <a:lvl3pPr>
              <a:defRPr sz="2400" b="1">
                <a:solidFill>
                  <a:schemeClr val="tx1"/>
                </a:solidFill>
                <a:latin typeface="Times New Roman" charset="0"/>
                <a:ea typeface="ＭＳ Ｐゴシック" charset="-128"/>
              </a:defRPr>
            </a:lvl3pPr>
            <a:lvl4pPr>
              <a:defRPr sz="2400" b="1">
                <a:solidFill>
                  <a:schemeClr val="tx1"/>
                </a:solidFill>
                <a:latin typeface="Times New Roman" charset="0"/>
                <a:ea typeface="ＭＳ Ｐゴシック" charset="-128"/>
              </a:defRPr>
            </a:lvl4pPr>
            <a:lvl5pPr>
              <a:defRPr sz="2400" b="1">
                <a:solidFill>
                  <a:schemeClr val="tx1"/>
                </a:solidFill>
                <a:latin typeface="Times New Roman" charset="0"/>
                <a:ea typeface="ＭＳ Ｐゴシック" charset="-128"/>
              </a:defRPr>
            </a:lvl5pPr>
            <a:lvl6pPr marL="457200" eaLnBrk="0" fontAlgn="base" hangingPunct="0">
              <a:spcBef>
                <a:spcPct val="0"/>
              </a:spcBef>
              <a:spcAft>
                <a:spcPct val="0"/>
              </a:spcAft>
              <a:defRPr sz="2400" b="1">
                <a:solidFill>
                  <a:schemeClr val="tx1"/>
                </a:solidFill>
                <a:latin typeface="Times New Roman" charset="0"/>
                <a:ea typeface="ＭＳ Ｐゴシック" charset="-128"/>
              </a:defRPr>
            </a:lvl6pPr>
            <a:lvl7pPr marL="914400" eaLnBrk="0" fontAlgn="base" hangingPunct="0">
              <a:spcBef>
                <a:spcPct val="0"/>
              </a:spcBef>
              <a:spcAft>
                <a:spcPct val="0"/>
              </a:spcAft>
              <a:defRPr sz="2400" b="1">
                <a:solidFill>
                  <a:schemeClr val="tx1"/>
                </a:solidFill>
                <a:latin typeface="Times New Roman" charset="0"/>
                <a:ea typeface="ＭＳ Ｐゴシック" charset="-128"/>
              </a:defRPr>
            </a:lvl7pPr>
            <a:lvl8pPr marL="1371600" eaLnBrk="0" fontAlgn="base" hangingPunct="0">
              <a:spcBef>
                <a:spcPct val="0"/>
              </a:spcBef>
              <a:spcAft>
                <a:spcPct val="0"/>
              </a:spcAft>
              <a:defRPr sz="2400" b="1">
                <a:solidFill>
                  <a:schemeClr val="tx1"/>
                </a:solidFill>
                <a:latin typeface="Times New Roman" charset="0"/>
                <a:ea typeface="ＭＳ Ｐゴシック" charset="-128"/>
              </a:defRPr>
            </a:lvl8pPr>
            <a:lvl9pPr marL="1828800" eaLnBrk="0" fontAlgn="base" hangingPunct="0">
              <a:spcBef>
                <a:spcPct val="0"/>
              </a:spcBef>
              <a:spcAft>
                <a:spcPct val="0"/>
              </a:spcAft>
              <a:defRPr sz="2400" b="1">
                <a:solidFill>
                  <a:schemeClr val="tx1"/>
                </a:solidFill>
                <a:latin typeface="Times New Roman" charset="0"/>
                <a:ea typeface="ＭＳ Ｐゴシック" charset="-128"/>
              </a:defRPr>
            </a:lvl9pPr>
          </a:lstStyle>
          <a:p>
            <a:pPr eaLnBrk="0" hangingPunct="0">
              <a:defRPr/>
            </a:pPr>
            <a:r>
              <a:rPr lang="en-US" sz="1000" dirty="0">
                <a:solidFill>
                  <a:srgbClr val="B9EFEE"/>
                </a:solidFill>
                <a:effectLst>
                  <a:outerShdw blurRad="38100" dist="38100" dir="2700000" algn="tl">
                    <a:srgbClr val="C0C0C0"/>
                  </a:outerShdw>
                </a:effectLst>
                <a:cs typeface="+mn-cs"/>
              </a:rPr>
              <a:t>IMRT Evolution evolves to smaller and smaller subfields and high resolution IMRT along with the introduction of new imaging </a:t>
            </a:r>
            <a:r>
              <a:rPr lang="en-US" sz="1000" dirty="0">
                <a:solidFill>
                  <a:srgbClr val="006E6B"/>
                </a:solidFill>
                <a:effectLst>
                  <a:outerShdw blurRad="38100" dist="38100" dir="2700000" algn="tl">
                    <a:srgbClr val="C0C0C0"/>
                  </a:outerShdw>
                </a:effectLst>
                <a:cs typeface="+mn-cs"/>
              </a:rPr>
              <a:t>technologies</a:t>
            </a:r>
            <a:endParaRPr lang="en-US" sz="1300" dirty="0">
              <a:solidFill>
                <a:srgbClr val="006E6B"/>
              </a:solidFill>
              <a:effectLst>
                <a:outerShdw blurRad="38100" dist="38100" dir="2700000" algn="tl">
                  <a:srgbClr val="C0C0C0"/>
                </a:outerShdw>
              </a:effectLst>
              <a:cs typeface="+mn-cs"/>
            </a:endParaRPr>
          </a:p>
        </p:txBody>
      </p:sp>
      <p:pic>
        <p:nvPicPr>
          <p:cNvPr id="24610" name="Picture 34" descr="EX Beauty sho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75513" y="1917700"/>
            <a:ext cx="995362" cy="10953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1" name="Rectangle 35"/>
          <p:cNvSpPr>
            <a:spLocks noChangeArrowheads="1"/>
          </p:cNvSpPr>
          <p:nvPr/>
        </p:nvSpPr>
        <p:spPr bwMode="auto">
          <a:xfrm>
            <a:off x="155575" y="1890713"/>
            <a:ext cx="13271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85339" tIns="42669" rIns="85339" bIns="42669" anchor="b">
            <a:spAutoFit/>
          </a:bodyPr>
          <a:lstStyle>
            <a:lvl1pPr defTabSz="852488">
              <a:defRPr>
                <a:solidFill>
                  <a:schemeClr val="tx1"/>
                </a:solidFill>
                <a:latin typeface="Garamond" panose="02020404030301010803" pitchFamily="18" charset="0"/>
              </a:defRPr>
            </a:lvl1pPr>
            <a:lvl2pPr marL="742950" indent="-285750" defTabSz="852488">
              <a:defRPr>
                <a:solidFill>
                  <a:schemeClr val="tx1"/>
                </a:solidFill>
                <a:latin typeface="Garamond" panose="02020404030301010803" pitchFamily="18" charset="0"/>
              </a:defRPr>
            </a:lvl2pPr>
            <a:lvl3pPr marL="1143000" indent="-228600" defTabSz="852488">
              <a:defRPr>
                <a:solidFill>
                  <a:schemeClr val="tx1"/>
                </a:solidFill>
                <a:latin typeface="Garamond" panose="02020404030301010803" pitchFamily="18" charset="0"/>
              </a:defRPr>
            </a:lvl3pPr>
            <a:lvl4pPr marL="1600200" indent="-228600" defTabSz="852488">
              <a:defRPr>
                <a:solidFill>
                  <a:schemeClr val="tx1"/>
                </a:solidFill>
                <a:latin typeface="Garamond" panose="02020404030301010803" pitchFamily="18" charset="0"/>
              </a:defRPr>
            </a:lvl4pPr>
            <a:lvl5pPr marL="2057400" indent="-228600" defTabSz="852488">
              <a:defRPr>
                <a:solidFill>
                  <a:schemeClr val="tx1"/>
                </a:solidFill>
                <a:latin typeface="Garamond" panose="02020404030301010803" pitchFamily="18" charset="0"/>
              </a:defRPr>
            </a:lvl5pPr>
            <a:lvl6pPr marL="2514600" indent="-228600" defTabSz="852488" eaLnBrk="0" fontAlgn="base" hangingPunct="0">
              <a:spcBef>
                <a:spcPct val="0"/>
              </a:spcBef>
              <a:spcAft>
                <a:spcPct val="0"/>
              </a:spcAft>
              <a:defRPr>
                <a:solidFill>
                  <a:schemeClr val="tx1"/>
                </a:solidFill>
                <a:latin typeface="Garamond" panose="02020404030301010803" pitchFamily="18" charset="0"/>
              </a:defRPr>
            </a:lvl6pPr>
            <a:lvl7pPr marL="2971800" indent="-228600" defTabSz="852488" eaLnBrk="0" fontAlgn="base" hangingPunct="0">
              <a:spcBef>
                <a:spcPct val="0"/>
              </a:spcBef>
              <a:spcAft>
                <a:spcPct val="0"/>
              </a:spcAft>
              <a:defRPr>
                <a:solidFill>
                  <a:schemeClr val="tx1"/>
                </a:solidFill>
                <a:latin typeface="Garamond" panose="02020404030301010803" pitchFamily="18" charset="0"/>
              </a:defRPr>
            </a:lvl7pPr>
            <a:lvl8pPr marL="3429000" indent="-228600" defTabSz="852488" eaLnBrk="0" fontAlgn="base" hangingPunct="0">
              <a:spcBef>
                <a:spcPct val="0"/>
              </a:spcBef>
              <a:spcAft>
                <a:spcPct val="0"/>
              </a:spcAft>
              <a:defRPr>
                <a:solidFill>
                  <a:schemeClr val="tx1"/>
                </a:solidFill>
                <a:latin typeface="Garamond" panose="02020404030301010803" pitchFamily="18" charset="0"/>
              </a:defRPr>
            </a:lvl8pPr>
            <a:lvl9pPr marL="3886200" indent="-228600" defTabSz="852488" eaLnBrk="0" fontAlgn="base" hangingPunct="0">
              <a:spcBef>
                <a:spcPct val="0"/>
              </a:spcBef>
              <a:spcAft>
                <a:spcPct val="0"/>
              </a:spcAft>
              <a:defRPr>
                <a:solidFill>
                  <a:schemeClr val="tx1"/>
                </a:solidFill>
                <a:latin typeface="Garamond" panose="02020404030301010803" pitchFamily="18" charset="0"/>
              </a:defRPr>
            </a:lvl9pPr>
          </a:lstStyle>
          <a:p>
            <a:pPr eaLnBrk="0" hangingPunct="0"/>
            <a:r>
              <a:rPr lang="en-US" altLang="en-US" sz="1300">
                <a:solidFill>
                  <a:srgbClr val="006E6B"/>
                </a:solidFill>
                <a:ea typeface="+mn-ea"/>
                <a:cs typeface="+mn-cs"/>
              </a:rPr>
              <a:t>The First Clinac</a:t>
            </a:r>
          </a:p>
        </p:txBody>
      </p:sp>
      <p:sp>
        <p:nvSpPr>
          <p:cNvPr id="24612" name="Rectangle 36"/>
          <p:cNvSpPr>
            <a:spLocks noChangeArrowheads="1"/>
          </p:cNvSpPr>
          <p:nvPr/>
        </p:nvSpPr>
        <p:spPr bwMode="auto">
          <a:xfrm>
            <a:off x="5214938" y="1711325"/>
            <a:ext cx="19653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85339" tIns="42669" rIns="85339" bIns="42669" anchor="b">
            <a:spAutoFit/>
          </a:bodyPr>
          <a:lstStyle>
            <a:lvl1pPr defTabSz="852488">
              <a:defRPr>
                <a:solidFill>
                  <a:schemeClr val="tx1"/>
                </a:solidFill>
                <a:latin typeface="Garamond" panose="02020404030301010803" pitchFamily="18" charset="0"/>
              </a:defRPr>
            </a:lvl1pPr>
            <a:lvl2pPr marL="742950" indent="-285750" defTabSz="852488">
              <a:defRPr>
                <a:solidFill>
                  <a:schemeClr val="tx1"/>
                </a:solidFill>
                <a:latin typeface="Garamond" panose="02020404030301010803" pitchFamily="18" charset="0"/>
              </a:defRPr>
            </a:lvl2pPr>
            <a:lvl3pPr marL="1143000" indent="-228600" defTabSz="852488">
              <a:defRPr>
                <a:solidFill>
                  <a:schemeClr val="tx1"/>
                </a:solidFill>
                <a:latin typeface="Garamond" panose="02020404030301010803" pitchFamily="18" charset="0"/>
              </a:defRPr>
            </a:lvl3pPr>
            <a:lvl4pPr marL="1600200" indent="-228600" defTabSz="852488">
              <a:defRPr>
                <a:solidFill>
                  <a:schemeClr val="tx1"/>
                </a:solidFill>
                <a:latin typeface="Garamond" panose="02020404030301010803" pitchFamily="18" charset="0"/>
              </a:defRPr>
            </a:lvl4pPr>
            <a:lvl5pPr marL="2057400" indent="-228600" defTabSz="852488">
              <a:defRPr>
                <a:solidFill>
                  <a:schemeClr val="tx1"/>
                </a:solidFill>
                <a:latin typeface="Garamond" panose="02020404030301010803" pitchFamily="18" charset="0"/>
              </a:defRPr>
            </a:lvl5pPr>
            <a:lvl6pPr marL="2514600" indent="-228600" defTabSz="852488" eaLnBrk="0" fontAlgn="base" hangingPunct="0">
              <a:spcBef>
                <a:spcPct val="0"/>
              </a:spcBef>
              <a:spcAft>
                <a:spcPct val="0"/>
              </a:spcAft>
              <a:defRPr>
                <a:solidFill>
                  <a:schemeClr val="tx1"/>
                </a:solidFill>
                <a:latin typeface="Garamond" panose="02020404030301010803" pitchFamily="18" charset="0"/>
              </a:defRPr>
            </a:lvl6pPr>
            <a:lvl7pPr marL="2971800" indent="-228600" defTabSz="852488" eaLnBrk="0" fontAlgn="base" hangingPunct="0">
              <a:spcBef>
                <a:spcPct val="0"/>
              </a:spcBef>
              <a:spcAft>
                <a:spcPct val="0"/>
              </a:spcAft>
              <a:defRPr>
                <a:solidFill>
                  <a:schemeClr val="tx1"/>
                </a:solidFill>
                <a:latin typeface="Garamond" panose="02020404030301010803" pitchFamily="18" charset="0"/>
              </a:defRPr>
            </a:lvl7pPr>
            <a:lvl8pPr marL="3429000" indent="-228600" defTabSz="852488" eaLnBrk="0" fontAlgn="base" hangingPunct="0">
              <a:spcBef>
                <a:spcPct val="0"/>
              </a:spcBef>
              <a:spcAft>
                <a:spcPct val="0"/>
              </a:spcAft>
              <a:defRPr>
                <a:solidFill>
                  <a:schemeClr val="tx1"/>
                </a:solidFill>
                <a:latin typeface="Garamond" panose="02020404030301010803" pitchFamily="18" charset="0"/>
              </a:defRPr>
            </a:lvl8pPr>
            <a:lvl9pPr marL="3886200" indent="-228600" defTabSz="852488" eaLnBrk="0" fontAlgn="base" hangingPunct="0">
              <a:spcBef>
                <a:spcPct val="0"/>
              </a:spcBef>
              <a:spcAft>
                <a:spcPct val="0"/>
              </a:spcAft>
              <a:defRPr>
                <a:solidFill>
                  <a:schemeClr val="tx1"/>
                </a:solidFill>
                <a:latin typeface="Garamond" panose="02020404030301010803" pitchFamily="18" charset="0"/>
              </a:defRPr>
            </a:lvl9pPr>
          </a:lstStyle>
          <a:p>
            <a:pPr eaLnBrk="0" hangingPunct="0"/>
            <a:r>
              <a:rPr lang="en-US" altLang="en-US" sz="1300">
                <a:solidFill>
                  <a:srgbClr val="B9EFEE"/>
                </a:solidFill>
                <a:ea typeface="+mn-ea"/>
                <a:cs typeface="+mn-cs"/>
              </a:rPr>
              <a:t>Computerized 3D CT Treatment Planning</a:t>
            </a:r>
          </a:p>
        </p:txBody>
      </p:sp>
      <p:sp>
        <p:nvSpPr>
          <p:cNvPr id="24613" name="Rectangle 37"/>
          <p:cNvSpPr>
            <a:spLocks noChangeArrowheads="1"/>
          </p:cNvSpPr>
          <p:nvPr/>
        </p:nvSpPr>
        <p:spPr bwMode="auto">
          <a:xfrm>
            <a:off x="-965200" y="48402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defTabSz="914400" eaLnBrk="0" hangingPunct="0"/>
            <a:endParaRPr lang="en-US" altLang="en-US">
              <a:solidFill>
                <a:srgbClr val="FFFFFF"/>
              </a:solidFill>
              <a:ea typeface="+mn-ea"/>
              <a:cs typeface="+mn-cs"/>
            </a:endParaRPr>
          </a:p>
        </p:txBody>
      </p:sp>
      <p:sp>
        <p:nvSpPr>
          <p:cNvPr id="24614" name="Text Box 38"/>
          <p:cNvSpPr txBox="1">
            <a:spLocks noChangeArrowheads="1"/>
          </p:cNvSpPr>
          <p:nvPr/>
        </p:nvSpPr>
        <p:spPr bwMode="auto">
          <a:xfrm>
            <a:off x="134938" y="4953000"/>
            <a:ext cx="164623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9" tIns="42669" rIns="85339" bIns="42669">
            <a:spAutoFit/>
          </a:bodyPr>
          <a:lstStyle>
            <a:lvl1pPr defTabSz="852488">
              <a:defRPr>
                <a:solidFill>
                  <a:schemeClr val="tx1"/>
                </a:solidFill>
                <a:latin typeface="Garamond" panose="02020404030301010803" pitchFamily="18" charset="0"/>
              </a:defRPr>
            </a:lvl1pPr>
            <a:lvl2pPr marL="742950" indent="-285750" defTabSz="852488">
              <a:defRPr>
                <a:solidFill>
                  <a:schemeClr val="tx1"/>
                </a:solidFill>
                <a:latin typeface="Garamond" panose="02020404030301010803" pitchFamily="18" charset="0"/>
              </a:defRPr>
            </a:lvl2pPr>
            <a:lvl3pPr marL="1143000" indent="-228600" defTabSz="852488">
              <a:defRPr>
                <a:solidFill>
                  <a:schemeClr val="tx1"/>
                </a:solidFill>
                <a:latin typeface="Garamond" panose="02020404030301010803" pitchFamily="18" charset="0"/>
              </a:defRPr>
            </a:lvl3pPr>
            <a:lvl4pPr marL="1600200" indent="-228600" defTabSz="852488">
              <a:defRPr>
                <a:solidFill>
                  <a:schemeClr val="tx1"/>
                </a:solidFill>
                <a:latin typeface="Garamond" panose="02020404030301010803" pitchFamily="18" charset="0"/>
              </a:defRPr>
            </a:lvl4pPr>
            <a:lvl5pPr marL="2057400" indent="-228600" defTabSz="852488">
              <a:defRPr>
                <a:solidFill>
                  <a:schemeClr val="tx1"/>
                </a:solidFill>
                <a:latin typeface="Garamond" panose="02020404030301010803" pitchFamily="18" charset="0"/>
              </a:defRPr>
            </a:lvl5pPr>
            <a:lvl6pPr marL="2514600" indent="-228600" defTabSz="852488" eaLnBrk="0" fontAlgn="base" hangingPunct="0">
              <a:spcBef>
                <a:spcPct val="0"/>
              </a:spcBef>
              <a:spcAft>
                <a:spcPct val="0"/>
              </a:spcAft>
              <a:defRPr>
                <a:solidFill>
                  <a:schemeClr val="tx1"/>
                </a:solidFill>
                <a:latin typeface="Garamond" panose="02020404030301010803" pitchFamily="18" charset="0"/>
              </a:defRPr>
            </a:lvl6pPr>
            <a:lvl7pPr marL="2971800" indent="-228600" defTabSz="852488" eaLnBrk="0" fontAlgn="base" hangingPunct="0">
              <a:spcBef>
                <a:spcPct val="0"/>
              </a:spcBef>
              <a:spcAft>
                <a:spcPct val="0"/>
              </a:spcAft>
              <a:defRPr>
                <a:solidFill>
                  <a:schemeClr val="tx1"/>
                </a:solidFill>
                <a:latin typeface="Garamond" panose="02020404030301010803" pitchFamily="18" charset="0"/>
              </a:defRPr>
            </a:lvl7pPr>
            <a:lvl8pPr marL="3429000" indent="-228600" defTabSz="852488" eaLnBrk="0" fontAlgn="base" hangingPunct="0">
              <a:spcBef>
                <a:spcPct val="0"/>
              </a:spcBef>
              <a:spcAft>
                <a:spcPct val="0"/>
              </a:spcAft>
              <a:defRPr>
                <a:solidFill>
                  <a:schemeClr val="tx1"/>
                </a:solidFill>
                <a:latin typeface="Garamond" panose="02020404030301010803" pitchFamily="18" charset="0"/>
              </a:defRPr>
            </a:lvl8pPr>
            <a:lvl9pPr marL="3886200" indent="-228600" defTabSz="852488" eaLnBrk="0" fontAlgn="base" hangingPunct="0">
              <a:spcBef>
                <a:spcPct val="0"/>
              </a:spcBef>
              <a:spcAft>
                <a:spcPct val="0"/>
              </a:spcAft>
              <a:defRPr>
                <a:solidFill>
                  <a:schemeClr val="tx1"/>
                </a:solidFill>
                <a:latin typeface="Garamond" panose="02020404030301010803" pitchFamily="18" charset="0"/>
              </a:defRPr>
            </a:lvl9pPr>
          </a:lstStyle>
          <a:p>
            <a:pPr eaLnBrk="0" hangingPunct="0"/>
            <a:r>
              <a:rPr lang="en-US" altLang="en-US" sz="1300" b="1">
                <a:solidFill>
                  <a:srgbClr val="006E6B"/>
                </a:solidFill>
                <a:latin typeface="Times New Roman" panose="02020603050405020304" pitchFamily="18" charset="0"/>
                <a:ea typeface="ＭＳ Ｐゴシック" panose="020B0600070205080204" pitchFamily="34" charset="-128"/>
                <a:cs typeface="+mn-cs"/>
              </a:rPr>
              <a:t>Standard Collimator</a:t>
            </a:r>
          </a:p>
        </p:txBody>
      </p:sp>
      <p:sp>
        <p:nvSpPr>
          <p:cNvPr id="283687" name="Text Box 39"/>
          <p:cNvSpPr txBox="1">
            <a:spLocks noChangeArrowheads="1"/>
          </p:cNvSpPr>
          <p:nvPr/>
        </p:nvSpPr>
        <p:spPr bwMode="auto">
          <a:xfrm>
            <a:off x="203200" y="5410200"/>
            <a:ext cx="1762125" cy="681038"/>
          </a:xfrm>
          <a:prstGeom prst="rect">
            <a:avLst/>
          </a:prstGeom>
          <a:noFill/>
          <a:ln w="9525">
            <a:noFill/>
            <a:miter lim="800000"/>
            <a:headEnd/>
            <a:tailEnd/>
          </a:ln>
          <a:effectLst/>
        </p:spPr>
        <p:txBody>
          <a:bodyPr lIns="85339" tIns="42669" rIns="85339" bIns="42669">
            <a:spAutoFit/>
          </a:bodyPr>
          <a:lstStyle/>
          <a:p>
            <a:pPr defTabSz="852488" eaLnBrk="0" hangingPunct="0">
              <a:defRPr/>
            </a:pPr>
            <a:r>
              <a:rPr lang="en-US" sz="1300" dirty="0">
                <a:solidFill>
                  <a:srgbClr val="B9EFEE"/>
                </a:solidFill>
                <a:effectLst>
                  <a:outerShdw blurRad="38100" dist="38100" dir="2700000" algn="tl">
                    <a:srgbClr val="C0C0C0"/>
                  </a:outerShdw>
                </a:effectLst>
                <a:latin typeface="Times New Roman" pitchFamily="17" charset="0"/>
                <a:ea typeface="ＭＳ Ｐゴシック" pitchFamily="17" charset="-128"/>
                <a:cs typeface="+mn-cs"/>
              </a:rPr>
              <a:t>The </a:t>
            </a:r>
            <a:r>
              <a:rPr lang="en-US" sz="1300" dirty="0" err="1">
                <a:solidFill>
                  <a:srgbClr val="B9EFEE"/>
                </a:solidFill>
                <a:effectLst>
                  <a:outerShdw blurRad="38100" dist="38100" dir="2700000" algn="tl">
                    <a:srgbClr val="C0C0C0"/>
                  </a:outerShdw>
                </a:effectLst>
                <a:latin typeface="Times New Roman" pitchFamily="17" charset="0"/>
                <a:ea typeface="ＭＳ Ｐゴシック" pitchFamily="17" charset="-128"/>
                <a:cs typeface="+mn-cs"/>
              </a:rPr>
              <a:t>linac</a:t>
            </a:r>
            <a:r>
              <a:rPr lang="en-US" sz="1300" dirty="0">
                <a:solidFill>
                  <a:srgbClr val="B9EFEE"/>
                </a:solidFill>
                <a:effectLst>
                  <a:outerShdw blurRad="38100" dist="38100" dir="2700000" algn="tl">
                    <a:srgbClr val="C0C0C0"/>
                  </a:outerShdw>
                </a:effectLst>
                <a:latin typeface="Times New Roman" pitchFamily="17" charset="0"/>
                <a:ea typeface="ＭＳ Ｐゴシック" pitchFamily="17" charset="-128"/>
                <a:cs typeface="+mn-cs"/>
              </a:rPr>
              <a:t> reduced complications compared to Co60</a:t>
            </a:r>
          </a:p>
        </p:txBody>
      </p:sp>
      <p:pic>
        <p:nvPicPr>
          <p:cNvPr id="2" name="Picture 1">
            <a:extLst>
              <a:ext uri="{FF2B5EF4-FFF2-40B4-BE49-F238E27FC236}">
                <a16:creationId xmlns:a16="http://schemas.microsoft.com/office/drawing/2014/main" id="{10F39194-6D84-4184-B92A-A78D56A5205E}"/>
              </a:ext>
            </a:extLst>
          </p:cNvPr>
          <p:cNvPicPr>
            <a:picLocks noChangeAspect="1"/>
          </p:cNvPicPr>
          <p:nvPr/>
        </p:nvPicPr>
        <p:blipFill>
          <a:blip r:embed="rId19"/>
          <a:stretch>
            <a:fillRect/>
          </a:stretch>
        </p:blipFill>
        <p:spPr>
          <a:xfrm>
            <a:off x="76057" y="65594"/>
            <a:ext cx="1105044" cy="1596991"/>
          </a:xfrm>
          <a:prstGeom prst="rect">
            <a:avLst/>
          </a:prstGeom>
        </p:spPr>
      </p:pic>
      <p:pic>
        <p:nvPicPr>
          <p:cNvPr id="4" name="Picture 3">
            <a:extLst>
              <a:ext uri="{FF2B5EF4-FFF2-40B4-BE49-F238E27FC236}">
                <a16:creationId xmlns:a16="http://schemas.microsoft.com/office/drawing/2014/main" id="{C08C9906-96E7-4D11-B055-30B62646ADAE}"/>
              </a:ext>
            </a:extLst>
          </p:cNvPr>
          <p:cNvPicPr>
            <a:picLocks noChangeAspect="1"/>
          </p:cNvPicPr>
          <p:nvPr/>
        </p:nvPicPr>
        <p:blipFill>
          <a:blip r:embed="rId20"/>
          <a:stretch>
            <a:fillRect/>
          </a:stretch>
        </p:blipFill>
        <p:spPr>
          <a:xfrm>
            <a:off x="7647554" y="65594"/>
            <a:ext cx="1487065" cy="1304419"/>
          </a:xfrm>
          <a:prstGeom prst="rect">
            <a:avLst/>
          </a:prstGeom>
        </p:spPr>
      </p:pic>
    </p:spTree>
    <p:extLst>
      <p:ext uri="{BB962C8B-B14F-4D97-AF65-F5344CB8AC3E}">
        <p14:creationId xmlns:p14="http://schemas.microsoft.com/office/powerpoint/2010/main" val="384465961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2B1DC-5D67-4E7F-9D3E-10ABEFEBFB38}"/>
              </a:ext>
            </a:extLst>
          </p:cNvPr>
          <p:cNvSpPr>
            <a:spLocks noGrp="1"/>
          </p:cNvSpPr>
          <p:nvPr>
            <p:ph type="title"/>
          </p:nvPr>
        </p:nvSpPr>
        <p:spPr/>
        <p:txBody>
          <a:bodyPr/>
          <a:lstStyle/>
          <a:p>
            <a:r>
              <a:rPr lang="en-GB" dirty="0"/>
              <a:t>Limitations/constraints</a:t>
            </a:r>
          </a:p>
        </p:txBody>
      </p:sp>
      <p:pic>
        <p:nvPicPr>
          <p:cNvPr id="4" name="Picture 3">
            <a:extLst>
              <a:ext uri="{FF2B5EF4-FFF2-40B4-BE49-F238E27FC236}">
                <a16:creationId xmlns:a16="http://schemas.microsoft.com/office/drawing/2014/main" id="{C3C13CDD-3163-48C0-AE26-705F2D3A28AF}"/>
              </a:ext>
            </a:extLst>
          </p:cNvPr>
          <p:cNvPicPr>
            <a:picLocks noChangeAspect="1"/>
          </p:cNvPicPr>
          <p:nvPr/>
        </p:nvPicPr>
        <p:blipFill>
          <a:blip r:embed="rId2"/>
          <a:stretch>
            <a:fillRect/>
          </a:stretch>
        </p:blipFill>
        <p:spPr>
          <a:xfrm>
            <a:off x="180110" y="2764919"/>
            <a:ext cx="9144000" cy="3418492"/>
          </a:xfrm>
          <a:prstGeom prst="rect">
            <a:avLst/>
          </a:prstGeom>
        </p:spPr>
      </p:pic>
    </p:spTree>
    <p:extLst>
      <p:ext uri="{BB962C8B-B14F-4D97-AF65-F5344CB8AC3E}">
        <p14:creationId xmlns:p14="http://schemas.microsoft.com/office/powerpoint/2010/main" val="753916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3160" y="10632"/>
            <a:ext cx="8414369" cy="684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502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388" y="533894"/>
            <a:ext cx="9720388" cy="543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242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9175"/>
            <a:ext cx="9144000" cy="6716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324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Content Placeholder 3"/>
          <p:cNvSpPr>
            <a:spLocks noGrp="1"/>
          </p:cNvSpPr>
          <p:nvPr>
            <p:ph idx="1"/>
          </p:nvPr>
        </p:nvSpPr>
        <p:spPr/>
        <p:txBody>
          <a:bodyPr/>
          <a:lstStyle/>
          <a:p>
            <a:endParaRPr lang="en-GB"/>
          </a:p>
        </p:txBody>
      </p:sp>
      <p:pic>
        <p:nvPicPr>
          <p:cNvPr id="4099"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79" y="499148"/>
            <a:ext cx="9388615" cy="532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255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454" y="-626458"/>
            <a:ext cx="7493225" cy="7493225"/>
          </a:xfrm>
        </p:spPr>
      </p:pic>
    </p:spTree>
    <p:extLst>
      <p:ext uri="{BB962C8B-B14F-4D97-AF65-F5344CB8AC3E}">
        <p14:creationId xmlns:p14="http://schemas.microsoft.com/office/powerpoint/2010/main" val="1870832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122"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65518"/>
            <a:ext cx="9216827" cy="537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664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463" y="946768"/>
            <a:ext cx="9204693" cy="520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6956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42"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50" y="564874"/>
            <a:ext cx="9340062" cy="51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8840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Straight Arrow Connector 140">
            <a:extLst>
              <a:ext uri="{FF2B5EF4-FFF2-40B4-BE49-F238E27FC236}">
                <a16:creationId xmlns:a16="http://schemas.microsoft.com/office/drawing/2014/main" id="{DB55505B-4A16-4521-BE45-6915DB823F7F}"/>
              </a:ext>
            </a:extLst>
          </p:cNvPr>
          <p:cNvCxnSpPr>
            <a:cxnSpLocks/>
          </p:cNvCxnSpPr>
          <p:nvPr/>
        </p:nvCxnSpPr>
        <p:spPr>
          <a:xfrm flipH="1">
            <a:off x="3153862" y="4754746"/>
            <a:ext cx="0" cy="1226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716E137-F0D1-483D-9A26-0C8C3EFD874E}"/>
              </a:ext>
            </a:extLst>
          </p:cNvPr>
          <p:cNvCxnSpPr>
            <a:cxnSpLocks/>
          </p:cNvCxnSpPr>
          <p:nvPr/>
        </p:nvCxnSpPr>
        <p:spPr>
          <a:xfrm flipH="1">
            <a:off x="3826327" y="4754746"/>
            <a:ext cx="0" cy="1226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4459567F-F8A0-4650-BAE7-107EEB7F4A85}"/>
              </a:ext>
            </a:extLst>
          </p:cNvPr>
          <p:cNvCxnSpPr>
            <a:cxnSpLocks/>
          </p:cNvCxnSpPr>
          <p:nvPr/>
        </p:nvCxnSpPr>
        <p:spPr>
          <a:xfrm flipH="1">
            <a:off x="3826327" y="4413751"/>
            <a:ext cx="0" cy="1226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D6F3A30E-EE26-45DB-8121-84A93038F045}"/>
              </a:ext>
            </a:extLst>
          </p:cNvPr>
          <p:cNvSpPr>
            <a:spLocks noGrp="1"/>
          </p:cNvSpPr>
          <p:nvPr>
            <p:ph type="title"/>
          </p:nvPr>
        </p:nvSpPr>
        <p:spPr/>
        <p:txBody>
          <a:bodyPr>
            <a:normAutofit fontScale="90000"/>
          </a:bodyPr>
          <a:lstStyle/>
          <a:p>
            <a:r>
              <a:rPr lang="en-US" dirty="0"/>
              <a:t>Modified BCLC staging system and </a:t>
            </a:r>
            <a:br>
              <a:rPr lang="en-US" dirty="0"/>
            </a:br>
            <a:r>
              <a:rPr lang="en-US" dirty="0"/>
              <a:t>treatment strategy </a:t>
            </a:r>
          </a:p>
        </p:txBody>
      </p:sp>
      <p:sp>
        <p:nvSpPr>
          <p:cNvPr id="6" name="Text Placeholder 5">
            <a:extLst>
              <a:ext uri="{FF2B5EF4-FFF2-40B4-BE49-F238E27FC236}">
                <a16:creationId xmlns:a16="http://schemas.microsoft.com/office/drawing/2014/main" id="{72F4847E-6E35-4B60-82E1-E5FE5DB85D9A}"/>
              </a:ext>
            </a:extLst>
          </p:cNvPr>
          <p:cNvSpPr>
            <a:spLocks noGrp="1"/>
          </p:cNvSpPr>
          <p:nvPr>
            <p:ph type="body" sz="quarter" idx="10"/>
          </p:nvPr>
        </p:nvSpPr>
        <p:spPr>
          <a:xfrm>
            <a:off x="4925" y="5229200"/>
            <a:ext cx="7591411" cy="1627721"/>
          </a:xfrm>
        </p:spPr>
        <p:txBody>
          <a:bodyPr/>
          <a:lstStyle/>
          <a:p>
            <a:pPr>
              <a:buClr>
                <a:schemeClr val="tx2"/>
              </a:buClr>
            </a:pPr>
            <a:r>
              <a:rPr lang="en-US" dirty="0"/>
              <a:t>*Child–Pugh A without ascites. Applies to all treatment options apart </a:t>
            </a:r>
            <a:r>
              <a:rPr lang="en-US"/>
              <a:t>from LT; </a:t>
            </a:r>
            <a:r>
              <a:rPr lang="en-US" baseline="30000" dirty="0"/>
              <a:t>†</a:t>
            </a:r>
            <a:r>
              <a:rPr lang="en-US" dirty="0"/>
              <a:t>PS 1; </a:t>
            </a:r>
            <a:r>
              <a:rPr lang="en-US" dirty="0" err="1"/>
              <a:t>tumour</a:t>
            </a:r>
            <a:r>
              <a:rPr lang="en-US" dirty="0"/>
              <a:t>-induced modification of performance capacity; </a:t>
            </a:r>
            <a:r>
              <a:rPr lang="en-US" baseline="30000" dirty="0"/>
              <a:t>‡</a:t>
            </a:r>
            <a:r>
              <a:rPr lang="en-US" dirty="0"/>
              <a:t>Multiparametric evaluation: compensated Child–Pugh class A liver function with MELD score &lt;10, matched with grade of portal hypertension, acceptable amount of remaining parenchyma and possibility to adopt a laparoscopic/minimally invasive approach; </a:t>
            </a:r>
            <a:r>
              <a:rPr lang="en-US" baseline="30000" dirty="0"/>
              <a:t>§</a:t>
            </a:r>
            <a:r>
              <a:rPr lang="en-US" dirty="0"/>
              <a:t>The stage migration strategy applies; </a:t>
            </a:r>
            <a:r>
              <a:rPr lang="en-GB" baseline="30000" dirty="0"/>
              <a:t>‖</a:t>
            </a:r>
            <a:r>
              <a:rPr lang="en-US" dirty="0"/>
              <a:t>Sorafenib has been shown to be effective in first line, while regorafenib is effective in second line in case of radiological progression under sorafenib. </a:t>
            </a:r>
            <a:r>
              <a:rPr lang="en-US" dirty="0" err="1"/>
              <a:t>Lenvatinib</a:t>
            </a:r>
            <a:r>
              <a:rPr lang="en-US" dirty="0"/>
              <a:t> has been shown to be non-inferior to sorafenib in first line, but no effective second-line option after </a:t>
            </a:r>
            <a:r>
              <a:rPr lang="en-US" dirty="0" err="1"/>
              <a:t>lenvatinib</a:t>
            </a:r>
            <a:r>
              <a:rPr lang="en-US" dirty="0"/>
              <a:t> has been explored. </a:t>
            </a:r>
            <a:r>
              <a:rPr lang="en-US" dirty="0" err="1"/>
              <a:t>Cabozantinib</a:t>
            </a:r>
            <a:r>
              <a:rPr lang="en-US" dirty="0"/>
              <a:t> has been demonstrated to be superior to placebo in 2nd or 3rd line with an improvement in OS. </a:t>
            </a:r>
            <a:r>
              <a:rPr lang="en-US" dirty="0" err="1"/>
              <a:t>Nivolumab</a:t>
            </a:r>
            <a:r>
              <a:rPr lang="en-US" dirty="0"/>
              <a:t> has been approved in second line by FDA but not EMA based on uncontrolled Phase 2 data. </a:t>
            </a:r>
            <a:r>
              <a:rPr lang="en-GB" dirty="0"/>
              <a:t>Please see notes for full details.</a:t>
            </a:r>
          </a:p>
          <a:p>
            <a:r>
              <a:rPr lang="en-GB"/>
              <a:t>EASL CPG HCC. J Hepatol 2018; doi: 10.1016/j.jhep.2018.03.019</a:t>
            </a:r>
          </a:p>
        </p:txBody>
      </p:sp>
      <p:pic>
        <p:nvPicPr>
          <p:cNvPr id="7" name="Picture 6">
            <a:hlinkClick r:id="rId3" action="ppaction://hlinksldjump"/>
            <a:extLst>
              <a:ext uri="{FF2B5EF4-FFF2-40B4-BE49-F238E27FC236}">
                <a16:creationId xmlns:a16="http://schemas.microsoft.com/office/drawing/2014/main" id="{8D140431-AE49-49C6-A86F-4A6AC09ADB3E}"/>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8374443" y="442233"/>
            <a:ext cx="381237" cy="377560"/>
          </a:xfrm>
          <a:prstGeom prst="rect">
            <a:avLst/>
          </a:prstGeom>
        </p:spPr>
      </p:pic>
      <p:sp>
        <p:nvSpPr>
          <p:cNvPr id="10" name="TextBox 9">
            <a:extLst>
              <a:ext uri="{FF2B5EF4-FFF2-40B4-BE49-F238E27FC236}">
                <a16:creationId xmlns:a16="http://schemas.microsoft.com/office/drawing/2014/main" id="{8BD3A966-6DA3-482E-8E3F-61C536F0399F}"/>
              </a:ext>
            </a:extLst>
          </p:cNvPr>
          <p:cNvSpPr txBox="1"/>
          <p:nvPr/>
        </p:nvSpPr>
        <p:spPr>
          <a:xfrm>
            <a:off x="1150130" y="1613280"/>
            <a:ext cx="1435324" cy="1144800"/>
          </a:xfrm>
          <a:prstGeom prst="rect">
            <a:avLst/>
          </a:prstGeom>
          <a:solidFill>
            <a:schemeClr val="bg1"/>
          </a:solidFill>
          <a:ln>
            <a:solidFill>
              <a:schemeClr val="tx2"/>
            </a:solidFill>
          </a:ln>
        </p:spPr>
        <p:txBody>
          <a:bodyPr wrap="none" lIns="18000" tIns="18000" rIns="18000" bIns="18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Very early stage (0)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Single &lt;2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Preserved 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PS 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1D9AAF95-A0A9-49F8-BD3B-300FFE92484E}"/>
              </a:ext>
            </a:extLst>
          </p:cNvPr>
          <p:cNvSpPr txBox="1"/>
          <p:nvPr/>
        </p:nvSpPr>
        <p:spPr>
          <a:xfrm>
            <a:off x="2663239" y="1613506"/>
            <a:ext cx="1336386" cy="1144800"/>
          </a:xfrm>
          <a:prstGeom prst="rect">
            <a:avLst/>
          </a:prstGeom>
          <a:solidFill>
            <a:schemeClr val="bg1"/>
          </a:solidFill>
          <a:ln>
            <a:solidFill>
              <a:schemeClr val="tx2"/>
            </a:solidFill>
          </a:ln>
        </p:spPr>
        <p:txBody>
          <a:bodyPr wrap="none" lIns="18000" tIns="18000" rIns="18000" bIns="18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Early stage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Solitary or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2–3 nodules &lt;3 cm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Preserved 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PS 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F9A9FC6-A659-4331-806C-5059817F047C}"/>
              </a:ext>
            </a:extLst>
          </p:cNvPr>
          <p:cNvSpPr txBox="1"/>
          <p:nvPr/>
        </p:nvSpPr>
        <p:spPr>
          <a:xfrm>
            <a:off x="4077407" y="1613281"/>
            <a:ext cx="1650575" cy="1144800"/>
          </a:xfrm>
          <a:prstGeom prst="rect">
            <a:avLst/>
          </a:prstGeom>
          <a:solidFill>
            <a:schemeClr val="bg1"/>
          </a:solidFill>
          <a:ln>
            <a:solidFill>
              <a:schemeClr val="tx2"/>
            </a:solidFill>
          </a:ln>
        </p:spPr>
        <p:txBody>
          <a:bodyPr wrap="none" lIns="18000" tIns="18000" rIns="18000" bIns="18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Intermediate stage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Multinodular,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unresectable</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Preserved 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PS 0</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9AA00DFD-0CFE-40E2-883B-37BC96CFC98D}"/>
              </a:ext>
            </a:extLst>
          </p:cNvPr>
          <p:cNvSpPr txBox="1"/>
          <p:nvPr/>
        </p:nvSpPr>
        <p:spPr>
          <a:xfrm>
            <a:off x="5805765" y="1613281"/>
            <a:ext cx="1471040" cy="1144800"/>
          </a:xfrm>
          <a:prstGeom prst="rect">
            <a:avLst/>
          </a:prstGeom>
          <a:solidFill>
            <a:schemeClr val="bg1"/>
          </a:solidFill>
          <a:ln>
            <a:solidFill>
              <a:schemeClr val="tx2"/>
            </a:solidFill>
          </a:ln>
        </p:spPr>
        <p:txBody>
          <a:bodyPr wrap="none" lIns="18000" tIns="18000" rIns="18000" bIns="18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Advanced stage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Portal invasion/</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extrahepatic spread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Preserved liver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PS1</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546AC34F-07C5-4496-9858-CD00555230CD}"/>
              </a:ext>
            </a:extLst>
          </p:cNvPr>
          <p:cNvSpPr txBox="1"/>
          <p:nvPr/>
        </p:nvSpPr>
        <p:spPr>
          <a:xfrm>
            <a:off x="7354588" y="1613280"/>
            <a:ext cx="1503100" cy="1144800"/>
          </a:xfrm>
          <a:prstGeom prst="rect">
            <a:avLst/>
          </a:prstGeom>
          <a:solidFill>
            <a:schemeClr val="bg1"/>
          </a:solidFill>
          <a:ln>
            <a:solidFill>
              <a:schemeClr val="tx2"/>
            </a:solidFill>
          </a:ln>
        </p:spPr>
        <p:txBody>
          <a:bodyPr wrap="none" lIns="18000" tIns="18000" rIns="18000" bIns="18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Terminal stage (D)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Not transferable HCC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End-stage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liver function</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PS 3–4</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983DE630-0081-49AF-86E1-299290C413BF}"/>
              </a:ext>
            </a:extLst>
          </p:cNvPr>
          <p:cNvSpPr txBox="1"/>
          <p:nvPr/>
        </p:nvSpPr>
        <p:spPr>
          <a:xfrm>
            <a:off x="188007" y="1910462"/>
            <a:ext cx="884340" cy="405683"/>
          </a:xfrm>
          <a:prstGeom prst="rect">
            <a:avLst/>
          </a:prstGeom>
          <a:solidFill>
            <a:schemeClr val="bg1"/>
          </a:solidFill>
          <a:ln>
            <a:solidFill>
              <a:schemeClr val="bg1"/>
            </a:solidFill>
          </a:ln>
        </p:spPr>
        <p:txBody>
          <a:bodyPr wrap="none" lIns="18000" tIns="18000" rIns="18000" bIns="1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Prognostic </a:t>
            </a:r>
            <a:b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stage</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2723AE8F-72F7-4DB0-88B1-8BB423FDDB4A}"/>
              </a:ext>
            </a:extLst>
          </p:cNvPr>
          <p:cNvSpPr txBox="1"/>
          <p:nvPr/>
        </p:nvSpPr>
        <p:spPr>
          <a:xfrm>
            <a:off x="2378127" y="2986946"/>
            <a:ext cx="547710" cy="406800"/>
          </a:xfrm>
          <a:prstGeom prst="rect">
            <a:avLst/>
          </a:prstGeom>
          <a:solidFill>
            <a:schemeClr val="bg1"/>
          </a:solidFill>
          <a:ln>
            <a:solidFill>
              <a:schemeClr val="tx2"/>
            </a:solid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Solitary</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C8AEC335-4713-416D-BFF7-D1F1DDE2A333}"/>
              </a:ext>
            </a:extLst>
          </p:cNvPr>
          <p:cNvSpPr txBox="1"/>
          <p:nvPr/>
        </p:nvSpPr>
        <p:spPr>
          <a:xfrm>
            <a:off x="3388423" y="2986946"/>
            <a:ext cx="913195" cy="405683"/>
          </a:xfrm>
          <a:prstGeom prst="rect">
            <a:avLst/>
          </a:prstGeom>
          <a:solidFill>
            <a:schemeClr val="bg1"/>
          </a:solidFill>
          <a:ln>
            <a:solidFill>
              <a:schemeClr val="tx2"/>
            </a:solid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2–3 nodules </a:t>
            </a:r>
            <a:b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≤3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cm</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B1C9C968-ECB9-4D69-B237-C9D21E107AD9}"/>
              </a:ext>
            </a:extLst>
          </p:cNvPr>
          <p:cNvSpPr txBox="1"/>
          <p:nvPr/>
        </p:nvSpPr>
        <p:spPr>
          <a:xfrm>
            <a:off x="2083715" y="3514165"/>
            <a:ext cx="1136012" cy="405683"/>
          </a:xfrm>
          <a:prstGeom prst="rect">
            <a:avLst/>
          </a:prstGeom>
          <a:solidFill>
            <a:schemeClr val="bg1"/>
          </a:solidFill>
          <a:ln>
            <a:solidFill>
              <a:schemeClr val="tx2"/>
            </a:solid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Optimal surgical</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candidate</a:t>
            </a:r>
            <a:r>
              <a:rPr kumimoji="0" lang="en-US" sz="1200" b="0" i="0" u="none" strike="noStrike" kern="1200" cap="none" spc="0" normalizeH="0" baseline="30000" noProof="0" dirty="0">
                <a:ln>
                  <a:noFill/>
                </a:ln>
                <a:solidFill>
                  <a:prstClr val="black"/>
                </a:solidFill>
                <a:effectLst/>
                <a:uLnTx/>
                <a:uFillTx/>
                <a:latin typeface="Arial" panose="020B0604020202020204"/>
                <a:ea typeface="+mn-ea"/>
                <a:cs typeface="+mn-cs"/>
              </a:rPr>
              <a:t>‡</a:t>
            </a:r>
            <a:endParaRPr kumimoji="0" lang="en-GB" sz="12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4BD3D17E-4271-4B57-AD32-D021409ABB12}"/>
              </a:ext>
            </a:extLst>
          </p:cNvPr>
          <p:cNvSpPr txBox="1"/>
          <p:nvPr/>
        </p:nvSpPr>
        <p:spPr>
          <a:xfrm>
            <a:off x="2189845" y="4105321"/>
            <a:ext cx="286741" cy="221018"/>
          </a:xfrm>
          <a:prstGeom prst="rect">
            <a:avLst/>
          </a:prstGeom>
          <a:solidFill>
            <a:schemeClr val="bg1"/>
          </a:solidFill>
          <a:ln>
            <a:solidFill>
              <a:schemeClr val="tx2"/>
            </a:solid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Yes</a:t>
            </a:r>
            <a:endParaRPr kumimoji="0" lang="en-GB" sz="12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BDA377D1-AEAC-4855-957A-59AFF0274DCC}"/>
              </a:ext>
            </a:extLst>
          </p:cNvPr>
          <p:cNvSpPr txBox="1"/>
          <p:nvPr/>
        </p:nvSpPr>
        <p:spPr>
          <a:xfrm>
            <a:off x="2826857" y="4105321"/>
            <a:ext cx="231918" cy="221018"/>
          </a:xfrm>
          <a:prstGeom prst="rect">
            <a:avLst/>
          </a:prstGeom>
          <a:solidFill>
            <a:schemeClr val="bg1"/>
          </a:solidFill>
          <a:ln>
            <a:solidFill>
              <a:schemeClr val="tx2"/>
            </a:solid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No</a:t>
            </a:r>
            <a:endParaRPr kumimoji="0" lang="en-GB" sz="12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D6202577-C5D6-44A5-9B91-7C0BC02AA539}"/>
              </a:ext>
            </a:extLst>
          </p:cNvPr>
          <p:cNvSpPr txBox="1"/>
          <p:nvPr/>
        </p:nvSpPr>
        <p:spPr>
          <a:xfrm>
            <a:off x="3012966" y="4546265"/>
            <a:ext cx="286741" cy="221018"/>
          </a:xfrm>
          <a:prstGeom prst="rect">
            <a:avLst/>
          </a:prstGeom>
          <a:solidFill>
            <a:schemeClr val="bg1"/>
          </a:solidFill>
          <a:ln>
            <a:solidFill>
              <a:schemeClr val="tx2"/>
            </a:solid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Yes</a:t>
            </a:r>
            <a:endParaRPr kumimoji="0" lang="en-GB" sz="12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80FC1943-7512-4430-A344-31B49D617ACB}"/>
              </a:ext>
            </a:extLst>
          </p:cNvPr>
          <p:cNvSpPr txBox="1"/>
          <p:nvPr/>
        </p:nvSpPr>
        <p:spPr>
          <a:xfrm>
            <a:off x="3713317" y="4540550"/>
            <a:ext cx="231918" cy="221018"/>
          </a:xfrm>
          <a:prstGeom prst="rect">
            <a:avLst/>
          </a:prstGeom>
          <a:solidFill>
            <a:schemeClr val="bg1"/>
          </a:solidFill>
          <a:ln>
            <a:solidFill>
              <a:schemeClr val="tx2"/>
            </a:solid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No</a:t>
            </a:r>
            <a:endParaRPr kumimoji="0" lang="en-GB" sz="1200" b="0"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5F012C11-EC49-4DED-8C3F-5999E139FEA5}"/>
              </a:ext>
            </a:extLst>
          </p:cNvPr>
          <p:cNvSpPr txBox="1"/>
          <p:nvPr/>
        </p:nvSpPr>
        <p:spPr>
          <a:xfrm>
            <a:off x="3467419" y="4013783"/>
            <a:ext cx="755203" cy="405683"/>
          </a:xfrm>
          <a:prstGeom prst="rect">
            <a:avLst/>
          </a:prstGeom>
          <a:solidFill>
            <a:schemeClr val="bg1"/>
          </a:solidFill>
          <a:ln>
            <a:solidFill>
              <a:schemeClr val="tx2"/>
            </a:solid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Transplant</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candidate</a:t>
            </a:r>
            <a:endPar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87E233A3-5D44-4236-9739-12E9438005ED}"/>
              </a:ext>
            </a:extLst>
          </p:cNvPr>
          <p:cNvSpPr txBox="1"/>
          <p:nvPr/>
        </p:nvSpPr>
        <p:spPr>
          <a:xfrm>
            <a:off x="216284" y="4875833"/>
            <a:ext cx="827786" cy="221018"/>
          </a:xfrm>
          <a:prstGeom prst="rect">
            <a:avLst/>
          </a:prstGeom>
          <a:solidFill>
            <a:schemeClr val="bg1"/>
          </a:solidFill>
          <a:ln>
            <a:solidFill>
              <a:schemeClr val="bg1"/>
            </a:solidFill>
          </a:ln>
        </p:spPr>
        <p:txBody>
          <a:bodyPr wrap="none" lIns="18000" tIns="18000" rIns="18000" bIns="1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Treatment</a:t>
            </a:r>
            <a:r>
              <a:rPr kumimoji="0" lang="en-US" sz="1200" b="1" i="0" u="none" strike="noStrike" kern="1200" cap="none" spc="0" normalizeH="0" baseline="30000" noProof="0" dirty="0">
                <a:ln>
                  <a:noFill/>
                </a:ln>
                <a:solidFill>
                  <a:prstClr val="black"/>
                </a:solidFill>
                <a:effectLst/>
                <a:uLnTx/>
                <a:uFillTx/>
                <a:latin typeface="Arial" panose="020B0604020202020204"/>
                <a:ea typeface="+mn-ea"/>
                <a:cs typeface="+mn-cs"/>
              </a:rPr>
              <a:t>§</a:t>
            </a:r>
            <a:endParaRPr kumimoji="0" lang="en-GB" sz="1200" b="1" i="0" u="none" strike="noStrike" kern="1200" cap="none" spc="0" normalizeH="0" baseline="30000" noProof="0" dirty="0">
              <a:ln>
                <a:noFill/>
              </a:ln>
              <a:solidFill>
                <a:prstClr val="black"/>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9F940A15-9890-420C-9BF3-A0FF0832CE12}"/>
              </a:ext>
            </a:extLst>
          </p:cNvPr>
          <p:cNvSpPr txBox="1"/>
          <p:nvPr/>
        </p:nvSpPr>
        <p:spPr>
          <a:xfrm>
            <a:off x="313042" y="5119673"/>
            <a:ext cx="634272" cy="221018"/>
          </a:xfrm>
          <a:prstGeom prst="rect">
            <a:avLst/>
          </a:prstGeom>
          <a:solidFill>
            <a:schemeClr val="bg1"/>
          </a:solidFill>
          <a:ln>
            <a:solidFill>
              <a:schemeClr val="bg1"/>
            </a:solidFill>
          </a:ln>
        </p:spPr>
        <p:txBody>
          <a:bodyPr wrap="none" lIns="18000" tIns="18000" rIns="18000" bIns="1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Survival</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E7BD0C4B-F602-4475-B8A4-1B8CB634FE39}"/>
              </a:ext>
            </a:extLst>
          </p:cNvPr>
          <p:cNvSpPr txBox="1"/>
          <p:nvPr/>
        </p:nvSpPr>
        <p:spPr>
          <a:xfrm>
            <a:off x="1150130" y="5119673"/>
            <a:ext cx="2845806" cy="221018"/>
          </a:xfrm>
          <a:prstGeom prst="rect">
            <a:avLst/>
          </a:prstGeom>
          <a:solidFill>
            <a:srgbClr val="73CBEF"/>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&gt;5 years</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BDE7715B-8999-4E2E-A105-DDB3FEF294E5}"/>
              </a:ext>
            </a:extLst>
          </p:cNvPr>
          <p:cNvSpPr txBox="1"/>
          <p:nvPr/>
        </p:nvSpPr>
        <p:spPr>
          <a:xfrm>
            <a:off x="4077407" y="5119673"/>
            <a:ext cx="1652400" cy="221018"/>
          </a:xfrm>
          <a:prstGeom prst="rect">
            <a:avLst/>
          </a:prstGeom>
          <a:solidFill>
            <a:srgbClr val="73CBEF"/>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&gt;2.5 years</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10AE8E31-5BF6-4E1E-A715-BB17788EEBF6}"/>
              </a:ext>
            </a:extLst>
          </p:cNvPr>
          <p:cNvSpPr txBox="1"/>
          <p:nvPr/>
        </p:nvSpPr>
        <p:spPr>
          <a:xfrm>
            <a:off x="5805765" y="5119673"/>
            <a:ext cx="1472400" cy="221018"/>
          </a:xfrm>
          <a:prstGeom prst="rect">
            <a:avLst/>
          </a:prstGeom>
          <a:solidFill>
            <a:srgbClr val="73CBEF"/>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≥10 months</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A09DD701-DCB7-4E45-8B7B-0169E680D1BC}"/>
              </a:ext>
            </a:extLst>
          </p:cNvPr>
          <p:cNvSpPr txBox="1"/>
          <p:nvPr/>
        </p:nvSpPr>
        <p:spPr>
          <a:xfrm>
            <a:off x="7354588" y="5119673"/>
            <a:ext cx="1504800" cy="221018"/>
          </a:xfrm>
          <a:prstGeom prst="rect">
            <a:avLst/>
          </a:prstGeom>
          <a:solidFill>
            <a:srgbClr val="73CBEF"/>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a:ea typeface="+mn-ea"/>
                <a:cs typeface="+mn-cs"/>
              </a:rPr>
              <a:t>3 months</a:t>
            </a:r>
            <a:endParaRPr kumimoji="0" lang="en-GB" sz="12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0DE3A313-7245-43BD-AADC-F95065D0829A}"/>
              </a:ext>
            </a:extLst>
          </p:cNvPr>
          <p:cNvSpPr txBox="1"/>
          <p:nvPr/>
        </p:nvSpPr>
        <p:spPr>
          <a:xfrm>
            <a:off x="4077407" y="4875833"/>
            <a:ext cx="1652400" cy="221018"/>
          </a:xfrm>
          <a:prstGeom prst="rect">
            <a:avLst/>
          </a:prstGeom>
          <a:solidFill>
            <a:schemeClr val="tx2"/>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Chemoembolization</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96AD159F-D662-4F93-B6EA-DF35279A4D95}"/>
              </a:ext>
            </a:extLst>
          </p:cNvPr>
          <p:cNvSpPr txBox="1"/>
          <p:nvPr/>
        </p:nvSpPr>
        <p:spPr>
          <a:xfrm>
            <a:off x="5805765" y="4875833"/>
            <a:ext cx="1472400" cy="221018"/>
          </a:xfrm>
          <a:prstGeom prst="rect">
            <a:avLst/>
          </a:prstGeom>
          <a:solidFill>
            <a:schemeClr val="tx2"/>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Systemic therapy</a:t>
            </a:r>
            <a:r>
              <a:rPr kumimoji="0" lang="en-GB" sz="1200" b="0" i="0" u="none" strike="noStrike" kern="1200" cap="none" spc="0" normalizeH="0" baseline="30000" noProof="0" dirty="0">
                <a:ln>
                  <a:noFill/>
                </a:ln>
                <a:solidFill>
                  <a:srgbClr val="FFFFFF"/>
                </a:solidFill>
                <a:effectLst/>
                <a:uLnTx/>
                <a:uFillTx/>
                <a:latin typeface="Arial" panose="020B0604020202020204"/>
                <a:ea typeface="+mn-ea"/>
                <a:cs typeface="+mn-cs"/>
              </a:rPr>
              <a:t>‖</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AAA4C015-48B4-49A0-8BD0-85CBC06FBABB}"/>
              </a:ext>
            </a:extLst>
          </p:cNvPr>
          <p:cNvSpPr txBox="1"/>
          <p:nvPr/>
        </p:nvSpPr>
        <p:spPr>
          <a:xfrm>
            <a:off x="7354588" y="4875833"/>
            <a:ext cx="1504800" cy="221018"/>
          </a:xfrm>
          <a:prstGeom prst="rect">
            <a:avLst/>
          </a:prstGeom>
          <a:solidFill>
            <a:schemeClr val="tx2"/>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BSC</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77E3C8BE-08C8-4AC4-9741-A1C3AE773368}"/>
              </a:ext>
            </a:extLst>
          </p:cNvPr>
          <p:cNvSpPr txBox="1"/>
          <p:nvPr/>
        </p:nvSpPr>
        <p:spPr>
          <a:xfrm>
            <a:off x="1150130" y="4875833"/>
            <a:ext cx="649562" cy="221018"/>
          </a:xfrm>
          <a:prstGeom prst="rect">
            <a:avLst/>
          </a:prstGeom>
          <a:solidFill>
            <a:schemeClr val="tx2"/>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Ablation</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F7360007-2A0C-4475-A1E1-711AFD7F26BA}"/>
              </a:ext>
            </a:extLst>
          </p:cNvPr>
          <p:cNvSpPr txBox="1"/>
          <p:nvPr/>
        </p:nvSpPr>
        <p:spPr>
          <a:xfrm flipH="1">
            <a:off x="1818298" y="4875833"/>
            <a:ext cx="719162" cy="221018"/>
          </a:xfrm>
          <a:prstGeom prst="rect">
            <a:avLst/>
          </a:prstGeom>
          <a:solidFill>
            <a:schemeClr val="tx2"/>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Resection</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835FF653-EE36-4EE6-9D16-BF9CE1AFD1ED}"/>
              </a:ext>
            </a:extLst>
          </p:cNvPr>
          <p:cNvSpPr txBox="1"/>
          <p:nvPr/>
        </p:nvSpPr>
        <p:spPr>
          <a:xfrm flipH="1">
            <a:off x="2557490" y="4875833"/>
            <a:ext cx="772450" cy="221018"/>
          </a:xfrm>
          <a:prstGeom prst="rect">
            <a:avLst/>
          </a:prstGeom>
          <a:solidFill>
            <a:schemeClr val="tx2"/>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Transplant</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8" name="Connector: Elbow 37">
            <a:extLst>
              <a:ext uri="{FF2B5EF4-FFF2-40B4-BE49-F238E27FC236}">
                <a16:creationId xmlns:a16="http://schemas.microsoft.com/office/drawing/2014/main" id="{D0F87B54-3D6C-4618-A3F5-B09770C23901}"/>
              </a:ext>
            </a:extLst>
          </p:cNvPr>
          <p:cNvCxnSpPr>
            <a:cxnSpLocks/>
            <a:stCxn id="9" idx="2"/>
            <a:endCxn id="10" idx="0"/>
          </p:cNvCxnSpPr>
          <p:nvPr/>
        </p:nvCxnSpPr>
        <p:spPr>
          <a:xfrm rot="5400000">
            <a:off x="3278270" y="-15730"/>
            <a:ext cx="218532" cy="303948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53434515-88BC-4311-B82F-D7437898E6AA}"/>
              </a:ext>
            </a:extLst>
          </p:cNvPr>
          <p:cNvCxnSpPr>
            <a:cxnSpLocks/>
            <a:stCxn id="9" idx="2"/>
            <a:endCxn id="11" idx="0"/>
          </p:cNvCxnSpPr>
          <p:nvPr/>
        </p:nvCxnSpPr>
        <p:spPr>
          <a:xfrm rot="5400000">
            <a:off x="4009977" y="716203"/>
            <a:ext cx="218758" cy="157584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241D4ECB-B4BE-4092-890C-020095F2F301}"/>
              </a:ext>
            </a:extLst>
          </p:cNvPr>
          <p:cNvCxnSpPr>
            <a:cxnSpLocks/>
            <a:stCxn id="9" idx="2"/>
            <a:endCxn id="13" idx="0"/>
          </p:cNvCxnSpPr>
          <p:nvPr/>
        </p:nvCxnSpPr>
        <p:spPr>
          <a:xfrm rot="16200000" flipH="1">
            <a:off x="5615016" y="687011"/>
            <a:ext cx="218533" cy="163400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3E28DD93-B5F9-4F27-A45F-DFC9CB747950}"/>
              </a:ext>
            </a:extLst>
          </p:cNvPr>
          <p:cNvCxnSpPr>
            <a:cxnSpLocks/>
            <a:stCxn id="9" idx="2"/>
            <a:endCxn id="14" idx="0"/>
          </p:cNvCxnSpPr>
          <p:nvPr/>
        </p:nvCxnSpPr>
        <p:spPr>
          <a:xfrm rot="16200000" flipH="1">
            <a:off x="6397443" y="-95415"/>
            <a:ext cx="218532" cy="3198858"/>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3F687C9-251F-4343-A81B-97354E5F3790}"/>
              </a:ext>
            </a:extLst>
          </p:cNvPr>
          <p:cNvCxnSpPr>
            <a:cxnSpLocks/>
          </p:cNvCxnSpPr>
          <p:nvPr/>
        </p:nvCxnSpPr>
        <p:spPr>
          <a:xfrm>
            <a:off x="4907775" y="1441991"/>
            <a:ext cx="0" cy="1712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E80165-FB08-49A0-9132-28C2064E7E6C}"/>
              </a:ext>
            </a:extLst>
          </p:cNvPr>
          <p:cNvSpPr txBox="1"/>
          <p:nvPr/>
        </p:nvSpPr>
        <p:spPr>
          <a:xfrm>
            <a:off x="3850340" y="1160748"/>
            <a:ext cx="2113880" cy="234000"/>
          </a:xfrm>
          <a:prstGeom prst="rect">
            <a:avLst/>
          </a:prstGeom>
          <a:solidFill>
            <a:schemeClr val="tx2"/>
          </a:solidFill>
          <a:ln>
            <a:solidFill>
              <a:schemeClr val="tx2"/>
            </a:solid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HCC in cirrhotic liver</a:t>
            </a:r>
            <a:endParaRPr kumimoji="0" lang="en-GB" sz="12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56" name="Connector: Elbow 55">
            <a:extLst>
              <a:ext uri="{FF2B5EF4-FFF2-40B4-BE49-F238E27FC236}">
                <a16:creationId xmlns:a16="http://schemas.microsoft.com/office/drawing/2014/main" id="{8F7165F0-3670-4E5A-B721-BC903A87743E}"/>
              </a:ext>
            </a:extLst>
          </p:cNvPr>
          <p:cNvCxnSpPr>
            <a:cxnSpLocks/>
            <a:stCxn id="10" idx="2"/>
            <a:endCxn id="35" idx="0"/>
          </p:cNvCxnSpPr>
          <p:nvPr/>
        </p:nvCxnSpPr>
        <p:spPr>
          <a:xfrm rot="5400000">
            <a:off x="612476" y="3620516"/>
            <a:ext cx="2117753" cy="392881"/>
          </a:xfrm>
          <a:prstGeom prst="bentConnector3">
            <a:avLst>
              <a:gd name="adj1" fmla="val 8646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3338A506-293B-4F1B-80D9-18456B9C29F3}"/>
              </a:ext>
            </a:extLst>
          </p:cNvPr>
          <p:cNvCxnSpPr>
            <a:cxnSpLocks/>
            <a:stCxn id="10" idx="2"/>
            <a:endCxn id="36" idx="0"/>
          </p:cNvCxnSpPr>
          <p:nvPr/>
        </p:nvCxnSpPr>
        <p:spPr>
          <a:xfrm rot="16200000" flipH="1">
            <a:off x="963959" y="3661912"/>
            <a:ext cx="2117753" cy="310087"/>
          </a:xfrm>
          <a:prstGeom prst="bentConnector3">
            <a:avLst>
              <a:gd name="adj1" fmla="val 8646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631594AD-3AA8-44A4-8683-8FDEB413F691}"/>
              </a:ext>
            </a:extLst>
          </p:cNvPr>
          <p:cNvSpPr txBox="1"/>
          <p:nvPr/>
        </p:nvSpPr>
        <p:spPr>
          <a:xfrm>
            <a:off x="3347864" y="4875833"/>
            <a:ext cx="648072" cy="221018"/>
          </a:xfrm>
          <a:prstGeom prst="rect">
            <a:avLst/>
          </a:prstGeom>
          <a:solidFill>
            <a:schemeClr val="tx2"/>
          </a:solidFill>
          <a:ln>
            <a:noFill/>
          </a:ln>
        </p:spPr>
        <p:txBody>
          <a:bodyPr wrap="none" lIns="18000" tIns="18000" rIns="18000" bIns="18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Ablation</a:t>
            </a:r>
            <a:endPar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79" name="Connector: Elbow 78">
            <a:extLst>
              <a:ext uri="{FF2B5EF4-FFF2-40B4-BE49-F238E27FC236}">
                <a16:creationId xmlns:a16="http://schemas.microsoft.com/office/drawing/2014/main" id="{E0ADA628-8DD6-4440-983B-69FA91F7A923}"/>
              </a:ext>
            </a:extLst>
          </p:cNvPr>
          <p:cNvCxnSpPr>
            <a:cxnSpLocks/>
            <a:stCxn id="11" idx="2"/>
            <a:endCxn id="17" idx="0"/>
          </p:cNvCxnSpPr>
          <p:nvPr/>
        </p:nvCxnSpPr>
        <p:spPr>
          <a:xfrm rot="16200000" flipH="1">
            <a:off x="3473906" y="2615831"/>
            <a:ext cx="228640" cy="51358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2FBE0809-C15E-46AE-9883-8B3A0E644BEB}"/>
              </a:ext>
            </a:extLst>
          </p:cNvPr>
          <p:cNvCxnSpPr>
            <a:cxnSpLocks/>
            <a:stCxn id="11" idx="2"/>
            <a:endCxn id="16" idx="0"/>
          </p:cNvCxnSpPr>
          <p:nvPr/>
        </p:nvCxnSpPr>
        <p:spPr>
          <a:xfrm rot="5400000">
            <a:off x="2877387" y="2532901"/>
            <a:ext cx="228640" cy="67945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64F556C-7B87-406E-BF10-1598AB1FE5E5}"/>
              </a:ext>
            </a:extLst>
          </p:cNvPr>
          <p:cNvCxnSpPr>
            <a:cxnSpLocks/>
            <a:stCxn id="17" idx="2"/>
            <a:endCxn id="25" idx="0"/>
          </p:cNvCxnSpPr>
          <p:nvPr/>
        </p:nvCxnSpPr>
        <p:spPr>
          <a:xfrm>
            <a:off x="3845021" y="3392629"/>
            <a:ext cx="0" cy="6211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89F3B93C-5CF1-42D1-97BC-35429967E2BE}"/>
              </a:ext>
            </a:extLst>
          </p:cNvPr>
          <p:cNvCxnSpPr>
            <a:cxnSpLocks/>
            <a:stCxn id="16" idx="2"/>
            <a:endCxn id="18" idx="0"/>
          </p:cNvCxnSpPr>
          <p:nvPr/>
        </p:nvCxnSpPr>
        <p:spPr>
          <a:xfrm flipH="1">
            <a:off x="2651721" y="3393746"/>
            <a:ext cx="261" cy="1204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56A57C58-1DEA-4141-BFB1-F52FA78B529E}"/>
              </a:ext>
            </a:extLst>
          </p:cNvPr>
          <p:cNvCxnSpPr>
            <a:cxnSpLocks/>
            <a:stCxn id="18" idx="2"/>
            <a:endCxn id="19" idx="0"/>
          </p:cNvCxnSpPr>
          <p:nvPr/>
        </p:nvCxnSpPr>
        <p:spPr>
          <a:xfrm rot="5400000">
            <a:off x="2399733" y="3853332"/>
            <a:ext cx="185473" cy="31850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nector: Elbow 103">
            <a:extLst>
              <a:ext uri="{FF2B5EF4-FFF2-40B4-BE49-F238E27FC236}">
                <a16:creationId xmlns:a16="http://schemas.microsoft.com/office/drawing/2014/main" id="{A81E1D0C-AEF6-40E1-86C6-12F71CB0DC61}"/>
              </a:ext>
            </a:extLst>
          </p:cNvPr>
          <p:cNvCxnSpPr>
            <a:cxnSpLocks/>
            <a:stCxn id="18" idx="2"/>
            <a:endCxn id="20" idx="0"/>
          </p:cNvCxnSpPr>
          <p:nvPr/>
        </p:nvCxnSpPr>
        <p:spPr>
          <a:xfrm rot="16200000" flipH="1">
            <a:off x="2704532" y="3867036"/>
            <a:ext cx="185473" cy="29109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569B680F-A88A-4500-BF3C-EB69C92B58C2}"/>
              </a:ext>
            </a:extLst>
          </p:cNvPr>
          <p:cNvCxnSpPr>
            <a:cxnSpLocks/>
          </p:cNvCxnSpPr>
          <p:nvPr/>
        </p:nvCxnSpPr>
        <p:spPr>
          <a:xfrm>
            <a:off x="2325212" y="4360749"/>
            <a:ext cx="0" cy="513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6877A99C-1818-4874-8A3A-13F3C12C22F2}"/>
              </a:ext>
            </a:extLst>
          </p:cNvPr>
          <p:cNvCxnSpPr>
            <a:cxnSpLocks/>
            <a:stCxn id="20" idx="3"/>
            <a:endCxn id="25" idx="1"/>
          </p:cNvCxnSpPr>
          <p:nvPr/>
        </p:nvCxnSpPr>
        <p:spPr>
          <a:xfrm>
            <a:off x="3058775" y="4215830"/>
            <a:ext cx="408644" cy="79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7534AE0E-C97D-4BE6-8412-B144AC895A89}"/>
              </a:ext>
            </a:extLst>
          </p:cNvPr>
          <p:cNvCxnSpPr>
            <a:cxnSpLocks/>
            <a:endCxn id="21" idx="0"/>
          </p:cNvCxnSpPr>
          <p:nvPr/>
        </p:nvCxnSpPr>
        <p:spPr>
          <a:xfrm rot="5400000">
            <a:off x="3305835" y="4269968"/>
            <a:ext cx="126799" cy="425794"/>
          </a:xfrm>
          <a:prstGeom prst="bentConnector3">
            <a:avLst>
              <a:gd name="adj1" fmla="val 27465"/>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0C465849-63E6-4718-A7AA-D6B4A5DD4279}"/>
              </a:ext>
            </a:extLst>
          </p:cNvPr>
          <p:cNvCxnSpPr>
            <a:cxnSpLocks/>
            <a:stCxn id="12" idx="2"/>
            <a:endCxn id="32" idx="0"/>
          </p:cNvCxnSpPr>
          <p:nvPr/>
        </p:nvCxnSpPr>
        <p:spPr>
          <a:xfrm>
            <a:off x="4902695" y="2758081"/>
            <a:ext cx="912" cy="21177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A0F9D817-6CB4-4AF1-B19A-F733F29396C7}"/>
              </a:ext>
            </a:extLst>
          </p:cNvPr>
          <p:cNvCxnSpPr>
            <a:cxnSpLocks/>
            <a:stCxn id="13" idx="2"/>
            <a:endCxn id="33" idx="0"/>
          </p:cNvCxnSpPr>
          <p:nvPr/>
        </p:nvCxnSpPr>
        <p:spPr>
          <a:xfrm>
            <a:off x="6541285" y="2758081"/>
            <a:ext cx="680" cy="21177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3706C800-2063-4709-A305-F812A0F32FAE}"/>
              </a:ext>
            </a:extLst>
          </p:cNvPr>
          <p:cNvCxnSpPr>
            <a:cxnSpLocks/>
            <a:stCxn id="14" idx="2"/>
            <a:endCxn id="34" idx="0"/>
          </p:cNvCxnSpPr>
          <p:nvPr/>
        </p:nvCxnSpPr>
        <p:spPr>
          <a:xfrm>
            <a:off x="8106138" y="2758080"/>
            <a:ext cx="850" cy="211775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244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5C42-6C85-4FB0-A719-2F0C3ECA8F6B}"/>
              </a:ext>
            </a:extLst>
          </p:cNvPr>
          <p:cNvSpPr>
            <a:spLocks noGrp="1"/>
          </p:cNvSpPr>
          <p:nvPr>
            <p:ph type="title"/>
          </p:nvPr>
        </p:nvSpPr>
        <p:spPr/>
        <p:txBody>
          <a:bodyPr>
            <a:normAutofit fontScale="90000"/>
          </a:bodyPr>
          <a:lstStyle/>
          <a:p>
            <a:r>
              <a:rPr lang="en-GB" dirty="0"/>
              <a:t>Who gets Radiotherapy in the UK</a:t>
            </a:r>
          </a:p>
        </p:txBody>
      </p:sp>
      <p:pic>
        <p:nvPicPr>
          <p:cNvPr id="4" name="Picture 3">
            <a:extLst>
              <a:ext uri="{FF2B5EF4-FFF2-40B4-BE49-F238E27FC236}">
                <a16:creationId xmlns:a16="http://schemas.microsoft.com/office/drawing/2014/main" id="{E4911637-7671-4190-BBCE-CDEE6D3DC14F}"/>
              </a:ext>
            </a:extLst>
          </p:cNvPr>
          <p:cNvPicPr>
            <a:picLocks noChangeAspect="1"/>
          </p:cNvPicPr>
          <p:nvPr/>
        </p:nvPicPr>
        <p:blipFill>
          <a:blip r:embed="rId2"/>
          <a:stretch>
            <a:fillRect/>
          </a:stretch>
        </p:blipFill>
        <p:spPr>
          <a:xfrm>
            <a:off x="838200" y="2005012"/>
            <a:ext cx="7162800" cy="4371975"/>
          </a:xfrm>
          <a:prstGeom prst="rect">
            <a:avLst/>
          </a:prstGeom>
        </p:spPr>
      </p:pic>
    </p:spTree>
    <p:extLst>
      <p:ext uri="{BB962C8B-B14F-4D97-AF65-F5344CB8AC3E}">
        <p14:creationId xmlns:p14="http://schemas.microsoft.com/office/powerpoint/2010/main" val="1436025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F3A30E-EE26-45DB-8121-84A93038F045}"/>
              </a:ext>
            </a:extLst>
          </p:cNvPr>
          <p:cNvSpPr>
            <a:spLocks noGrp="1"/>
          </p:cNvSpPr>
          <p:nvPr>
            <p:ph type="title"/>
          </p:nvPr>
        </p:nvSpPr>
        <p:spPr/>
        <p:txBody>
          <a:bodyPr/>
          <a:lstStyle/>
          <a:p>
            <a:r>
              <a:rPr lang="en-GB"/>
              <a:t>Local ablation and external radiation</a:t>
            </a:r>
            <a:endParaRPr lang="en-US" dirty="0"/>
          </a:p>
        </p:txBody>
      </p:sp>
      <p:sp>
        <p:nvSpPr>
          <p:cNvPr id="6" name="Text Placeholder 5">
            <a:extLst>
              <a:ext uri="{FF2B5EF4-FFF2-40B4-BE49-F238E27FC236}">
                <a16:creationId xmlns:a16="http://schemas.microsoft.com/office/drawing/2014/main" id="{72F4847E-6E35-4B60-82E1-E5FE5DB85D9A}"/>
              </a:ext>
            </a:extLst>
          </p:cNvPr>
          <p:cNvSpPr>
            <a:spLocks noGrp="1"/>
          </p:cNvSpPr>
          <p:nvPr>
            <p:ph type="body" sz="quarter" idx="10"/>
          </p:nvPr>
        </p:nvSpPr>
        <p:spPr/>
        <p:txBody>
          <a:bodyPr/>
          <a:lstStyle/>
          <a:p>
            <a:endParaRPr lang="en-GB" dirty="0"/>
          </a:p>
          <a:p>
            <a:r>
              <a:rPr lang="en-GB" dirty="0"/>
              <a:t>*Thermal ablation in single tumours 2–3 cm in size is an alternative to surgical resection based on technical factors (location of the tumour), hepatic and extrahepatic patient conditions</a:t>
            </a:r>
          </a:p>
          <a:p>
            <a:r>
              <a:rPr lang="en-GB"/>
              <a:t>EASL CPG HCC. J Hepatol 2018; doi: 10.1016/j.jhep.2018.03.019</a:t>
            </a:r>
          </a:p>
        </p:txBody>
      </p:sp>
      <p:sp>
        <p:nvSpPr>
          <p:cNvPr id="5" name="Content Placeholder 4">
            <a:extLst>
              <a:ext uri="{FF2B5EF4-FFF2-40B4-BE49-F238E27FC236}">
                <a16:creationId xmlns:a16="http://schemas.microsoft.com/office/drawing/2014/main" id="{64E40D3B-9E56-4722-9651-7060B4916981}"/>
              </a:ext>
            </a:extLst>
          </p:cNvPr>
          <p:cNvSpPr>
            <a:spLocks noGrp="1"/>
          </p:cNvSpPr>
          <p:nvPr>
            <p:ph sz="half" idx="1"/>
          </p:nvPr>
        </p:nvSpPr>
        <p:spPr/>
        <p:txBody>
          <a:bodyPr/>
          <a:lstStyle/>
          <a:p>
            <a:r>
              <a:rPr lang="en-GB"/>
              <a:t>Tumour ablation techniques have improved along with the imaging-guidance tools required to ensure their successful application</a:t>
            </a:r>
            <a:endParaRPr lang="en-GB" dirty="0"/>
          </a:p>
        </p:txBody>
      </p:sp>
      <p:graphicFrame>
        <p:nvGraphicFramePr>
          <p:cNvPr id="10" name="Table 9">
            <a:extLst>
              <a:ext uri="{FF2B5EF4-FFF2-40B4-BE49-F238E27FC236}">
                <a16:creationId xmlns:a16="http://schemas.microsoft.com/office/drawing/2014/main" id="{B5AF5E46-1DB3-4A47-8850-26B2C684127A}"/>
              </a:ext>
            </a:extLst>
          </p:cNvPr>
          <p:cNvGraphicFramePr>
            <a:graphicFrameLocks noGrp="1"/>
          </p:cNvGraphicFramePr>
          <p:nvPr/>
        </p:nvGraphicFramePr>
        <p:xfrm>
          <a:off x="755649" y="2204864"/>
          <a:ext cx="7313614" cy="3322320"/>
        </p:xfrm>
        <a:graphic>
          <a:graphicData uri="http://schemas.openxmlformats.org/drawingml/2006/table">
            <a:tbl>
              <a:tblPr firstRow="1" bandRow="1">
                <a:tableStyleId>{5C22544A-7EE6-4342-B048-85BDC9FD1C3A}</a:tableStyleId>
              </a:tblPr>
              <a:tblGrid>
                <a:gridCol w="5575726">
                  <a:extLst>
                    <a:ext uri="{9D8B030D-6E8A-4147-A177-3AD203B41FA5}">
                      <a16:colId xmlns:a16="http://schemas.microsoft.com/office/drawing/2014/main" val="20001"/>
                    </a:ext>
                  </a:extLst>
                </a:gridCol>
                <a:gridCol w="868944">
                  <a:extLst>
                    <a:ext uri="{9D8B030D-6E8A-4147-A177-3AD203B41FA5}">
                      <a16:colId xmlns:a16="http://schemas.microsoft.com/office/drawing/2014/main" val="20002"/>
                    </a:ext>
                  </a:extLst>
                </a:gridCol>
                <a:gridCol w="868944">
                  <a:extLst>
                    <a:ext uri="{9D8B030D-6E8A-4147-A177-3AD203B41FA5}">
                      <a16:colId xmlns:a16="http://schemas.microsoft.com/office/drawing/2014/main" val="20003"/>
                    </a:ext>
                  </a:extLst>
                </a:gridCol>
              </a:tblGrid>
              <a:tr h="214761">
                <a:tc gridSpan="3">
                  <a:txBody>
                    <a:bodyPr/>
                    <a:lstStyle/>
                    <a:p>
                      <a:r>
                        <a:rPr lang="en-GB" sz="1400" dirty="0">
                          <a:solidFill>
                            <a:schemeClr val="bg1"/>
                          </a:solidFill>
                          <a:latin typeface="Arial" panose="020B0604020202020204" pitchFamily="34" charset="0"/>
                          <a:cs typeface="Arial" panose="020B0604020202020204" pitchFamily="34" charset="0"/>
                        </a:rPr>
                        <a:t>Recommendations</a:t>
                      </a:r>
                    </a:p>
                  </a:txBody>
                  <a:tcPr anchor="b">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solidFill>
                      <a:srgbClr val="004A86"/>
                    </a:solidFill>
                  </a:tcPr>
                </a:tc>
                <a:tc hMerge="1">
                  <a:txBody>
                    <a:bodyPr/>
                    <a:lstStyle/>
                    <a:p>
                      <a:endParaRPr lang="en-GB" dirty="0">
                        <a:latin typeface="Arial" panose="020B0604020202020204" pitchFamily="34" charset="0"/>
                        <a:cs typeface="Arial" panose="020B0604020202020204" pitchFamily="34" charset="0"/>
                      </a:endParaRPr>
                    </a:p>
                  </a:txBody>
                  <a:tcPr anchor="b"/>
                </a:tc>
                <a:tc hMerge="1">
                  <a:txBody>
                    <a:bodyPr/>
                    <a:lstStyle/>
                    <a:p>
                      <a:endParaRPr lang="en-GB" dirty="0">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10000"/>
                  </a:ext>
                </a:extLst>
              </a:tr>
              <a:tr h="365093">
                <a:tc>
                  <a:txBody>
                    <a:bodyPr/>
                    <a:lstStyle/>
                    <a:p>
                      <a:r>
                        <a:rPr lang="en-GB" sz="1400" b="1" kern="1200" dirty="0">
                          <a:solidFill>
                            <a:schemeClr val="tx2"/>
                          </a:solidFill>
                          <a:effectLst/>
                          <a:latin typeface="+mn-lt"/>
                          <a:ea typeface="+mn-ea"/>
                          <a:cs typeface="+mn-cs"/>
                        </a:rPr>
                        <a:t>Thermal ablation </a:t>
                      </a:r>
                      <a:r>
                        <a:rPr lang="en-GB" sz="1400" kern="1200" dirty="0">
                          <a:solidFill>
                            <a:schemeClr val="dk1"/>
                          </a:solidFill>
                          <a:effectLst/>
                          <a:latin typeface="+mn-lt"/>
                          <a:ea typeface="+mn-ea"/>
                          <a:cs typeface="+mn-cs"/>
                        </a:rPr>
                        <a:t>with </a:t>
                      </a:r>
                      <a:r>
                        <a:rPr lang="en-GB" sz="1400" b="1" kern="1200" dirty="0">
                          <a:solidFill>
                            <a:schemeClr val="tx2"/>
                          </a:solidFill>
                          <a:effectLst/>
                          <a:latin typeface="+mn-lt"/>
                          <a:ea typeface="+mn-ea"/>
                          <a:cs typeface="+mn-cs"/>
                        </a:rPr>
                        <a:t>radiofrequency</a:t>
                      </a:r>
                      <a:r>
                        <a:rPr lang="en-GB" sz="1400" kern="1200" dirty="0">
                          <a:solidFill>
                            <a:schemeClr val="dk1"/>
                          </a:solidFill>
                          <a:effectLst/>
                          <a:latin typeface="+mn-lt"/>
                          <a:ea typeface="+mn-ea"/>
                          <a:cs typeface="+mn-cs"/>
                        </a:rPr>
                        <a:t> is the </a:t>
                      </a:r>
                      <a:r>
                        <a:rPr lang="en-GB" sz="1400" b="1" kern="1200" dirty="0">
                          <a:solidFill>
                            <a:schemeClr val="tx2"/>
                          </a:solidFill>
                          <a:effectLst/>
                          <a:latin typeface="+mn-lt"/>
                          <a:ea typeface="+mn-ea"/>
                          <a:cs typeface="+mn-cs"/>
                        </a:rPr>
                        <a:t>standard of care </a:t>
                      </a:r>
                      <a:r>
                        <a:rPr lang="en-GB" sz="1400" kern="1200" dirty="0">
                          <a:solidFill>
                            <a:schemeClr val="dk1"/>
                          </a:solidFill>
                          <a:effectLst/>
                          <a:latin typeface="+mn-lt"/>
                          <a:ea typeface="+mn-ea"/>
                          <a:cs typeface="+mn-cs"/>
                        </a:rPr>
                        <a:t>for patients with </a:t>
                      </a:r>
                      <a:r>
                        <a:rPr lang="en-GB" sz="1400" b="0" kern="1200" dirty="0">
                          <a:solidFill>
                            <a:schemeClr val="tx1"/>
                          </a:solidFill>
                          <a:effectLst/>
                          <a:latin typeface="+mn-lt"/>
                          <a:ea typeface="+mn-ea"/>
                          <a:cs typeface="+mn-cs"/>
                        </a:rPr>
                        <a:t>BCLC-0 and A </a:t>
                      </a:r>
                      <a:r>
                        <a:rPr lang="en-GB" sz="1400" kern="1200" dirty="0">
                          <a:solidFill>
                            <a:schemeClr val="dk1"/>
                          </a:solidFill>
                          <a:effectLst/>
                          <a:latin typeface="+mn-lt"/>
                          <a:ea typeface="+mn-ea"/>
                          <a:cs typeface="+mn-cs"/>
                        </a:rPr>
                        <a:t>tumours </a:t>
                      </a:r>
                      <a:r>
                        <a:rPr lang="en-GB" sz="1400" b="1" kern="1200" dirty="0">
                          <a:solidFill>
                            <a:schemeClr val="tx2"/>
                          </a:solidFill>
                          <a:effectLst/>
                          <a:latin typeface="+mn-lt"/>
                          <a:ea typeface="+mn-ea"/>
                          <a:cs typeface="+mn-cs"/>
                        </a:rPr>
                        <a:t>not suitable for surgery*</a:t>
                      </a:r>
                      <a:endParaRPr lang="en-GB" sz="1400" b="1" i="0" u="none" strike="noStrike" kern="1200" baseline="0" dirty="0">
                        <a:solidFill>
                          <a:schemeClr val="tx2"/>
                        </a:solidFill>
                        <a:latin typeface="+mn-lt"/>
                        <a:ea typeface="+mn-ea"/>
                        <a:cs typeface="+mn-cs"/>
                      </a:endParaRPr>
                    </a:p>
                  </a:txBody>
                  <a:tcPr marL="46545" marR="4654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B w="6350" cap="flat" cmpd="sng" algn="ctr">
                      <a:solidFill>
                        <a:schemeClr val="tx2"/>
                      </a:solidFill>
                      <a:prstDash val="solid"/>
                      <a:round/>
                      <a:headEnd type="none" w="med" len="med"/>
                      <a:tailEnd type="none" w="med" len="med"/>
                    </a:lnB>
                    <a:solidFill>
                      <a:srgbClr val="FEFCFC"/>
                    </a:solidFill>
                  </a:tcPr>
                </a:tc>
                <a:tc>
                  <a:txBody>
                    <a:bodyPr/>
                    <a:lstStyle/>
                    <a:p>
                      <a:pPr algn="ctr"/>
                      <a:r>
                        <a:rPr lang="en-GB" sz="1400" dirty="0"/>
                        <a:t>High</a:t>
                      </a:r>
                    </a:p>
                  </a:txBody>
                  <a:tcPr marL="46545" marR="46545"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Strong</a:t>
                      </a:r>
                    </a:p>
                  </a:txBody>
                  <a:tcPr marL="46545" marR="46545"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7DCBEC">
                        <a:alpha val="50000"/>
                      </a:srgbClr>
                    </a:solidFill>
                  </a:tcPr>
                </a:tc>
                <a:extLst>
                  <a:ext uri="{0D108BD9-81ED-4DB2-BD59-A6C34878D82A}">
                    <a16:rowId xmlns:a16="http://schemas.microsoft.com/office/drawing/2014/main" val="10001"/>
                  </a:ext>
                </a:extLst>
              </a:tr>
              <a:tr h="365093">
                <a:tc>
                  <a:txBody>
                    <a:bodyPr/>
                    <a:lstStyle/>
                    <a:p>
                      <a:r>
                        <a:rPr lang="en-GB" sz="1400" kern="1200" dirty="0">
                          <a:solidFill>
                            <a:schemeClr val="dk1"/>
                          </a:solidFill>
                          <a:effectLst/>
                          <a:latin typeface="+mn-lt"/>
                          <a:ea typeface="+mn-ea"/>
                          <a:cs typeface="+mn-cs"/>
                        </a:rPr>
                        <a:t>In patients with </a:t>
                      </a:r>
                      <a:r>
                        <a:rPr lang="en-GB" sz="1400" b="1" kern="1200" dirty="0">
                          <a:solidFill>
                            <a:schemeClr val="tx2"/>
                          </a:solidFill>
                          <a:effectLst/>
                          <a:latin typeface="+mn-lt"/>
                          <a:ea typeface="+mn-ea"/>
                          <a:cs typeface="+mn-cs"/>
                        </a:rPr>
                        <a:t>very early stage HCC </a:t>
                      </a:r>
                      <a:r>
                        <a:rPr lang="en-GB" sz="1400" kern="1200" dirty="0">
                          <a:solidFill>
                            <a:schemeClr val="dk1"/>
                          </a:solidFill>
                          <a:effectLst/>
                          <a:latin typeface="+mn-lt"/>
                          <a:ea typeface="+mn-ea"/>
                          <a:cs typeface="+mn-cs"/>
                        </a:rPr>
                        <a:t>(BCLC-0) </a:t>
                      </a:r>
                      <a:r>
                        <a:rPr lang="en-GB" sz="1400" b="1" kern="1200" dirty="0">
                          <a:solidFill>
                            <a:schemeClr val="tx2"/>
                          </a:solidFill>
                          <a:effectLst/>
                          <a:latin typeface="+mn-lt"/>
                          <a:ea typeface="+mn-ea"/>
                          <a:cs typeface="+mn-cs"/>
                        </a:rPr>
                        <a:t>radiofrequency ablation</a:t>
                      </a:r>
                      <a:r>
                        <a:rPr lang="en-GB" sz="1400" b="1" kern="1200" dirty="0">
                          <a:solidFill>
                            <a:schemeClr val="accent1"/>
                          </a:solidFill>
                          <a:effectLst/>
                          <a:latin typeface="+mn-lt"/>
                          <a:ea typeface="+mn-ea"/>
                          <a:cs typeface="+mn-cs"/>
                        </a:rPr>
                        <a:t> </a:t>
                      </a:r>
                      <a:r>
                        <a:rPr lang="en-GB" sz="1400" kern="1200" dirty="0">
                          <a:solidFill>
                            <a:schemeClr val="dk1"/>
                          </a:solidFill>
                          <a:effectLst/>
                          <a:latin typeface="+mn-lt"/>
                          <a:ea typeface="+mn-ea"/>
                          <a:cs typeface="+mn-cs"/>
                        </a:rPr>
                        <a:t>in </a:t>
                      </a:r>
                      <a:r>
                        <a:rPr lang="en-GB" sz="1400" b="1" kern="1200" dirty="0">
                          <a:solidFill>
                            <a:schemeClr val="tx2"/>
                          </a:solidFill>
                          <a:effectLst/>
                          <a:latin typeface="+mn-lt"/>
                          <a:ea typeface="+mn-ea"/>
                          <a:cs typeface="+mn-cs"/>
                        </a:rPr>
                        <a:t>favourable locations </a:t>
                      </a:r>
                      <a:r>
                        <a:rPr lang="en-GB" sz="1400" kern="1200" dirty="0">
                          <a:solidFill>
                            <a:schemeClr val="dk1"/>
                          </a:solidFill>
                          <a:effectLst/>
                          <a:latin typeface="+mn-lt"/>
                          <a:ea typeface="+mn-ea"/>
                          <a:cs typeface="+mn-cs"/>
                        </a:rPr>
                        <a:t>can be adopted as </a:t>
                      </a:r>
                      <a:r>
                        <a:rPr lang="en-GB" sz="1400" b="1" kern="1200" dirty="0">
                          <a:solidFill>
                            <a:schemeClr val="tx2"/>
                          </a:solidFill>
                          <a:effectLst/>
                          <a:latin typeface="+mn-lt"/>
                          <a:ea typeface="+mn-ea"/>
                          <a:cs typeface="+mn-cs"/>
                        </a:rPr>
                        <a:t>first-line therapy </a:t>
                      </a:r>
                      <a:r>
                        <a:rPr lang="en-GB" sz="1400" kern="1200" dirty="0">
                          <a:solidFill>
                            <a:schemeClr val="dk1"/>
                          </a:solidFill>
                          <a:effectLst/>
                          <a:latin typeface="+mn-lt"/>
                          <a:ea typeface="+mn-ea"/>
                          <a:cs typeface="+mn-cs"/>
                        </a:rPr>
                        <a:t>even in </a:t>
                      </a:r>
                      <a:r>
                        <a:rPr lang="en-GB" sz="1400" b="1" kern="1200" dirty="0">
                          <a:solidFill>
                            <a:schemeClr val="tx2"/>
                          </a:solidFill>
                          <a:effectLst/>
                          <a:latin typeface="+mn-lt"/>
                          <a:ea typeface="+mn-ea"/>
                          <a:cs typeface="+mn-cs"/>
                        </a:rPr>
                        <a:t>surgical patients </a:t>
                      </a:r>
                      <a:endParaRPr lang="en-GB" sz="1400" b="1" i="0" u="none" strike="noStrike" kern="1200" baseline="0" dirty="0">
                        <a:solidFill>
                          <a:schemeClr val="tx2"/>
                        </a:solidFill>
                        <a:latin typeface="+mn-lt"/>
                        <a:ea typeface="+mn-ea"/>
                        <a:cs typeface="+mn-cs"/>
                      </a:endParaRPr>
                    </a:p>
                  </a:txBody>
                  <a:tcPr marL="46545" marR="4654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a:txBody>
                    <a:bodyPr/>
                    <a:lstStyle/>
                    <a:p>
                      <a:pPr algn="ctr"/>
                      <a:r>
                        <a:rPr lang="en-GB" sz="1400" dirty="0"/>
                        <a:t>Moderate</a:t>
                      </a:r>
                    </a:p>
                  </a:txBody>
                  <a:tcPr marL="46545" marR="46545"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7DCB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Strong</a:t>
                      </a:r>
                    </a:p>
                  </a:txBody>
                  <a:tcPr marL="46545" marR="46545"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solidFill>
                      <a:srgbClr val="7DCBEC">
                        <a:alpha val="50000"/>
                      </a:srgbClr>
                    </a:solidFill>
                  </a:tcPr>
                </a:tc>
                <a:extLst>
                  <a:ext uri="{0D108BD9-81ED-4DB2-BD59-A6C34878D82A}">
                    <a16:rowId xmlns:a16="http://schemas.microsoft.com/office/drawing/2014/main" val="2906311770"/>
                  </a:ext>
                </a:extLst>
              </a:tr>
              <a:tr h="365093">
                <a:tc>
                  <a:txBody>
                    <a:bodyPr/>
                    <a:lstStyle/>
                    <a:p>
                      <a:r>
                        <a:rPr lang="en-GB" sz="1400" kern="1200" dirty="0">
                          <a:solidFill>
                            <a:schemeClr val="dk1"/>
                          </a:solidFill>
                          <a:effectLst/>
                          <a:latin typeface="+mn-lt"/>
                          <a:ea typeface="+mn-ea"/>
                          <a:cs typeface="+mn-cs"/>
                        </a:rPr>
                        <a:t>Microwave ablation showed promising results for local control and survival</a:t>
                      </a:r>
                      <a:endParaRPr lang="en-GB" sz="1400" b="0" i="0" u="none" strike="noStrike" kern="1200" baseline="0" dirty="0">
                        <a:solidFill>
                          <a:schemeClr val="tx1"/>
                        </a:solidFill>
                        <a:latin typeface="+mn-lt"/>
                        <a:ea typeface="+mn-ea"/>
                        <a:cs typeface="+mn-cs"/>
                      </a:endParaRPr>
                    </a:p>
                  </a:txBody>
                  <a:tcPr marL="46545" marR="4654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gridSpan="2">
                  <a:txBody>
                    <a:bodyPr/>
                    <a:lstStyle/>
                    <a:p>
                      <a:pPr algn="ctr"/>
                      <a:r>
                        <a:rPr lang="en-GB" sz="1400" dirty="0"/>
                        <a:t>Low</a:t>
                      </a:r>
                    </a:p>
                  </a:txBody>
                  <a:tcPr marL="46545" marR="46545" anchor="ctr">
                    <a:lnL w="6350"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solidFill>
                      <a:srgbClr val="7DCBE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dirty="0"/>
                    </a:p>
                  </a:txBody>
                  <a:tcPr marL="46545" marR="46545"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solidFill>
                      <a:srgbClr val="7DCBEC">
                        <a:alpha val="50000"/>
                      </a:srgbClr>
                    </a:solidFill>
                  </a:tcPr>
                </a:tc>
                <a:extLst>
                  <a:ext uri="{0D108BD9-81ED-4DB2-BD59-A6C34878D82A}">
                    <a16:rowId xmlns:a16="http://schemas.microsoft.com/office/drawing/2014/main" val="1310970768"/>
                  </a:ext>
                </a:extLst>
              </a:tr>
              <a:tr h="365093">
                <a:tc>
                  <a:txBody>
                    <a:bodyPr/>
                    <a:lstStyle/>
                    <a:p>
                      <a:r>
                        <a:rPr lang="en-GB" sz="1400" b="1" kern="1200" dirty="0">
                          <a:solidFill>
                            <a:schemeClr val="tx2"/>
                          </a:solidFill>
                          <a:effectLst/>
                          <a:latin typeface="+mn-lt"/>
                          <a:ea typeface="+mn-ea"/>
                          <a:cs typeface="+mn-cs"/>
                        </a:rPr>
                        <a:t>Ethanol injection </a:t>
                      </a:r>
                      <a:r>
                        <a:rPr lang="en-GB" sz="1400" kern="1200" dirty="0">
                          <a:solidFill>
                            <a:schemeClr val="dk1"/>
                          </a:solidFill>
                          <a:effectLst/>
                          <a:latin typeface="+mn-lt"/>
                          <a:ea typeface="+mn-ea"/>
                          <a:cs typeface="+mn-cs"/>
                        </a:rPr>
                        <a:t>is an option in some cases </a:t>
                      </a:r>
                      <a:r>
                        <a:rPr lang="en-GB" sz="1400" b="1" kern="1200" dirty="0">
                          <a:solidFill>
                            <a:schemeClr val="tx2"/>
                          </a:solidFill>
                          <a:effectLst/>
                          <a:latin typeface="+mn-lt"/>
                          <a:ea typeface="+mn-ea"/>
                          <a:cs typeface="+mn-cs"/>
                        </a:rPr>
                        <a:t>where thermal ablation</a:t>
                      </a:r>
                      <a:r>
                        <a:rPr lang="en-GB" sz="1400" b="1" kern="1200" dirty="0">
                          <a:solidFill>
                            <a:schemeClr val="accent1"/>
                          </a:solidFill>
                          <a:effectLst/>
                          <a:latin typeface="+mn-lt"/>
                          <a:ea typeface="+mn-ea"/>
                          <a:cs typeface="+mn-cs"/>
                        </a:rPr>
                        <a:t> </a:t>
                      </a:r>
                      <a:r>
                        <a:rPr lang="en-GB" sz="1400" kern="1200" dirty="0">
                          <a:solidFill>
                            <a:schemeClr val="dk1"/>
                          </a:solidFill>
                          <a:effectLst/>
                          <a:latin typeface="+mn-lt"/>
                          <a:ea typeface="+mn-ea"/>
                          <a:cs typeface="+mn-cs"/>
                        </a:rPr>
                        <a:t>is </a:t>
                      </a:r>
                      <a:r>
                        <a:rPr lang="en-GB" sz="1400" b="1" kern="1200" dirty="0">
                          <a:solidFill>
                            <a:schemeClr val="tx2"/>
                          </a:solidFill>
                          <a:effectLst/>
                          <a:latin typeface="+mn-lt"/>
                          <a:ea typeface="+mn-ea"/>
                          <a:cs typeface="+mn-cs"/>
                        </a:rPr>
                        <a:t>not technically feasible</a:t>
                      </a:r>
                      <a:r>
                        <a:rPr lang="en-GB" sz="1400" kern="1200" dirty="0">
                          <a:solidFill>
                            <a:schemeClr val="dk1"/>
                          </a:solidFill>
                          <a:effectLst/>
                          <a:latin typeface="+mn-lt"/>
                          <a:ea typeface="+mn-ea"/>
                          <a:cs typeface="+mn-cs"/>
                        </a:rPr>
                        <a:t>, especially in tumours &lt;2 cm</a:t>
                      </a:r>
                      <a:endParaRPr lang="en-GB" sz="1400" b="0" i="0" u="none" strike="noStrike" kern="1200" baseline="0" dirty="0">
                        <a:solidFill>
                          <a:schemeClr val="tx1"/>
                        </a:solidFill>
                        <a:latin typeface="+mn-lt"/>
                        <a:ea typeface="+mn-ea"/>
                        <a:cs typeface="+mn-cs"/>
                      </a:endParaRPr>
                    </a:p>
                  </a:txBody>
                  <a:tcPr marL="46545" marR="4654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a:txBody>
                    <a:bodyPr/>
                    <a:lstStyle/>
                    <a:p>
                      <a:pPr algn="ctr"/>
                      <a:r>
                        <a:rPr lang="en-GB" sz="1400" dirty="0"/>
                        <a:t>High</a:t>
                      </a:r>
                    </a:p>
                  </a:txBody>
                  <a:tcPr marL="46545" marR="46545"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solidFill>
                      <a:srgbClr val="7DCB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Strong</a:t>
                      </a:r>
                    </a:p>
                  </a:txBody>
                  <a:tcPr marL="46545" marR="46545" anchor="ctr">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solidFill>
                      <a:srgbClr val="7DCBEC">
                        <a:alpha val="50000"/>
                      </a:srgbClr>
                    </a:solidFill>
                  </a:tcPr>
                </a:tc>
                <a:extLst>
                  <a:ext uri="{0D108BD9-81ED-4DB2-BD59-A6C34878D82A}">
                    <a16:rowId xmlns:a16="http://schemas.microsoft.com/office/drawing/2014/main" val="704505821"/>
                  </a:ext>
                </a:extLst>
              </a:tr>
              <a:tr h="0">
                <a:tc>
                  <a:txBody>
                    <a:bodyPr/>
                    <a:lstStyle/>
                    <a:p>
                      <a:r>
                        <a:rPr lang="en-GB" sz="1400" b="0" kern="1200" dirty="0">
                          <a:solidFill>
                            <a:schemeClr val="tx1"/>
                          </a:solidFill>
                          <a:effectLst/>
                          <a:latin typeface="+mn-lt"/>
                          <a:ea typeface="+mn-ea"/>
                          <a:cs typeface="+mn-cs"/>
                        </a:rPr>
                        <a:t>External beam radiotherapy is under investigation</a:t>
                      </a:r>
                    </a:p>
                    <a:p>
                      <a:pPr marL="285750" indent="-285750">
                        <a:buFont typeface="Arial" panose="020B0604020202020204" pitchFamily="34" charset="0"/>
                        <a:buChar char="•"/>
                      </a:pPr>
                      <a:r>
                        <a:rPr lang="en-GB" sz="1400" kern="1200" dirty="0">
                          <a:solidFill>
                            <a:schemeClr val="dk1"/>
                          </a:solidFill>
                          <a:effectLst/>
                          <a:latin typeface="+mn-lt"/>
                          <a:ea typeface="+mn-ea"/>
                          <a:cs typeface="+mn-cs"/>
                        </a:rPr>
                        <a:t>So far there is no robust evidence to support this therapeutic approach in the management of HCC </a:t>
                      </a:r>
                      <a:endParaRPr lang="en-GB" sz="1400" b="0" i="0" u="none" strike="noStrike" kern="1200" baseline="0" dirty="0">
                        <a:solidFill>
                          <a:schemeClr val="tx1"/>
                        </a:solidFill>
                        <a:latin typeface="+mn-lt"/>
                        <a:ea typeface="+mn-ea"/>
                        <a:cs typeface="+mn-cs"/>
                      </a:endParaRPr>
                    </a:p>
                  </a:txBody>
                  <a:tcPr marL="46545" marR="46545">
                    <a:lnL w="6350" cap="flat" cmpd="sng" algn="ctr">
                      <a:solidFill>
                        <a:schemeClr val="tx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FEFCFC"/>
                    </a:solidFill>
                  </a:tcPr>
                </a:tc>
                <a:tc>
                  <a:txBody>
                    <a:bodyPr/>
                    <a:lstStyle/>
                    <a:p>
                      <a:pPr algn="ctr"/>
                      <a:r>
                        <a:rPr lang="en-GB" sz="1400" dirty="0"/>
                        <a:t>Low</a:t>
                      </a:r>
                    </a:p>
                  </a:txBody>
                  <a:tcPr marL="46545" marR="46545" anchor="ctr">
                    <a:lnL w="6350" cap="flat" cmpd="sng" algn="ctr">
                      <a:noFill/>
                      <a:prstDash val="solid"/>
                      <a:round/>
                      <a:headEnd type="none" w="med" len="med"/>
                      <a:tailEnd type="none" w="med" len="med"/>
                    </a:lnL>
                    <a:lnB w="6350" cap="flat" cmpd="sng" algn="ctr">
                      <a:solidFill>
                        <a:schemeClr val="tx2"/>
                      </a:solidFill>
                      <a:prstDash val="solid"/>
                      <a:round/>
                      <a:headEnd type="none" w="med" len="med"/>
                      <a:tailEnd type="none" w="med" len="med"/>
                    </a:lnB>
                    <a:solidFill>
                      <a:srgbClr val="7DCBE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t>Weak</a:t>
                      </a:r>
                    </a:p>
                  </a:txBody>
                  <a:tcPr marL="46545" marR="46545" anchor="ctr">
                    <a:lnR w="6350" cap="flat" cmpd="sng" algn="ctr">
                      <a:solidFill>
                        <a:schemeClr val="tx2"/>
                      </a:solidFill>
                      <a:prstDash val="solid"/>
                      <a:round/>
                      <a:headEnd type="none" w="med" len="med"/>
                      <a:tailEnd type="none" w="med" len="med"/>
                    </a:lnR>
                    <a:lnB w="6350" cap="flat" cmpd="sng" algn="ctr">
                      <a:solidFill>
                        <a:schemeClr val="tx2"/>
                      </a:solidFill>
                      <a:prstDash val="solid"/>
                      <a:round/>
                      <a:headEnd type="none" w="med" len="med"/>
                      <a:tailEnd type="none" w="med" len="med"/>
                    </a:lnB>
                    <a:solidFill>
                      <a:srgbClr val="BEE5F5"/>
                    </a:solidFill>
                  </a:tcPr>
                </a:tc>
                <a:extLst>
                  <a:ext uri="{0D108BD9-81ED-4DB2-BD59-A6C34878D82A}">
                    <a16:rowId xmlns:a16="http://schemas.microsoft.com/office/drawing/2014/main" val="10004"/>
                  </a:ext>
                </a:extLst>
              </a:tr>
            </a:tbl>
          </a:graphicData>
        </a:graphic>
      </p:graphicFrame>
      <p:grpSp>
        <p:nvGrpSpPr>
          <p:cNvPr id="11" name="Group 10">
            <a:extLst>
              <a:ext uri="{FF2B5EF4-FFF2-40B4-BE49-F238E27FC236}">
                <a16:creationId xmlns:a16="http://schemas.microsoft.com/office/drawing/2014/main" id="{4EBB81EB-B4BD-4A40-B297-ECE305031C16}"/>
              </a:ext>
            </a:extLst>
          </p:cNvPr>
          <p:cNvGrpSpPr/>
          <p:nvPr/>
        </p:nvGrpSpPr>
        <p:grpSpPr>
          <a:xfrm>
            <a:off x="4370970" y="2204864"/>
            <a:ext cx="3693418" cy="276999"/>
            <a:chOff x="4262958" y="3212976"/>
            <a:chExt cx="3693418" cy="276999"/>
          </a:xfrm>
        </p:grpSpPr>
        <p:sp>
          <p:nvSpPr>
            <p:cNvPr id="12" name="Rectangle 11">
              <a:extLst>
                <a:ext uri="{FF2B5EF4-FFF2-40B4-BE49-F238E27FC236}">
                  <a16:creationId xmlns:a16="http://schemas.microsoft.com/office/drawing/2014/main" id="{51B6115C-4E88-4DD9-8E3B-12068052771A}"/>
                </a:ext>
              </a:extLst>
            </p:cNvPr>
            <p:cNvSpPr/>
            <p:nvPr/>
          </p:nvSpPr>
          <p:spPr>
            <a:xfrm>
              <a:off x="4262958" y="3279475"/>
              <a:ext cx="144000" cy="144000"/>
            </a:xfrm>
            <a:prstGeom prst="rect">
              <a:avLst/>
            </a:prstGeom>
            <a:solidFill>
              <a:srgbClr val="7DCBEC"/>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D5BA55A5-7EF3-4A35-9464-293BDE5FA357}"/>
                </a:ext>
              </a:extLst>
            </p:cNvPr>
            <p:cNvSpPr/>
            <p:nvPr/>
          </p:nvSpPr>
          <p:spPr>
            <a:xfrm>
              <a:off x="5845171" y="3279475"/>
              <a:ext cx="144000" cy="144000"/>
            </a:xfrm>
            <a:prstGeom prst="rect">
              <a:avLst/>
            </a:prstGeom>
            <a:solidFill>
              <a:srgbClr val="BEE5F5"/>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299B9181-25A0-4309-86C1-736FA9A4EB64}"/>
                </a:ext>
              </a:extLst>
            </p:cNvPr>
            <p:cNvSpPr txBox="1"/>
            <p:nvPr/>
          </p:nvSpPr>
          <p:spPr>
            <a:xfrm>
              <a:off x="4406957" y="3212976"/>
              <a:ext cx="13773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Level of evidence</a:t>
              </a:r>
            </a:p>
          </p:txBody>
        </p:sp>
        <p:sp>
          <p:nvSpPr>
            <p:cNvPr id="15" name="TextBox 14">
              <a:extLst>
                <a:ext uri="{FF2B5EF4-FFF2-40B4-BE49-F238E27FC236}">
                  <a16:creationId xmlns:a16="http://schemas.microsoft.com/office/drawing/2014/main" id="{29FAF136-D4AA-4926-8365-CA58BF1EEB71}"/>
                </a:ext>
              </a:extLst>
            </p:cNvPr>
            <p:cNvSpPr txBox="1"/>
            <p:nvPr/>
          </p:nvSpPr>
          <p:spPr>
            <a:xfrm>
              <a:off x="5989171" y="3212976"/>
              <a:ext cx="19672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a:ea typeface="+mn-ea"/>
                  <a:cs typeface="+mn-cs"/>
                </a:rPr>
                <a:t>Grade of recommendation</a:t>
              </a:r>
            </a:p>
          </p:txBody>
        </p:sp>
      </p:grpSp>
      <p:pic>
        <p:nvPicPr>
          <p:cNvPr id="16" name="Picture 15">
            <a:hlinkClick r:id="rId3" action="ppaction://hlinksldjump"/>
            <a:extLst>
              <a:ext uri="{FF2B5EF4-FFF2-40B4-BE49-F238E27FC236}">
                <a16:creationId xmlns:a16="http://schemas.microsoft.com/office/drawing/2014/main" id="{8D140431-AE49-49C6-A86F-4A6AC09ADB3E}"/>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8374443" y="442233"/>
            <a:ext cx="381237" cy="377560"/>
          </a:xfrm>
          <a:prstGeom prst="rect">
            <a:avLst/>
          </a:prstGeom>
        </p:spPr>
      </p:pic>
    </p:spTree>
    <p:extLst>
      <p:ext uri="{BB962C8B-B14F-4D97-AF65-F5344CB8AC3E}">
        <p14:creationId xmlns:p14="http://schemas.microsoft.com/office/powerpoint/2010/main" val="3371900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16F2-1B9A-4088-9E5B-51926343E757}"/>
              </a:ext>
            </a:extLst>
          </p:cNvPr>
          <p:cNvSpPr>
            <a:spLocks noGrp="1"/>
          </p:cNvSpPr>
          <p:nvPr>
            <p:ph type="title"/>
          </p:nvPr>
        </p:nvSpPr>
        <p:spPr/>
        <p:txBody>
          <a:bodyPr/>
          <a:lstStyle/>
          <a:p>
            <a:r>
              <a:rPr lang="en-GB" dirty="0"/>
              <a:t>Metanalysis SBRT HCC</a:t>
            </a:r>
          </a:p>
        </p:txBody>
      </p:sp>
      <p:sp>
        <p:nvSpPr>
          <p:cNvPr id="3" name="Content Placeholder 2">
            <a:extLst>
              <a:ext uri="{FF2B5EF4-FFF2-40B4-BE49-F238E27FC236}">
                <a16:creationId xmlns:a16="http://schemas.microsoft.com/office/drawing/2014/main" id="{680EDF7E-D753-48D2-B1D9-A9E38328664F}"/>
              </a:ext>
            </a:extLst>
          </p:cNvPr>
          <p:cNvSpPr>
            <a:spLocks noGrp="1"/>
          </p:cNvSpPr>
          <p:nvPr>
            <p:ph idx="1"/>
          </p:nvPr>
        </p:nvSpPr>
        <p:spPr/>
        <p:txBody>
          <a:bodyPr/>
          <a:lstStyle/>
          <a:p>
            <a:r>
              <a:rPr lang="en-GB" dirty="0"/>
              <a:t>32 studies including 1950 patients </a:t>
            </a:r>
          </a:p>
          <a:p>
            <a:r>
              <a:rPr lang="en-GB" dirty="0"/>
              <a:t>1-, 2-, and 3-year OS rates of 72.6% (95% CI 65.7-78.6), 57.8% (95% CI 50.9-64.4), and 48.3% (95% CI 40.3-56.5), respectively. </a:t>
            </a:r>
          </a:p>
          <a:p>
            <a:r>
              <a:rPr lang="en-GB" dirty="0"/>
              <a:t>1-, 2-, and 3-year LC rates of 85.7% (95% CI 80.1- 90.0%), 83.6% (95% CI 77.4-88.3%), and 83.9% (95% CI 77.6-88.6%), respectively</a:t>
            </a:r>
          </a:p>
          <a:p>
            <a:r>
              <a:rPr lang="en-GB" dirty="0"/>
              <a:t>Rim et al 2019</a:t>
            </a:r>
          </a:p>
        </p:txBody>
      </p:sp>
    </p:spTree>
    <p:extLst>
      <p:ext uri="{BB962C8B-B14F-4D97-AF65-F5344CB8AC3E}">
        <p14:creationId xmlns:p14="http://schemas.microsoft.com/office/powerpoint/2010/main" val="2411967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6F48-DDFB-460F-8DEF-7D0D849D1C6F}"/>
              </a:ext>
            </a:extLst>
          </p:cNvPr>
          <p:cNvSpPr>
            <a:spLocks noGrp="1"/>
          </p:cNvSpPr>
          <p:nvPr>
            <p:ph type="title"/>
          </p:nvPr>
        </p:nvSpPr>
        <p:spPr/>
        <p:txBody>
          <a:bodyPr/>
          <a:lstStyle/>
          <a:p>
            <a:r>
              <a:rPr lang="en-GB" dirty="0"/>
              <a:t>RFA or SBRT Liver metastases</a:t>
            </a:r>
          </a:p>
        </p:txBody>
      </p:sp>
      <p:sp>
        <p:nvSpPr>
          <p:cNvPr id="3" name="Content Placeholder 2">
            <a:extLst>
              <a:ext uri="{FF2B5EF4-FFF2-40B4-BE49-F238E27FC236}">
                <a16:creationId xmlns:a16="http://schemas.microsoft.com/office/drawing/2014/main" id="{EC4BA811-EF9C-4AF8-8517-8F6914212456}"/>
              </a:ext>
            </a:extLst>
          </p:cNvPr>
          <p:cNvSpPr>
            <a:spLocks noGrp="1"/>
          </p:cNvSpPr>
          <p:nvPr>
            <p:ph idx="1"/>
          </p:nvPr>
        </p:nvSpPr>
        <p:spPr/>
        <p:txBody>
          <a:bodyPr/>
          <a:lstStyle/>
          <a:p>
            <a:r>
              <a:rPr lang="en-GB" dirty="0"/>
              <a:t>The two modalities result in equivalent 1- and 2- year OS of 70-80% and 40-50%, respectively. </a:t>
            </a:r>
          </a:p>
          <a:p>
            <a:r>
              <a:rPr lang="en-GB" dirty="0"/>
              <a:t>Higher OS rates for both SABR and RFA were reported by Kim et al. (2019). </a:t>
            </a:r>
          </a:p>
          <a:p>
            <a:r>
              <a:rPr lang="en-GB" dirty="0"/>
              <a:t>This finding suggests that differences in OS are mostly driven by patient characteristics and not due to the treatment effect</a:t>
            </a:r>
          </a:p>
        </p:txBody>
      </p:sp>
    </p:spTree>
    <p:extLst>
      <p:ext uri="{BB962C8B-B14F-4D97-AF65-F5344CB8AC3E}">
        <p14:creationId xmlns:p14="http://schemas.microsoft.com/office/powerpoint/2010/main" val="3310776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92FB5C-30E1-4D4F-BD1B-934FA98C1C2A}"/>
              </a:ext>
            </a:extLst>
          </p:cNvPr>
          <p:cNvPicPr>
            <a:picLocks noChangeAspect="1"/>
          </p:cNvPicPr>
          <p:nvPr/>
        </p:nvPicPr>
        <p:blipFill>
          <a:blip r:embed="rId2"/>
          <a:stretch>
            <a:fillRect/>
          </a:stretch>
        </p:blipFill>
        <p:spPr>
          <a:xfrm>
            <a:off x="1723947" y="393454"/>
            <a:ext cx="5369312" cy="6464545"/>
          </a:xfrm>
          <a:prstGeom prst="rect">
            <a:avLst/>
          </a:prstGeom>
        </p:spPr>
      </p:pic>
    </p:spTree>
    <p:extLst>
      <p:ext uri="{BB962C8B-B14F-4D97-AF65-F5344CB8AC3E}">
        <p14:creationId xmlns:p14="http://schemas.microsoft.com/office/powerpoint/2010/main" val="1804258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6F48-DDFB-460F-8DEF-7D0D849D1C6F}"/>
              </a:ext>
            </a:extLst>
          </p:cNvPr>
          <p:cNvSpPr>
            <a:spLocks noGrp="1"/>
          </p:cNvSpPr>
          <p:nvPr>
            <p:ph type="title"/>
          </p:nvPr>
        </p:nvSpPr>
        <p:spPr/>
        <p:txBody>
          <a:bodyPr/>
          <a:lstStyle/>
          <a:p>
            <a:r>
              <a:rPr lang="en-GB" dirty="0"/>
              <a:t>RFA or SBRT Liver metastases</a:t>
            </a:r>
          </a:p>
        </p:txBody>
      </p:sp>
      <p:sp>
        <p:nvSpPr>
          <p:cNvPr id="3" name="Content Placeholder 2">
            <a:extLst>
              <a:ext uri="{FF2B5EF4-FFF2-40B4-BE49-F238E27FC236}">
                <a16:creationId xmlns:a16="http://schemas.microsoft.com/office/drawing/2014/main" id="{EC4BA811-EF9C-4AF8-8517-8F6914212456}"/>
              </a:ext>
            </a:extLst>
          </p:cNvPr>
          <p:cNvSpPr>
            <a:spLocks noGrp="1"/>
          </p:cNvSpPr>
          <p:nvPr>
            <p:ph idx="1"/>
          </p:nvPr>
        </p:nvSpPr>
        <p:spPr/>
        <p:txBody>
          <a:bodyPr/>
          <a:lstStyle/>
          <a:p>
            <a:pPr lvl="1"/>
            <a:r>
              <a:rPr lang="en-GB" dirty="0"/>
              <a:t>There are no randomised studies</a:t>
            </a:r>
          </a:p>
          <a:p>
            <a:pPr lvl="1"/>
            <a:r>
              <a:rPr lang="en-GB" sz="2000" dirty="0">
                <a:effectLst/>
                <a:latin typeface="+mj-lt"/>
              </a:rPr>
              <a:t>‘There is little doubt that RFA is preferred for the treatment of no more than three hepatic lesions with a diameter ≤ 2 cm, far from major blood vessels, main bile duct and gallbladder or beneath the diaphragm, not more distant than 1 cm from the </a:t>
            </a:r>
            <a:r>
              <a:rPr lang="en-GB" sz="2000" dirty="0" err="1">
                <a:effectLst/>
                <a:latin typeface="+mj-lt"/>
              </a:rPr>
              <a:t>glissonian</a:t>
            </a:r>
            <a:r>
              <a:rPr lang="en-GB" sz="2000" dirty="0">
                <a:effectLst/>
                <a:latin typeface="+mj-lt"/>
              </a:rPr>
              <a:t> capsule and with a distance from the large hepatic veins equal or major to2 cm’. </a:t>
            </a:r>
          </a:p>
          <a:p>
            <a:pPr lvl="1"/>
            <a:r>
              <a:rPr lang="en-GB" sz="2000" dirty="0">
                <a:effectLst/>
                <a:latin typeface="+mj-lt"/>
              </a:rPr>
              <a:t>‘On the other hand, SBRT can provide an excellent local control when the metastases treated are one to five in number and ≤6 cm in diameter in patients with a good performance status and an adequate pre-SBRT liver function; in particular, SBRT should be preferred for lesions larger than 2 cm regardless of the tumour histology’</a:t>
            </a:r>
            <a:endParaRPr lang="en-GB" sz="2000" dirty="0">
              <a:latin typeface="+mj-lt"/>
            </a:endParaRPr>
          </a:p>
        </p:txBody>
      </p:sp>
    </p:spTree>
    <p:extLst>
      <p:ext uri="{BB962C8B-B14F-4D97-AF65-F5344CB8AC3E}">
        <p14:creationId xmlns:p14="http://schemas.microsoft.com/office/powerpoint/2010/main" val="2796523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5E6CC-6E38-49DD-B999-F896D0C989B1}"/>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AA57AB88-A6AE-4AB1-B951-08302C97D081}"/>
              </a:ext>
            </a:extLst>
          </p:cNvPr>
          <p:cNvSpPr>
            <a:spLocks noGrp="1"/>
          </p:cNvSpPr>
          <p:nvPr>
            <p:ph idx="1"/>
          </p:nvPr>
        </p:nvSpPr>
        <p:spPr/>
        <p:txBody>
          <a:bodyPr/>
          <a:lstStyle/>
          <a:p>
            <a:r>
              <a:rPr lang="en-GB" dirty="0"/>
              <a:t>The MDT can now offer a number of complementary </a:t>
            </a:r>
            <a:r>
              <a:rPr lang="en-GB"/>
              <a:t>not competing strategies </a:t>
            </a:r>
            <a:r>
              <a:rPr lang="en-GB" dirty="0"/>
              <a:t>for liver disease</a:t>
            </a:r>
          </a:p>
          <a:p>
            <a:pPr lvl="1"/>
            <a:r>
              <a:rPr lang="en-GB" dirty="0"/>
              <a:t>Surgery</a:t>
            </a:r>
          </a:p>
          <a:p>
            <a:pPr lvl="1"/>
            <a:r>
              <a:rPr lang="en-GB" dirty="0"/>
              <a:t>Ablation – RFA/ Microwave</a:t>
            </a:r>
          </a:p>
          <a:p>
            <a:pPr lvl="1"/>
            <a:r>
              <a:rPr lang="en-GB" dirty="0"/>
              <a:t>SABR</a:t>
            </a:r>
          </a:p>
          <a:p>
            <a:pPr marL="393700" lvl="1" indent="0">
              <a:buNone/>
            </a:pPr>
            <a:endParaRPr lang="en-GB" dirty="0"/>
          </a:p>
          <a:p>
            <a:pPr marL="393700" lvl="1" indent="0">
              <a:buNone/>
            </a:pPr>
            <a:r>
              <a:rPr lang="en-GB" dirty="0"/>
              <a:t>Next ambition is SIRT where likely further commissioning will take place. </a:t>
            </a:r>
          </a:p>
          <a:p>
            <a:pPr marL="393700" lvl="1" indent="0">
              <a:buNone/>
            </a:pPr>
            <a:r>
              <a:rPr lang="en-GB" dirty="0"/>
              <a:t>Requires resolution of IR issues</a:t>
            </a:r>
          </a:p>
        </p:txBody>
      </p:sp>
    </p:spTree>
    <p:extLst>
      <p:ext uri="{BB962C8B-B14F-4D97-AF65-F5344CB8AC3E}">
        <p14:creationId xmlns:p14="http://schemas.microsoft.com/office/powerpoint/2010/main" val="84093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ea typeface="ＭＳ Ｐゴシック" pitchFamily="-93" charset="-128"/>
                <a:cs typeface="ＭＳ Ｐゴシック" pitchFamily="-93" charset="-128"/>
              </a:rPr>
              <a:t>SABR – what is it?</a:t>
            </a:r>
          </a:p>
        </p:txBody>
      </p:sp>
      <p:sp>
        <p:nvSpPr>
          <p:cNvPr id="16387" name="Content Placeholder 2"/>
          <p:cNvSpPr>
            <a:spLocks noGrp="1"/>
          </p:cNvSpPr>
          <p:nvPr>
            <p:ph idx="1"/>
          </p:nvPr>
        </p:nvSpPr>
        <p:spPr/>
        <p:txBody>
          <a:bodyPr/>
          <a:lstStyle/>
          <a:p>
            <a:pPr eaLnBrk="1" hangingPunct="1"/>
            <a:r>
              <a:rPr lang="en-US" dirty="0">
                <a:ea typeface="ＭＳ Ｐゴシック" pitchFamily="-93" charset="-128"/>
                <a:cs typeface="ＭＳ Ｐゴシック" pitchFamily="-93" charset="-128"/>
              </a:rPr>
              <a:t>Stereotactic</a:t>
            </a:r>
          </a:p>
          <a:p>
            <a:pPr eaLnBrk="1" hangingPunct="1"/>
            <a:r>
              <a:rPr lang="en-US" dirty="0">
                <a:ea typeface="ＭＳ Ｐゴシック" pitchFamily="-93" charset="-128"/>
                <a:cs typeface="ＭＳ Ｐゴシック" pitchFamily="-93" charset="-128"/>
              </a:rPr>
              <a:t>Ablative</a:t>
            </a:r>
          </a:p>
          <a:p>
            <a:pPr lvl="1" eaLnBrk="1" hangingPunct="1"/>
            <a:r>
              <a:rPr lang="en-US" dirty="0"/>
              <a:t>Extremely high dose</a:t>
            </a:r>
          </a:p>
          <a:p>
            <a:pPr eaLnBrk="1" hangingPunct="1"/>
            <a:r>
              <a:rPr lang="en-US" dirty="0">
                <a:ea typeface="ＭＳ Ｐゴシック" pitchFamily="-93" charset="-128"/>
                <a:cs typeface="ＭＳ Ｐゴシック" pitchFamily="-93" charset="-128"/>
              </a:rPr>
              <a:t>Body</a:t>
            </a:r>
          </a:p>
          <a:p>
            <a:pPr lvl="1" eaLnBrk="1" hangingPunct="1"/>
            <a:r>
              <a:rPr lang="en-US" dirty="0"/>
              <a:t>As opposed to intracranial</a:t>
            </a:r>
          </a:p>
          <a:p>
            <a:pPr eaLnBrk="1" hangingPunct="1"/>
            <a:r>
              <a:rPr lang="en-US" dirty="0">
                <a:ea typeface="ＭＳ Ｐゴシック" pitchFamily="-93" charset="-128"/>
                <a:cs typeface="ＭＳ Ｐゴシック" pitchFamily="-93" charset="-128"/>
              </a:rPr>
              <a:t>Radiotherapy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ea typeface="ＭＳ Ｐゴシック" pitchFamily="-93" charset="-128"/>
                <a:cs typeface="ＭＳ Ｐゴシック" pitchFamily="-93" charset="-128"/>
              </a:rPr>
              <a:t>SABR - History</a:t>
            </a:r>
          </a:p>
        </p:txBody>
      </p:sp>
      <p:sp>
        <p:nvSpPr>
          <p:cNvPr id="17411" name="Content Placeholder 2"/>
          <p:cNvSpPr>
            <a:spLocks noGrp="1"/>
          </p:cNvSpPr>
          <p:nvPr>
            <p:ph idx="1"/>
          </p:nvPr>
        </p:nvSpPr>
        <p:spPr/>
        <p:txBody>
          <a:bodyPr/>
          <a:lstStyle/>
          <a:p>
            <a:pPr eaLnBrk="1" hangingPunct="1"/>
            <a:r>
              <a:rPr lang="en-US">
                <a:ea typeface="ＭＳ Ｐゴシック" pitchFamily="-93" charset="-128"/>
                <a:cs typeface="ＭＳ Ｐゴシック" pitchFamily="-93" charset="-128"/>
              </a:rPr>
              <a:t>Stereotactic radiotherapy is an old technique</a:t>
            </a:r>
          </a:p>
          <a:p>
            <a:pPr eaLnBrk="1" hangingPunct="1"/>
            <a:r>
              <a:rPr lang="en-US">
                <a:ea typeface="ＭＳ Ｐゴシック" pitchFamily="-93" charset="-128"/>
                <a:cs typeface="ＭＳ Ｐゴシック" pitchFamily="-93" charset="-128"/>
              </a:rPr>
              <a:t>Developed at Karolinska Institute in 1960s for treatment of intracranial lesions</a:t>
            </a:r>
          </a:p>
          <a:p>
            <a:pPr eaLnBrk="1" hangingPunct="1"/>
            <a:r>
              <a:rPr lang="en-US">
                <a:ea typeface="ＭＳ Ｐゴシック" pitchFamily="-93" charset="-128"/>
                <a:cs typeface="ＭＳ Ｐゴシック" pitchFamily="-93" charset="-128"/>
              </a:rPr>
              <a:t>Use of multiple radiotherapy fields (7 or more) delivering a high dose to the target but low dose to surrounding structures </a:t>
            </a:r>
          </a:p>
          <a:p>
            <a:pPr eaLnBrk="1" hangingPunct="1"/>
            <a:r>
              <a:rPr lang="en-US">
                <a:ea typeface="ＭＳ Ｐゴシック" pitchFamily="-93" charset="-128"/>
                <a:cs typeface="ＭＳ Ｐゴシック" pitchFamily="-93" charset="-128"/>
              </a:rPr>
              <a:t>Taken up by Japanese to treat peripheral lung tumours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a:ea typeface="ＭＳ Ｐゴシック" pitchFamily="-93" charset="-128"/>
                <a:cs typeface="ＭＳ Ｐゴシック" pitchFamily="-93" charset="-128"/>
              </a:rPr>
              <a:t>Why now?</a:t>
            </a:r>
          </a:p>
        </p:txBody>
      </p:sp>
      <p:sp>
        <p:nvSpPr>
          <p:cNvPr id="18435" name="Content Placeholder 2"/>
          <p:cNvSpPr>
            <a:spLocks noGrp="1"/>
          </p:cNvSpPr>
          <p:nvPr>
            <p:ph idx="1"/>
          </p:nvPr>
        </p:nvSpPr>
        <p:spPr/>
        <p:txBody>
          <a:bodyPr/>
          <a:lstStyle/>
          <a:p>
            <a:pPr eaLnBrk="1" hangingPunct="1"/>
            <a:r>
              <a:rPr lang="en-US" dirty="0">
                <a:ea typeface="ＭＳ Ｐゴシック" pitchFamily="-93" charset="-128"/>
                <a:cs typeface="ＭＳ Ｐゴシック" pitchFamily="-93" charset="-128"/>
              </a:rPr>
              <a:t>3 main technical advances</a:t>
            </a:r>
          </a:p>
          <a:p>
            <a:pPr lvl="1" eaLnBrk="1" hangingPunct="1"/>
            <a:r>
              <a:rPr lang="en-US" dirty="0">
                <a:ea typeface="ＭＳ Ｐゴシック" pitchFamily="-93" charset="-128"/>
                <a:cs typeface="ＭＳ Ｐゴシック" pitchFamily="-93" charset="-128"/>
              </a:rPr>
              <a:t>Continuous movable </a:t>
            </a:r>
            <a:r>
              <a:rPr lang="en-US" dirty="0" err="1">
                <a:ea typeface="ＭＳ Ｐゴシック" pitchFamily="-93" charset="-128"/>
                <a:cs typeface="ＭＳ Ｐゴシック" pitchFamily="-93" charset="-128"/>
              </a:rPr>
              <a:t>multileaf</a:t>
            </a:r>
            <a:r>
              <a:rPr lang="en-US" dirty="0">
                <a:ea typeface="ＭＳ Ｐゴシック" pitchFamily="-93" charset="-128"/>
                <a:cs typeface="ＭＳ Ｐゴシック" pitchFamily="-93" charset="-128"/>
              </a:rPr>
              <a:t> collimators and Arc therapy</a:t>
            </a:r>
          </a:p>
          <a:p>
            <a:pPr lvl="1" eaLnBrk="1" hangingPunct="1"/>
            <a:r>
              <a:rPr lang="en-US" dirty="0"/>
              <a:t>Compensation for tumour motion</a:t>
            </a:r>
          </a:p>
          <a:p>
            <a:pPr lvl="2" eaLnBrk="1" hangingPunct="1"/>
            <a:r>
              <a:rPr lang="en-US" dirty="0">
                <a:ea typeface="ＭＳ Ｐゴシック" pitchFamily="-93" charset="-128"/>
              </a:rPr>
              <a:t>4DCT</a:t>
            </a:r>
          </a:p>
          <a:p>
            <a:pPr lvl="2" eaLnBrk="1" hangingPunct="1"/>
            <a:r>
              <a:rPr lang="en-US" dirty="0">
                <a:ea typeface="ＭＳ Ｐゴシック" pitchFamily="-93" charset="-128"/>
              </a:rPr>
              <a:t>ABC</a:t>
            </a:r>
          </a:p>
          <a:p>
            <a:pPr lvl="2" eaLnBrk="1" hangingPunct="1"/>
            <a:r>
              <a:rPr lang="en-US" dirty="0">
                <a:ea typeface="ＭＳ Ｐゴシック" pitchFamily="-93" charset="-128"/>
              </a:rPr>
              <a:t>Respiratory gating</a:t>
            </a:r>
          </a:p>
          <a:p>
            <a:pPr lvl="1" eaLnBrk="1" hangingPunct="1"/>
            <a:r>
              <a:rPr lang="en-US" dirty="0"/>
              <a:t>Image guided radiotherapy</a:t>
            </a:r>
          </a:p>
          <a:p>
            <a:pPr lvl="2" eaLnBrk="1" hangingPunct="1"/>
            <a:r>
              <a:rPr lang="en-US" dirty="0">
                <a:ea typeface="ＭＳ Ｐゴシック" pitchFamily="-93" charset="-128"/>
              </a:rPr>
              <a:t>Daily CT imaging of target to ensure accuracy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33350"/>
            <a:ext cx="8229600" cy="1143000"/>
          </a:xfrm>
        </p:spPr>
        <p:txBody>
          <a:bodyPr/>
          <a:lstStyle/>
          <a:p>
            <a:pPr eaLnBrk="1" hangingPunct="1"/>
            <a:r>
              <a:rPr lang="en-US">
                <a:ea typeface="ＭＳ Ｐゴシック" pitchFamily="-93" charset="-128"/>
                <a:cs typeface="ＭＳ Ｐゴシック" pitchFamily="-93" charset="-128"/>
              </a:rPr>
              <a:t>SABR platforms</a:t>
            </a:r>
          </a:p>
        </p:txBody>
      </p:sp>
      <p:pic>
        <p:nvPicPr>
          <p:cNvPr id="19459" name="Content Placeholder 3" descr="Tomotherapy.jpg"/>
          <p:cNvPicPr>
            <a:picLocks noGrp="1" noChangeAspect="1"/>
          </p:cNvPicPr>
          <p:nvPr>
            <p:ph idx="1"/>
          </p:nvPr>
        </p:nvPicPr>
        <p:blipFill>
          <a:blip r:embed="rId2"/>
          <a:srcRect l="-10564" r="-10564"/>
          <a:stretch>
            <a:fillRect/>
          </a:stretch>
        </p:blipFill>
        <p:spPr>
          <a:xfrm>
            <a:off x="-447675" y="1544638"/>
            <a:ext cx="5464175" cy="4129087"/>
          </a:xfrm>
        </p:spPr>
      </p:pic>
      <p:pic>
        <p:nvPicPr>
          <p:cNvPr id="19460" name="Picture 4" descr="Robotic_CyberKnife_at_St._Marys_Of_Michigan.jpg"/>
          <p:cNvPicPr>
            <a:picLocks noChangeAspect="1"/>
          </p:cNvPicPr>
          <p:nvPr/>
        </p:nvPicPr>
        <p:blipFill>
          <a:blip r:embed="rId3"/>
          <a:srcRect/>
          <a:stretch>
            <a:fillRect/>
          </a:stretch>
        </p:blipFill>
        <p:spPr bwMode="auto">
          <a:xfrm>
            <a:off x="4605338" y="1544638"/>
            <a:ext cx="4538662" cy="4129087"/>
          </a:xfrm>
          <a:prstGeom prst="rect">
            <a:avLst/>
          </a:prstGeom>
          <a:noFill/>
          <a:ln w="9525">
            <a:noFill/>
            <a:miter lim="800000"/>
            <a:headEnd/>
            <a:tailEnd/>
          </a:ln>
        </p:spPr>
      </p:pic>
      <p:sp>
        <p:nvSpPr>
          <p:cNvPr id="19461" name="TextBox 5"/>
          <p:cNvSpPr txBox="1">
            <a:spLocks noChangeArrowheads="1"/>
          </p:cNvSpPr>
          <p:nvPr/>
        </p:nvSpPr>
        <p:spPr bwMode="auto">
          <a:xfrm>
            <a:off x="1004888" y="5908675"/>
            <a:ext cx="2778125" cy="369888"/>
          </a:xfrm>
          <a:prstGeom prst="rect">
            <a:avLst/>
          </a:prstGeom>
          <a:noFill/>
          <a:ln w="9525">
            <a:noFill/>
            <a:miter lim="800000"/>
            <a:headEnd/>
            <a:tailEnd/>
          </a:ln>
        </p:spPr>
        <p:txBody>
          <a:bodyPr>
            <a:prstTxWarp prst="textNoShape">
              <a:avLst/>
            </a:prstTxWarp>
            <a:spAutoFit/>
          </a:bodyPr>
          <a:lstStyle/>
          <a:p>
            <a:r>
              <a:rPr lang="en-US">
                <a:latin typeface="Constantia" pitchFamily="-93" charset="0"/>
              </a:rPr>
              <a:t>Tomotherapy</a:t>
            </a:r>
          </a:p>
        </p:txBody>
      </p:sp>
      <p:sp>
        <p:nvSpPr>
          <p:cNvPr id="19462" name="TextBox 6"/>
          <p:cNvSpPr txBox="1">
            <a:spLocks noChangeArrowheads="1"/>
          </p:cNvSpPr>
          <p:nvPr/>
        </p:nvSpPr>
        <p:spPr bwMode="auto">
          <a:xfrm>
            <a:off x="5518150" y="5908675"/>
            <a:ext cx="3043238" cy="369888"/>
          </a:xfrm>
          <a:prstGeom prst="rect">
            <a:avLst/>
          </a:prstGeom>
          <a:noFill/>
          <a:ln w="9525">
            <a:noFill/>
            <a:miter lim="800000"/>
            <a:headEnd/>
            <a:tailEnd/>
          </a:ln>
        </p:spPr>
        <p:txBody>
          <a:bodyPr>
            <a:prstTxWarp prst="textNoShape">
              <a:avLst/>
            </a:prstTxWarp>
            <a:spAutoFit/>
          </a:bodyPr>
          <a:lstStyle/>
          <a:p>
            <a:r>
              <a:rPr lang="en-US">
                <a:latin typeface="Constantia" pitchFamily="-93" charset="0"/>
              </a:rPr>
              <a:t>Cyberknife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9550"/>
            <a:ext cx="8305800" cy="1143000"/>
          </a:xfrm>
        </p:spPr>
        <p:txBody>
          <a:bodyPr/>
          <a:lstStyle/>
          <a:p>
            <a:pPr eaLnBrk="1" fontAlgn="auto" hangingPunct="1">
              <a:spcAft>
                <a:spcPts val="0"/>
              </a:spcAft>
              <a:defRPr/>
            </a:pPr>
            <a:r>
              <a:rPr lang="en-US" dirty="0"/>
              <a:t>Linear Accelerator</a:t>
            </a:r>
          </a:p>
        </p:txBody>
      </p:sp>
      <p:pic>
        <p:nvPicPr>
          <p:cNvPr id="20483" name="Picture 4" descr="03.07.13-Elektas-New-Versa-HD-System.jpg"/>
          <p:cNvPicPr>
            <a:picLocks noChangeAspect="1"/>
          </p:cNvPicPr>
          <p:nvPr/>
        </p:nvPicPr>
        <p:blipFill>
          <a:blip r:embed="rId2"/>
          <a:srcRect/>
          <a:stretch>
            <a:fillRect/>
          </a:stretch>
        </p:blipFill>
        <p:spPr bwMode="auto">
          <a:xfrm>
            <a:off x="863600" y="1352550"/>
            <a:ext cx="7443788" cy="48625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FF9F1-6EFF-4BE3-A398-DA3A2E29A1A4}"/>
              </a:ext>
            </a:extLst>
          </p:cNvPr>
          <p:cNvPicPr>
            <a:picLocks noChangeAspect="1"/>
          </p:cNvPicPr>
          <p:nvPr/>
        </p:nvPicPr>
        <p:blipFill>
          <a:blip r:embed="rId2"/>
          <a:stretch>
            <a:fillRect/>
          </a:stretch>
        </p:blipFill>
        <p:spPr>
          <a:xfrm>
            <a:off x="886690" y="1623146"/>
            <a:ext cx="7680089" cy="4458999"/>
          </a:xfrm>
          <a:prstGeom prst="rect">
            <a:avLst/>
          </a:prstGeom>
        </p:spPr>
      </p:pic>
    </p:spTree>
    <p:extLst>
      <p:ext uri="{BB962C8B-B14F-4D97-AF65-F5344CB8AC3E}">
        <p14:creationId xmlns:p14="http://schemas.microsoft.com/office/powerpoint/2010/main" val="9452153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Custom 47">
      <a:dk1>
        <a:sysClr val="windowText" lastClr="000000"/>
      </a:dk1>
      <a:lt1>
        <a:srgbClr val="FFFFFF"/>
      </a:lt1>
      <a:dk2>
        <a:srgbClr val="004B87"/>
      </a:dk2>
      <a:lt2>
        <a:srgbClr val="FFFFFF"/>
      </a:lt2>
      <a:accent1>
        <a:srgbClr val="DC214E"/>
      </a:accent1>
      <a:accent2>
        <a:srgbClr val="ED8FA6"/>
      </a:accent2>
      <a:accent3>
        <a:srgbClr val="253746"/>
      </a:accent3>
      <a:accent4>
        <a:srgbClr val="976CA4"/>
      </a:accent4>
      <a:accent5>
        <a:srgbClr val="9DC93B"/>
      </a:accent5>
      <a:accent6>
        <a:srgbClr val="A22222"/>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chemeClr val="tx1"/>
          </a:solidFill>
          <a:headEnd type="none"/>
          <a:tailEnd type="triangle"/>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Flow.thmx</Template>
  <TotalTime>1233</TotalTime>
  <Words>1626</Words>
  <Application>Microsoft Office PowerPoint</Application>
  <PresentationFormat>On-screen Show (4:3)</PresentationFormat>
  <Paragraphs>211</Paragraphs>
  <Slides>35</Slides>
  <Notes>3</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35</vt:i4>
      </vt:variant>
    </vt:vector>
  </HeadingPairs>
  <TitlesOfParts>
    <vt:vector size="45" baseType="lpstr">
      <vt:lpstr>Arial</vt:lpstr>
      <vt:lpstr>Calibri</vt:lpstr>
      <vt:lpstr>Constantia</vt:lpstr>
      <vt:lpstr>Garamond</vt:lpstr>
      <vt:lpstr>Times New Roman</vt:lpstr>
      <vt:lpstr>Wingdings 2</vt:lpstr>
      <vt:lpstr>Flow</vt:lpstr>
      <vt:lpstr>Teamwork</vt:lpstr>
      <vt:lpstr>1_blank</vt:lpstr>
      <vt:lpstr>Bitmap Image</vt:lpstr>
      <vt:lpstr>SABR</vt:lpstr>
      <vt:lpstr>The Evolution of  Radiation Therapy</vt:lpstr>
      <vt:lpstr>Who gets Radiotherapy in the UK</vt:lpstr>
      <vt:lpstr>SABR – what is it?</vt:lpstr>
      <vt:lpstr>SABR - History</vt:lpstr>
      <vt:lpstr>Why now?</vt:lpstr>
      <vt:lpstr>SABR platforms</vt:lpstr>
      <vt:lpstr>Linear Accelerator</vt:lpstr>
      <vt:lpstr>PowerPoint Presentation</vt:lpstr>
      <vt:lpstr>SABR plan</vt:lpstr>
      <vt:lpstr>PowerPoint Presentation</vt:lpstr>
      <vt:lpstr>Oligometastatic disease</vt:lpstr>
      <vt:lpstr>Evidence for SABR</vt:lpstr>
      <vt:lpstr>Commissioning through evaluation 2015-2018</vt:lpstr>
      <vt:lpstr>Indications for SABR</vt:lpstr>
      <vt:lpstr>NHSE - Eligibility for treatment</vt:lpstr>
      <vt:lpstr>Practicalities</vt:lpstr>
      <vt:lpstr>Practicalities</vt:lpstr>
      <vt:lpstr>Limitations/constraints</vt:lpstr>
      <vt:lpstr>Limitations/constraints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Modified BCLC staging system and  treatment strategy </vt:lpstr>
      <vt:lpstr>Local ablation and external radiation</vt:lpstr>
      <vt:lpstr>Metanalysis SBRT HCC</vt:lpstr>
      <vt:lpstr>RFA or SBRT Liver metastases</vt:lpstr>
      <vt:lpstr>PowerPoint Presentation</vt:lpstr>
      <vt:lpstr>RFA or SBRT Liver metastases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Lung SSG: SABR Update</dc:title>
  <dc:creator>Charles Comins</dc:creator>
  <cp:lastModifiedBy>Helen Dunderdale</cp:lastModifiedBy>
  <cp:revision>39</cp:revision>
  <dcterms:created xsi:type="dcterms:W3CDTF">2016-11-29T21:55:47Z</dcterms:created>
  <dcterms:modified xsi:type="dcterms:W3CDTF">2022-03-25T09:11:21Z</dcterms:modified>
</cp:coreProperties>
</file>