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322" r:id="rId3"/>
    <p:sldId id="323" r:id="rId4"/>
    <p:sldId id="273" r:id="rId5"/>
    <p:sldId id="333" r:id="rId6"/>
    <p:sldId id="334" r:id="rId7"/>
    <p:sldId id="335" r:id="rId8"/>
    <p:sldId id="336" r:id="rId9"/>
    <p:sldId id="280" r:id="rId10"/>
    <p:sldId id="320" r:id="rId11"/>
    <p:sldId id="281" r:id="rId12"/>
    <p:sldId id="286" r:id="rId13"/>
    <p:sldId id="287" r:id="rId14"/>
    <p:sldId id="328" r:id="rId15"/>
    <p:sldId id="312" r:id="rId16"/>
    <p:sldId id="313" r:id="rId17"/>
    <p:sldId id="316" r:id="rId18"/>
    <p:sldId id="288" r:id="rId19"/>
    <p:sldId id="289" r:id="rId20"/>
    <p:sldId id="291" r:id="rId21"/>
    <p:sldId id="319" r:id="rId22"/>
    <p:sldId id="274" r:id="rId23"/>
    <p:sldId id="275" r:id="rId24"/>
    <p:sldId id="308" r:id="rId25"/>
    <p:sldId id="309" r:id="rId26"/>
    <p:sldId id="310" r:id="rId27"/>
    <p:sldId id="276" r:id="rId28"/>
    <p:sldId id="277" r:id="rId29"/>
    <p:sldId id="298" r:id="rId30"/>
    <p:sldId id="279" r:id="rId31"/>
    <p:sldId id="299" r:id="rId32"/>
    <p:sldId id="306" r:id="rId33"/>
    <p:sldId id="307" r:id="rId34"/>
    <p:sldId id="305" r:id="rId35"/>
    <p:sldId id="321" r:id="rId36"/>
    <p:sldId id="304" r:id="rId37"/>
    <p:sldId id="292" r:id="rId38"/>
    <p:sldId id="318" r:id="rId39"/>
    <p:sldId id="293" r:id="rId40"/>
    <p:sldId id="294" r:id="rId41"/>
    <p:sldId id="297" r:id="rId42"/>
    <p:sldId id="315" r:id="rId43"/>
    <p:sldId id="302" r:id="rId44"/>
    <p:sldId id="303" r:id="rId45"/>
    <p:sldId id="301" r:id="rId46"/>
    <p:sldId id="32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811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76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47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69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42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41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5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84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19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15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0054-87B2-4C93-A438-09FC78088CE4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72AA7-AB5A-45AE-A4E5-DEDFB2A9C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51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8280-1B1F-431B-BDB1-BA28E67A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08" y="1617336"/>
            <a:ext cx="8856984" cy="1800200"/>
          </a:xfrm>
        </p:spPr>
        <p:txBody>
          <a:bodyPr>
            <a:normAutofit/>
          </a:bodyPr>
          <a:lstStyle/>
          <a:p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Pancreatic Cancer-</a:t>
            </a:r>
            <a:b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Radiological Assessment of Vascular Involvement Pre and Post Chemotherapy</a:t>
            </a:r>
            <a:endParaRPr lang="en-GB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6E303-F210-41E3-9665-6B40B3358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4293096"/>
            <a:ext cx="4968552" cy="1345704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Hedvig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Karteszi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Hospitals Bristol and Weston NHS Foundation Trust</a:t>
            </a:r>
          </a:p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Bristol Royal Infirmary</a:t>
            </a:r>
          </a:p>
        </p:txBody>
      </p:sp>
      <p:pic>
        <p:nvPicPr>
          <p:cNvPr id="4" name="Picture 3" descr="7.7million announced to upgrade A&amp;amp;amp;E at the Bristol Royal Infirmary |  Gazette Series">
            <a:extLst>
              <a:ext uri="{FF2B5EF4-FFF2-40B4-BE49-F238E27FC236}">
                <a16:creationId xmlns:a16="http://schemas.microsoft.com/office/drawing/2014/main" id="{CF66924A-7250-4D33-A538-BAAE5B738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r="-6" b="-622"/>
          <a:stretch/>
        </p:blipFill>
        <p:spPr bwMode="auto">
          <a:xfrm>
            <a:off x="5364088" y="4071673"/>
            <a:ext cx="3070508" cy="2459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3200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93475"/>
            <a:ext cx="3456384" cy="199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51" y="765276"/>
            <a:ext cx="3133934" cy="198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5" y="3794086"/>
            <a:ext cx="2736304" cy="203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64869"/>
            <a:ext cx="2924395" cy="203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12696"/>
            <a:ext cx="2232248" cy="201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979712" y="1412776"/>
            <a:ext cx="216024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31740" y="1736475"/>
            <a:ext cx="324036" cy="1080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666045" y="4783906"/>
            <a:ext cx="49971" cy="37328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961958" y="4667513"/>
            <a:ext cx="382077" cy="13260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192423" y="4742702"/>
            <a:ext cx="382077" cy="13260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11691" y="4795407"/>
            <a:ext cx="350213" cy="31924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3B329D2A-AAED-49D7-9FA7-60C82EAD3D70}"/>
              </a:ext>
            </a:extLst>
          </p:cNvPr>
          <p:cNvSpPr/>
          <p:nvPr/>
        </p:nvSpPr>
        <p:spPr>
          <a:xfrm>
            <a:off x="1240638" y="4875305"/>
            <a:ext cx="667065" cy="55431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-</a:t>
            </a:r>
            <a:r>
              <a:rPr lang="en-GB" sz="2000" dirty="0"/>
              <a:t>MR imaging and CT are equivalent for assessment of vascular invasion.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18334" r="5308" b="23140"/>
          <a:stretch/>
        </p:blipFill>
        <p:spPr bwMode="auto">
          <a:xfrm>
            <a:off x="1187624" y="1805307"/>
            <a:ext cx="3069650" cy="192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16434" r="6357" b="22087"/>
          <a:stretch/>
        </p:blipFill>
        <p:spPr bwMode="auto">
          <a:xfrm>
            <a:off x="1187624" y="4096343"/>
            <a:ext cx="3040091" cy="194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4819" r="13945" b="20601"/>
          <a:stretch/>
        </p:blipFill>
        <p:spPr bwMode="auto">
          <a:xfrm>
            <a:off x="4788024" y="1805307"/>
            <a:ext cx="2880320" cy="19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9697" r="13580" b="19524"/>
          <a:stretch/>
        </p:blipFill>
        <p:spPr bwMode="auto">
          <a:xfrm>
            <a:off x="4721464" y="4078170"/>
            <a:ext cx="3013439" cy="199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940152" y="2170252"/>
            <a:ext cx="144016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23728" y="4437112"/>
            <a:ext cx="144016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52120" y="4437112"/>
            <a:ext cx="144016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75756" y="2116942"/>
            <a:ext cx="216024" cy="32264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2600" dirty="0" err="1"/>
              <a:t>resectable</a:t>
            </a:r>
            <a:endParaRPr lang="en-GB" sz="2600" dirty="0"/>
          </a:p>
          <a:p>
            <a:pPr marL="0" indent="0">
              <a:buNone/>
            </a:pPr>
            <a:r>
              <a:rPr lang="en-GB" sz="2600" dirty="0" err="1"/>
              <a:t>unresectable</a:t>
            </a:r>
            <a:endParaRPr lang="en-GB" sz="2600" dirty="0"/>
          </a:p>
          <a:p>
            <a:pPr marL="0" indent="0">
              <a:buNone/>
            </a:pPr>
            <a:r>
              <a:rPr lang="en-GB" sz="2600" dirty="0">
                <a:solidFill>
                  <a:schemeClr val="accent6">
                    <a:lumMod val="75000"/>
                  </a:schemeClr>
                </a:solidFill>
              </a:rPr>
              <a:t>borderline </a:t>
            </a:r>
            <a:r>
              <a:rPr lang="en-GB" sz="2600" dirty="0" err="1">
                <a:solidFill>
                  <a:schemeClr val="accent6">
                    <a:lumMod val="75000"/>
                  </a:schemeClr>
                </a:solidFill>
              </a:rPr>
              <a:t>resectable</a:t>
            </a:r>
            <a:r>
              <a:rPr lang="en-GB" sz="26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In general, borderline </a:t>
            </a:r>
            <a:r>
              <a:rPr lang="en-GB" sz="2000" dirty="0" err="1"/>
              <a:t>resectable</a:t>
            </a:r>
            <a:r>
              <a:rPr lang="en-GB" sz="2000" dirty="0"/>
              <a:t> pancreatic cancer is neither clearly </a:t>
            </a:r>
            <a:r>
              <a:rPr lang="en-GB" sz="2000" dirty="0" err="1"/>
              <a:t>resectable</a:t>
            </a:r>
            <a:r>
              <a:rPr lang="en-GB" sz="2000" dirty="0"/>
              <a:t> nor clearly </a:t>
            </a:r>
            <a:r>
              <a:rPr lang="en-GB" sz="2000" dirty="0" err="1"/>
              <a:t>unresectable</a:t>
            </a:r>
            <a:r>
              <a:rPr lang="en-GB" sz="2000" dirty="0"/>
              <a:t> but rather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implies a greater chance of incomplete resection in the setting of upfront surgery</a:t>
            </a:r>
            <a:r>
              <a:rPr lang="en-GB" sz="2000" dirty="0"/>
              <a:t>.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GB" sz="2000" dirty="0"/>
              <a:t>Many groups have proposed definitions, however, there is not yet a universally accepted definition of borderline </a:t>
            </a:r>
            <a:r>
              <a:rPr lang="en-GB" sz="2000" dirty="0" err="1"/>
              <a:t>resectable</a:t>
            </a:r>
            <a:r>
              <a:rPr lang="en-GB" sz="2000" dirty="0"/>
              <a:t> pancreatic cancer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467544" y="4581128"/>
            <a:ext cx="7848872" cy="12961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" indent="0" algn="just">
              <a:buNone/>
            </a:pPr>
            <a:r>
              <a:rPr lang="en-GB" dirty="0">
                <a:solidFill>
                  <a:schemeClr val="tx1"/>
                </a:solidFill>
              </a:rPr>
              <a:t>AHPBA/SSO/SSAT/NCCN (American </a:t>
            </a:r>
            <a:r>
              <a:rPr lang="en-GB" dirty="0" err="1">
                <a:solidFill>
                  <a:schemeClr val="tx1"/>
                </a:solidFill>
              </a:rPr>
              <a:t>Hepato</a:t>
            </a:r>
            <a:r>
              <a:rPr lang="en-GB" dirty="0">
                <a:solidFill>
                  <a:schemeClr val="tx1"/>
                </a:solidFill>
              </a:rPr>
              <a:t>-</a:t>
            </a:r>
            <a:r>
              <a:rPr lang="en-GB" dirty="0" err="1">
                <a:solidFill>
                  <a:schemeClr val="tx1"/>
                </a:solidFill>
              </a:rPr>
              <a:t>Pancreato</a:t>
            </a:r>
            <a:r>
              <a:rPr lang="en-GB" dirty="0">
                <a:solidFill>
                  <a:schemeClr val="tx1"/>
                </a:solidFill>
              </a:rPr>
              <a:t>-Biliary Association/Society of Surgical Oncology/Society for Surgery of the Alimentary Tract /National Comprehensive Cancer Network) Guidelines</a:t>
            </a:r>
          </a:p>
        </p:txBody>
      </p:sp>
    </p:spTree>
    <p:extLst>
      <p:ext uri="{BB962C8B-B14F-4D97-AF65-F5344CB8AC3E}">
        <p14:creationId xmlns:p14="http://schemas.microsoft.com/office/powerpoint/2010/main" val="577334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39775"/>
            <a:ext cx="8785225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6165304"/>
            <a:ext cx="7920880" cy="5040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Presence of solid tumour contact with 1</a:t>
            </a:r>
            <a:r>
              <a:rPr lang="en-GB" sz="1600" baseline="30000" dirty="0">
                <a:solidFill>
                  <a:schemeClr val="tx1"/>
                </a:solidFill>
              </a:rPr>
              <a:t>st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jejunal</a:t>
            </a:r>
            <a:r>
              <a:rPr lang="en-GB" sz="1600" dirty="0">
                <a:solidFill>
                  <a:schemeClr val="tx1"/>
                </a:solidFill>
              </a:rPr>
              <a:t> branch of SMA and with most proximal draining </a:t>
            </a:r>
            <a:r>
              <a:rPr lang="en-GB" sz="1600" dirty="0" err="1">
                <a:solidFill>
                  <a:schemeClr val="tx1"/>
                </a:solidFill>
              </a:rPr>
              <a:t>jejunal</a:t>
            </a:r>
            <a:r>
              <a:rPr lang="en-GB" sz="1600" dirty="0">
                <a:solidFill>
                  <a:schemeClr val="tx1"/>
                </a:solidFill>
              </a:rPr>
              <a:t> branch into SMV are no longer locally advanced.</a:t>
            </a:r>
          </a:p>
        </p:txBody>
      </p:sp>
    </p:spTree>
    <p:extLst>
      <p:ext uri="{BB962C8B-B14F-4D97-AF65-F5344CB8AC3E}">
        <p14:creationId xmlns:p14="http://schemas.microsoft.com/office/powerpoint/2010/main" val="1219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AF6A9-0116-49F7-8C41-831143A64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Resectability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 of Pancreatic Cancer Is in the Eye of the Observer</a:t>
            </a:r>
          </a:p>
          <a:p>
            <a:pPr marL="0" indent="0" algn="l">
              <a:buNone/>
            </a:pPr>
            <a:r>
              <a:rPr lang="en-US" sz="2000" b="0" i="1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A Multicenter, Blinded, Prospective Assessment of Interobserver Agreement on NCCN </a:t>
            </a:r>
            <a:r>
              <a:rPr lang="en-US" sz="2000" b="0" i="1" dirty="0" err="1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Resectability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 Status Criteria</a:t>
            </a:r>
          </a:p>
          <a:p>
            <a:pPr marL="0" indent="0" algn="l">
              <a:buNone/>
            </a:pPr>
            <a:endParaRPr lang="en-US" sz="2000" b="0" i="0" dirty="0">
              <a:solidFill>
                <a:srgbClr val="3B3030"/>
              </a:solidFill>
              <a:effectLst/>
              <a:latin typeface="fira sans" panose="020B0503050000020004" pitchFamily="34" charset="0"/>
            </a:endParaRPr>
          </a:p>
          <a:p>
            <a:pPr marL="0" indent="0" algn="l">
              <a:buNone/>
            </a:pPr>
            <a:r>
              <a:rPr lang="en-US" sz="1800" dirty="0" err="1">
                <a:solidFill>
                  <a:srgbClr val="3B3030"/>
                </a:solidFill>
                <a:latin typeface="fira sans" panose="020B0503050000020004" pitchFamily="34" charset="0"/>
              </a:rPr>
              <a:t>Giannone</a:t>
            </a:r>
            <a:r>
              <a:rPr lang="en-US" sz="1800" dirty="0">
                <a:solidFill>
                  <a:srgbClr val="3B3030"/>
                </a:solidFill>
                <a:latin typeface="fira sans" panose="020B0503050000020004" pitchFamily="34" charset="0"/>
              </a:rPr>
              <a:t> et al.</a:t>
            </a:r>
            <a:endParaRPr lang="en-US" sz="1800" b="0" i="0" dirty="0">
              <a:solidFill>
                <a:srgbClr val="3B3030"/>
              </a:solidFill>
              <a:effectLst/>
              <a:latin typeface="fira sans" panose="020B0503050000020004" pitchFamily="34" charset="0"/>
            </a:endParaRP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Annals of Surgery: September 2021-Volume2-Issue 3-p e087</a:t>
            </a:r>
          </a:p>
          <a:p>
            <a:pPr marL="0" indent="0" algn="l">
              <a:buNone/>
            </a:pPr>
            <a:r>
              <a:rPr lang="en-US" sz="1800" b="0" i="0" dirty="0" err="1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doi</a:t>
            </a:r>
            <a:r>
              <a:rPr lang="en-US" sz="1800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: 10.1097/AS9.0000000000000087</a:t>
            </a:r>
          </a:p>
          <a:p>
            <a:pPr marL="0" indent="0" algn="l">
              <a:buNone/>
            </a:pPr>
            <a:endParaRPr lang="en-US" sz="1800" dirty="0">
              <a:solidFill>
                <a:srgbClr val="3B3030"/>
              </a:solidFill>
              <a:latin typeface="fira sans" panose="020B0503050000020004" pitchFamily="34" charset="0"/>
            </a:endParaRPr>
          </a:p>
          <a:p>
            <a:pPr marL="0" indent="0" algn="l">
              <a:buNone/>
            </a:pPr>
            <a:endParaRPr lang="en-US" sz="1800" b="0" i="0" dirty="0">
              <a:solidFill>
                <a:srgbClr val="3B3030"/>
              </a:solidFill>
              <a:effectLst/>
              <a:latin typeface="fira sans" panose="020B0503050000020004" pitchFamily="34" charset="0"/>
            </a:endParaRPr>
          </a:p>
          <a:p>
            <a:pPr marL="0" indent="0" algn="l"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-Interobserver agreement varied from fair to moderate, with the lowest agreement for borderline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resectable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 tumors. </a:t>
            </a:r>
            <a:endParaRPr lang="en-US" sz="2000" dirty="0">
              <a:solidFill>
                <a:srgbClr val="333333"/>
              </a:solidFill>
              <a:latin typeface="fira sans" panose="020B0503050000020004" pitchFamily="34" charset="0"/>
            </a:endParaRPr>
          </a:p>
          <a:p>
            <a:pPr marL="0" indent="0" algn="l">
              <a:buNone/>
            </a:pPr>
            <a:endParaRPr lang="en-US" sz="2000" b="0" i="0" dirty="0">
              <a:solidFill>
                <a:srgbClr val="333333"/>
              </a:solidFill>
              <a:effectLst/>
              <a:latin typeface="fira sans" panose="020B0503050000020004" pitchFamily="34" charset="0"/>
            </a:endParaRPr>
          </a:p>
          <a:p>
            <a:pPr marL="0" indent="0" algn="l">
              <a:buNone/>
            </a:pPr>
            <a:r>
              <a:rPr lang="en-US" sz="2000" dirty="0">
                <a:solidFill>
                  <a:srgbClr val="333333"/>
                </a:solidFill>
                <a:latin typeface="fira sans" panose="020B0503050000020004" pitchFamily="34" charset="0"/>
              </a:rPr>
              <a:t>-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Assessing vascular contact ≤180° had the lowest agreement for all vessels . </a:t>
            </a:r>
          </a:p>
          <a:p>
            <a:pPr marL="0" indent="0" algn="l">
              <a:buNone/>
            </a:pPr>
            <a:endParaRPr lang="en-US" sz="2000" dirty="0">
              <a:solidFill>
                <a:srgbClr val="333333"/>
              </a:solidFill>
              <a:latin typeface="fira sans" panose="020B0503050000020004" pitchFamily="34" charset="0"/>
            </a:endParaRPr>
          </a:p>
          <a:p>
            <a:pPr marL="0" indent="0" algn="l"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-The highest concordance was recorded for venous invasion &gt;</a:t>
            </a:r>
            <a:r>
              <a:rPr lang="en-US" sz="2000" b="0" i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180°.</a:t>
            </a:r>
            <a:r>
              <a:rPr lang="en-US" sz="1200" b="0" i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 </a:t>
            </a:r>
            <a:endParaRPr lang="en-US" sz="2000" b="0" i="0" dirty="0">
              <a:solidFill>
                <a:srgbClr val="3B3030"/>
              </a:solidFill>
              <a:effectLst/>
              <a:latin typeface="fira sans" panose="020B05030500000200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350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2800" dirty="0"/>
              <a:t>Assessment of venous invasion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-The median survival and 30-day post-operative mortality in cases that require venous resection are comparable to that in cases without a need for venous resection. -&gt; Results encouraged surgeons to perform pancreatectomy with venous resection.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-It can be difficult to differentiate desmoplastic reaction from true vascular invasion on imaging-&gt; approx. 20% of cases with “venous involvement “ on imaging do not have true venous invasion.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-Classifications of venous invasion: Ishikawa’s (1992), </a:t>
            </a:r>
            <a:r>
              <a:rPr lang="en-GB" sz="2000" dirty="0" err="1"/>
              <a:t>Loyer’s</a:t>
            </a:r>
            <a:r>
              <a:rPr lang="en-GB" sz="2000" dirty="0"/>
              <a:t> ( 1996), Lu’s (1997), Li’s (2005), </a:t>
            </a:r>
            <a:r>
              <a:rPr lang="en-GB" sz="2000" dirty="0" err="1"/>
              <a:t>Klauss</a:t>
            </a:r>
            <a:r>
              <a:rPr lang="en-GB" sz="2000" dirty="0"/>
              <a:t>’ (2008), </a:t>
            </a:r>
            <a:r>
              <a:rPr lang="en-GB" sz="2000" dirty="0" err="1"/>
              <a:t>Marinelli’s</a:t>
            </a:r>
            <a:r>
              <a:rPr lang="en-GB" sz="2000" dirty="0"/>
              <a:t> (2014), </a:t>
            </a:r>
            <a:r>
              <a:rPr lang="en-GB" sz="2000" dirty="0" err="1"/>
              <a:t>Teramura’s</a:t>
            </a:r>
            <a:r>
              <a:rPr lang="en-GB" sz="2000" dirty="0"/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405485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GB" sz="2800" dirty="0"/>
              <a:t>Venous resection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A single and patent segment of the SMV below and a single and patent segment of portal vein or SMV above the involved segment are usually required.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7" name="Picture 6" descr="Dr Amanda J. Meyer is double Pfizered! 🇦🇺 🧠🔬 on Twitter: &amp;quot;I really love  exploring the superior #abdomen and looking at the #AnatomicalVariation of  where the inferior mesenteric vein joins into venou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t="34175" r="19923" b="32155"/>
          <a:stretch/>
        </p:blipFill>
        <p:spPr bwMode="auto">
          <a:xfrm>
            <a:off x="5580112" y="4569688"/>
            <a:ext cx="3312368" cy="1463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" b="39085"/>
          <a:stretch/>
        </p:blipFill>
        <p:spPr bwMode="auto">
          <a:xfrm>
            <a:off x="251520" y="1950748"/>
            <a:ext cx="4896544" cy="3384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0761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304256" cy="172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99144"/>
            <a:ext cx="3024336" cy="16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716016" y="1404245"/>
            <a:ext cx="397178" cy="19550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139952" y="1052736"/>
            <a:ext cx="324036" cy="30855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2" y="2996952"/>
            <a:ext cx="3618402" cy="261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1800" y="4653136"/>
            <a:ext cx="136815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SMV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771800" y="4303788"/>
            <a:ext cx="504056" cy="3493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51720" y="3140968"/>
            <a:ext cx="180020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Henle trunk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555776" y="3501008"/>
            <a:ext cx="216024" cy="57606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75" y="2982485"/>
            <a:ext cx="3005605" cy="267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36096" y="4581128"/>
            <a:ext cx="158417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Henle trunk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012160" y="3861048"/>
            <a:ext cx="0" cy="7920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732240" y="4077072"/>
            <a:ext cx="18002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middle colic vein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084168" y="3573016"/>
            <a:ext cx="720080" cy="68407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588224" y="3140968"/>
            <a:ext cx="194421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first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jejunal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vein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252070" y="3356992"/>
            <a:ext cx="480170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5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GB" sz="2400" dirty="0"/>
              <a:t>Highly specific signs of vascular invasion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GB" sz="3300" dirty="0"/>
          </a:p>
          <a:p>
            <a:pPr marL="0" indent="0">
              <a:buNone/>
            </a:pPr>
            <a:endParaRPr lang="en-GB" sz="33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3800" dirty="0"/>
          </a:p>
          <a:p>
            <a:pPr marL="0" indent="0">
              <a:buNone/>
            </a:pPr>
            <a:endParaRPr lang="en-GB" sz="3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-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29" y="1380503"/>
            <a:ext cx="2448272" cy="189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67" y="1380503"/>
            <a:ext cx="2258215" cy="189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32" y="4149080"/>
            <a:ext cx="2376264" cy="180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2664296" cy="182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275856" y="2204864"/>
            <a:ext cx="288032" cy="4320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683799" y="2092267"/>
            <a:ext cx="46687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875162" y="5157192"/>
            <a:ext cx="288032" cy="4320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868144" y="4941168"/>
            <a:ext cx="216024" cy="4320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11560" y="980728"/>
            <a:ext cx="55391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-vessel embedment in tumour , venous obliteration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560" y="3645024"/>
            <a:ext cx="66967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-tumour-vessel contact &gt;180 degree of circumference (encasement)</a:t>
            </a:r>
          </a:p>
        </p:txBody>
      </p:sp>
    </p:spTree>
    <p:extLst>
      <p:ext uri="{BB962C8B-B14F-4D97-AF65-F5344CB8AC3E}">
        <p14:creationId xmlns:p14="http://schemas.microsoft.com/office/powerpoint/2010/main" val="18427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GB" sz="2400" dirty="0"/>
              <a:t>Highly specific signs of vascular invasion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37655"/>
            <a:ext cx="1872208" cy="152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43879"/>
            <a:ext cx="2304256" cy="171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32" y="3212976"/>
            <a:ext cx="1760688" cy="14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9861" b="17888"/>
          <a:stretch/>
        </p:blipFill>
        <p:spPr bwMode="auto">
          <a:xfrm>
            <a:off x="3440122" y="5085184"/>
            <a:ext cx="2049275" cy="158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338361" y="3573016"/>
            <a:ext cx="184876" cy="243947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334637" y="2145498"/>
            <a:ext cx="184876" cy="31771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783818" y="1785466"/>
            <a:ext cx="184876" cy="31771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215774" y="5830221"/>
            <a:ext cx="144016" cy="43093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11560" y="1052736"/>
            <a:ext cx="4968552" cy="384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-vessel wall irregularity/ vessel calibre stenosis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560" y="3068960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-tumour thrombus in vessel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568" y="4869160"/>
            <a:ext cx="24122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 tear-drop SMV sign</a:t>
            </a:r>
          </a:p>
        </p:txBody>
      </p:sp>
    </p:spTree>
    <p:extLst>
      <p:ext uri="{BB962C8B-B14F-4D97-AF65-F5344CB8AC3E}">
        <p14:creationId xmlns:p14="http://schemas.microsoft.com/office/powerpoint/2010/main" val="9069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A7786-4D44-46E2-AABF-D23FAC7C2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-Despite being a relatively rare tumour PDAC is the 5th biggest cancer killer in the UK and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on track to be the 2</a:t>
            </a:r>
            <a:r>
              <a:rPr lang="en-GB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biggest cancer killer in the USA within a decade unless there is a major improvement in outcome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0" dirty="0"/>
              <a:t>-Incidence in constant augmentation for the past 25 years.</a:t>
            </a:r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b="0" dirty="0"/>
          </a:p>
          <a:p>
            <a:pPr marL="0" indent="0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ive- and ten-year survival has not shown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improvement in the same period.</a:t>
            </a:r>
          </a:p>
          <a:p>
            <a:pPr marL="0" indent="0">
              <a:buNone/>
            </a:pPr>
            <a:r>
              <a:rPr lang="en-GB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2000" dirty="0"/>
              <a:t>Five-year survival of pancreatic cancer in the UK lags behind the rest of the world, with the UK ranking 29th out of 33 countries with comparable data.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63DF8-6452-4EB0-838B-AD3924720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952837"/>
            <a:ext cx="3925646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6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6591"/>
            <a:ext cx="8324889" cy="618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58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GB" sz="2800" dirty="0" err="1"/>
              <a:t>Extrapancreatic</a:t>
            </a:r>
            <a:r>
              <a:rPr lang="en-GB" sz="2800" dirty="0"/>
              <a:t> neural invasion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The most important pathways of </a:t>
            </a:r>
            <a:r>
              <a:rPr lang="en-GB" sz="2000" dirty="0" err="1"/>
              <a:t>extrapancreatic</a:t>
            </a:r>
            <a:r>
              <a:rPr lang="en-GB" sz="2000" dirty="0"/>
              <a:t> </a:t>
            </a:r>
            <a:r>
              <a:rPr lang="en-GB" sz="2000" dirty="0" err="1"/>
              <a:t>perineural</a:t>
            </a:r>
            <a:r>
              <a:rPr lang="en-GB" sz="2000" dirty="0"/>
              <a:t> invasion in pancreatic head cancer are plexus </a:t>
            </a:r>
            <a:r>
              <a:rPr lang="en-GB" sz="2000" dirty="0" err="1"/>
              <a:t>pancreaticus</a:t>
            </a:r>
            <a:r>
              <a:rPr lang="en-GB" sz="2000" dirty="0"/>
              <a:t> </a:t>
            </a:r>
            <a:r>
              <a:rPr lang="en-GB" sz="2000" dirty="0" err="1"/>
              <a:t>capitalis</a:t>
            </a:r>
            <a:r>
              <a:rPr lang="en-GB" sz="2000" dirty="0"/>
              <a:t> I (PPC I), plexus </a:t>
            </a:r>
            <a:r>
              <a:rPr lang="en-GB" sz="2000" dirty="0" err="1"/>
              <a:t>pancreaticus</a:t>
            </a:r>
            <a:r>
              <a:rPr lang="en-GB" sz="2000" dirty="0"/>
              <a:t> </a:t>
            </a:r>
            <a:r>
              <a:rPr lang="en-GB" sz="2000" dirty="0" err="1"/>
              <a:t>capitalis</a:t>
            </a:r>
            <a:r>
              <a:rPr lang="en-GB" sz="2000" dirty="0"/>
              <a:t> II (PPC II) and gastroduodenal artery plexus.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Preoperative EPNI diagnosis might be a major predictor of poor prognosis in </a:t>
            </a:r>
            <a:r>
              <a:rPr lang="en-GB" sz="2000" dirty="0" err="1"/>
              <a:t>resectable</a:t>
            </a:r>
            <a:r>
              <a:rPr lang="en-GB" sz="2000" dirty="0"/>
              <a:t> or borderline </a:t>
            </a:r>
            <a:r>
              <a:rPr lang="en-GB" sz="2000" dirty="0" err="1"/>
              <a:t>resectable</a:t>
            </a:r>
            <a:r>
              <a:rPr lang="en-GB" sz="2000" dirty="0"/>
              <a:t> tumours. 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PPC II is the most common way of </a:t>
            </a:r>
            <a:r>
              <a:rPr lang="en-GB" sz="2000" dirty="0" err="1"/>
              <a:t>tumuor</a:t>
            </a:r>
            <a:r>
              <a:rPr lang="en-GB" sz="2000" dirty="0"/>
              <a:t> spread in pancreatic head cancer with  </a:t>
            </a:r>
            <a:r>
              <a:rPr lang="en-GB" sz="2000" dirty="0" err="1"/>
              <a:t>extrapancreatic</a:t>
            </a:r>
            <a:r>
              <a:rPr lang="en-GB" sz="2000" dirty="0"/>
              <a:t> growth towards the superior mesenteric artery along the inferior </a:t>
            </a:r>
            <a:r>
              <a:rPr lang="en-GB" sz="2000" dirty="0" err="1"/>
              <a:t>pancreatoduodenal</a:t>
            </a:r>
            <a:r>
              <a:rPr lang="en-GB" sz="2000" dirty="0"/>
              <a:t> artery (IPDA).</a:t>
            </a:r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25103"/>
            <a:ext cx="1789856" cy="162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4D946B5-582C-412E-98F4-84EE90905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61302"/>
            <a:ext cx="2736304" cy="202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60BA1D-6029-44B8-B89B-F65043881906}"/>
              </a:ext>
            </a:extLst>
          </p:cNvPr>
          <p:cNvCxnSpPr/>
          <p:nvPr/>
        </p:nvCxnSpPr>
        <p:spPr>
          <a:xfrm flipH="1" flipV="1">
            <a:off x="5868144" y="5542500"/>
            <a:ext cx="356952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1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Case1: </a:t>
            </a:r>
            <a:r>
              <a:rPr lang="en-GB" sz="2000" dirty="0" err="1"/>
              <a:t>Resectable</a:t>
            </a:r>
            <a:r>
              <a:rPr lang="en-GB" sz="2000" dirty="0"/>
              <a:t> PDAC in the HOP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Step 1: detection and delineation of the tumour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9" y="2287542"/>
            <a:ext cx="2592288" cy="181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95200"/>
            <a:ext cx="32496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41" y="4483265"/>
            <a:ext cx="2575091" cy="178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7864" y="2276872"/>
            <a:ext cx="554461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accent6">
                    <a:lumMod val="75000"/>
                  </a:schemeClr>
                </a:solidFill>
              </a:rPr>
              <a:t>double duct dilatation with abrupt termination of both ducts in the head of pancreas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099479" y="3279459"/>
            <a:ext cx="216024" cy="29355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07545" y="3244884"/>
            <a:ext cx="272167" cy="213165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696236" y="4959963"/>
            <a:ext cx="1764196" cy="435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hypodense mass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052600" y="5248660"/>
            <a:ext cx="216024" cy="29355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372686" y="5635285"/>
            <a:ext cx="216024" cy="29355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25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Step 2: assessment of relationship between tumour and vessels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" b="170"/>
          <a:stretch/>
        </p:blipFill>
        <p:spPr bwMode="auto">
          <a:xfrm>
            <a:off x="539552" y="1176122"/>
            <a:ext cx="7643910" cy="345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39" y="2928867"/>
            <a:ext cx="3821955" cy="319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755576" y="2996952"/>
            <a:ext cx="2520280" cy="15203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24128" y="1190880"/>
            <a:ext cx="548356" cy="159004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C38E35-F29F-459F-874B-3EFB5B3D5D7E}"/>
              </a:ext>
            </a:extLst>
          </p:cNvPr>
          <p:cNvCxnSpPr>
            <a:cxnSpLocks/>
          </p:cNvCxnSpPr>
          <p:nvPr/>
        </p:nvCxnSpPr>
        <p:spPr>
          <a:xfrm flipH="1">
            <a:off x="5953163" y="4149080"/>
            <a:ext cx="473710" cy="144016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44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No2: </a:t>
            </a:r>
            <a:r>
              <a:rPr lang="en-GB" sz="2000" dirty="0" err="1"/>
              <a:t>Unresectable</a:t>
            </a:r>
            <a:r>
              <a:rPr lang="en-GB" sz="2000" dirty="0"/>
              <a:t> PDAC in the neck </a:t>
            </a:r>
            <a:r>
              <a:rPr lang="en-GB" sz="2400" dirty="0"/>
              <a:t>– </a:t>
            </a:r>
            <a:r>
              <a:rPr lang="en-GB" sz="1600" dirty="0"/>
              <a:t>relationship between tumour and veins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6101"/>
            <a:ext cx="57308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4006832" y="964728"/>
            <a:ext cx="576064" cy="126206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99592" y="956101"/>
            <a:ext cx="1656184" cy="123722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1520" y="2229110"/>
            <a:ext cx="2016224" cy="111420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6" y="3861048"/>
            <a:ext cx="3729615" cy="274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V="1">
            <a:off x="1727684" y="5085184"/>
            <a:ext cx="108012" cy="4320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117381" y="5028011"/>
            <a:ext cx="366387" cy="30920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79" y="3829858"/>
            <a:ext cx="2941432" cy="270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H="1">
            <a:off x="5905874" y="4581128"/>
            <a:ext cx="432048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38171" y="5028011"/>
            <a:ext cx="258267" cy="3452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599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err="1"/>
              <a:t>Unresectable</a:t>
            </a:r>
            <a:r>
              <a:rPr lang="en-GB" sz="2000" dirty="0"/>
              <a:t> PDAC in the neck </a:t>
            </a:r>
            <a:r>
              <a:rPr lang="en-GB" sz="2400" dirty="0"/>
              <a:t>– </a:t>
            </a:r>
            <a:r>
              <a:rPr lang="en-GB" sz="1600" dirty="0"/>
              <a:t>relationship between tumour and coeliac trunk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564547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292080" y="1196752"/>
            <a:ext cx="1512168" cy="133214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39752" y="2528900"/>
            <a:ext cx="360040" cy="154817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68" y="4509120"/>
            <a:ext cx="362530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2987824" y="5733256"/>
            <a:ext cx="288032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77" y="4364044"/>
            <a:ext cx="3168352" cy="237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7050625" y="5462695"/>
            <a:ext cx="504056" cy="18002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834126" y="5642716"/>
            <a:ext cx="100857" cy="48097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947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04664"/>
            <a:ext cx="8579296" cy="5721499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err="1"/>
              <a:t>Unresectable</a:t>
            </a:r>
            <a:r>
              <a:rPr lang="en-GB" sz="2000" dirty="0"/>
              <a:t> PDAC in the neck –</a:t>
            </a:r>
            <a:r>
              <a:rPr lang="en-GB" sz="2400" dirty="0"/>
              <a:t> </a:t>
            </a:r>
            <a:r>
              <a:rPr lang="en-GB" sz="1600" dirty="0"/>
              <a:t>relationship between tumour and hepatic artery</a:t>
            </a:r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6389761" cy="292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403648" y="2636912"/>
            <a:ext cx="2304256" cy="13376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95736" y="1052736"/>
            <a:ext cx="72008" cy="146091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30114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333327" y="5517232"/>
            <a:ext cx="360042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475656" y="5464187"/>
            <a:ext cx="399468" cy="19706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1479"/>
            <a:ext cx="2645345" cy="24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5868144" y="5373216"/>
            <a:ext cx="504056" cy="1896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079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35" y="377323"/>
            <a:ext cx="8229600" cy="63640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Case No3: </a:t>
            </a:r>
            <a:r>
              <a:rPr lang="en-GB" sz="2000" dirty="0" err="1"/>
              <a:t>Resectable</a:t>
            </a:r>
            <a:r>
              <a:rPr lang="en-GB" sz="2000"/>
              <a:t> tumour </a:t>
            </a:r>
            <a:r>
              <a:rPr lang="en-GB" sz="2000" dirty="0"/>
              <a:t>in HOP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7"/>
            <a:ext cx="2880320" cy="182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1880" y="1340769"/>
            <a:ext cx="2808312" cy="432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biliary dilatation with distal stricture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44824"/>
            <a:ext cx="3024336" cy="200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9952" y="3933056"/>
            <a:ext cx="45365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6">
                    <a:lumMod val="75000"/>
                  </a:schemeClr>
                </a:solidFill>
              </a:rPr>
              <a:t>isodense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 mass, clear fat planes around the vessels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95284" y="2929108"/>
            <a:ext cx="72008" cy="29266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58518"/>
            <a:ext cx="1944216" cy="179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33" y="4358518"/>
            <a:ext cx="3240360" cy="173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87677"/>
            <a:ext cx="2232248" cy="174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23728" y="6309320"/>
            <a:ext cx="61206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normal parenchyma between tumour and vessels on MRI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635896" y="5259279"/>
            <a:ext cx="216024" cy="292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588224" y="5144373"/>
            <a:ext cx="216024" cy="292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936DD4-76D4-4AEB-846B-5C8F07F697A9}"/>
              </a:ext>
            </a:extLst>
          </p:cNvPr>
          <p:cNvCxnSpPr>
            <a:cxnSpLocks/>
          </p:cNvCxnSpPr>
          <p:nvPr/>
        </p:nvCxnSpPr>
        <p:spPr>
          <a:xfrm flipH="1">
            <a:off x="5523283" y="2929118"/>
            <a:ext cx="401690" cy="4522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8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No4: </a:t>
            </a:r>
            <a:r>
              <a:rPr lang="en-GB" sz="2000" dirty="0" err="1"/>
              <a:t>Resectable</a:t>
            </a:r>
            <a:r>
              <a:rPr lang="en-GB" sz="2000" dirty="0"/>
              <a:t> PDAC in the HOP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96752"/>
            <a:ext cx="3024336" cy="216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11" y="1257258"/>
            <a:ext cx="3168525" cy="204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1680" y="3501008"/>
            <a:ext cx="576064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double duct dilatation with </a:t>
            </a:r>
            <a:r>
              <a:rPr lang="en-GB" sz="1400" dirty="0" err="1">
                <a:solidFill>
                  <a:schemeClr val="accent6">
                    <a:lumMod val="75000"/>
                  </a:schemeClr>
                </a:solidFill>
              </a:rPr>
              <a:t>isodense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 mass in HOP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03648" y="2060848"/>
            <a:ext cx="288032" cy="7200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907704" y="2132856"/>
            <a:ext cx="288032" cy="1734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43473" y="2198554"/>
            <a:ext cx="288032" cy="1734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4" y="3980582"/>
            <a:ext cx="3203774" cy="213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545" y="6381328"/>
            <a:ext cx="3600399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clear fat planes around PV and SMV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662135" y="5229200"/>
            <a:ext cx="288032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708176" y="5053791"/>
            <a:ext cx="288032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30" y="3984444"/>
            <a:ext cx="3168352" cy="198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788024" y="6237312"/>
            <a:ext cx="381642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in contact with short section of GDA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755186" y="5137161"/>
            <a:ext cx="144016" cy="23605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62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No5: </a:t>
            </a:r>
            <a:r>
              <a:rPr lang="en-GB" sz="2000" dirty="0" err="1"/>
              <a:t>Resectable</a:t>
            </a:r>
            <a:r>
              <a:rPr lang="en-GB" sz="2000" dirty="0"/>
              <a:t> tumour in HOP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3" y="1124744"/>
            <a:ext cx="2232248" cy="164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35456"/>
            <a:ext cx="2232248" cy="16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560" y="2924944"/>
            <a:ext cx="352839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CBD stricture, no discernible mass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3" y="3519654"/>
            <a:ext cx="2802595" cy="194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54350"/>
            <a:ext cx="2851080" cy="191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5" y="5661248"/>
            <a:ext cx="756083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No “fat” between SMV and pancreatic parenchyma but there is uninvolved PD between tumour and SMV, normal parenchyma adjacent to SMV on MRI.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BF03CAA-8E37-41FC-84D5-FB82AEEC74F2}"/>
              </a:ext>
            </a:extLst>
          </p:cNvPr>
          <p:cNvSpPr/>
          <p:nvPr/>
        </p:nvSpPr>
        <p:spPr>
          <a:xfrm>
            <a:off x="2267744" y="3933056"/>
            <a:ext cx="288032" cy="4320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DDFE101-0378-4181-A293-A976894FD9E1}"/>
              </a:ext>
            </a:extLst>
          </p:cNvPr>
          <p:cNvSpPr/>
          <p:nvPr/>
        </p:nvSpPr>
        <p:spPr>
          <a:xfrm>
            <a:off x="5436096" y="3933056"/>
            <a:ext cx="360040" cy="5040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EB76BF-79F0-4827-8095-7F5D30305906}"/>
              </a:ext>
            </a:extLst>
          </p:cNvPr>
          <p:cNvCxnSpPr/>
          <p:nvPr/>
        </p:nvCxnSpPr>
        <p:spPr>
          <a:xfrm flipV="1">
            <a:off x="1943708" y="4257092"/>
            <a:ext cx="288032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5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39E96-E06B-4187-8FA8-26B9E2FE2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Artificial Intelligence and Early Detection of Pancreatic Cancer</a:t>
            </a:r>
          </a:p>
          <a:p>
            <a:pPr marL="0" indent="0">
              <a:buNone/>
            </a:pPr>
            <a:r>
              <a:rPr lang="en-GB" sz="2000" i="1" dirty="0"/>
              <a:t>2020 Summative Review</a:t>
            </a:r>
          </a:p>
          <a:p>
            <a:pPr marL="0" indent="0">
              <a:buNone/>
            </a:pPr>
            <a:r>
              <a:rPr lang="en-GB" sz="1800" dirty="0"/>
              <a:t>Kennet et al. Pancreas Volume 50, Number 3, March 2021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-The proportion of patients with very early stage PDAC ( stage IA and IB) has increased</a:t>
            </a:r>
          </a:p>
          <a:p>
            <a:pPr marL="0" indent="0">
              <a:buNone/>
            </a:pPr>
            <a:r>
              <a:rPr lang="en-GB" sz="1800" dirty="0"/>
              <a:t>		but </a:t>
            </a:r>
          </a:p>
          <a:p>
            <a:pPr marL="0" indent="0">
              <a:buNone/>
            </a:pPr>
            <a:r>
              <a:rPr lang="en-GB" sz="1800" dirty="0"/>
              <a:t>-Still less than 2% of the patients are diagnosed in stage I.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-5-year survival for stage IA is in excess of 80%.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-The survival for other </a:t>
            </a:r>
            <a:r>
              <a:rPr lang="en-GB" sz="1800" dirty="0" err="1"/>
              <a:t>resectable</a:t>
            </a:r>
            <a:r>
              <a:rPr lang="en-GB" sz="1800" dirty="0"/>
              <a:t> PDAC stages ( IIA, IIB) has improved only marginally despite improvements in therapy.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52589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No6: technically </a:t>
            </a:r>
            <a:r>
              <a:rPr lang="en-GB" sz="2000" dirty="0" err="1"/>
              <a:t>resectable</a:t>
            </a:r>
            <a:r>
              <a:rPr lang="en-GB" sz="2000" dirty="0"/>
              <a:t> PDAC in the tail of pancreas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22" y="1031969"/>
            <a:ext cx="2571244" cy="201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71" y="1031969"/>
            <a:ext cx="2663750" cy="190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" y="3730438"/>
            <a:ext cx="2693100" cy="208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61048"/>
            <a:ext cx="273685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8762" y="3140968"/>
            <a:ext cx="273910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direct invasion to spleen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771800" y="2471374"/>
            <a:ext cx="108012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472571" y="3050043"/>
            <a:ext cx="3195773" cy="306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tumour extension into </a:t>
            </a:r>
            <a:r>
              <a:rPr lang="en-GB" sz="1400" dirty="0" err="1">
                <a:solidFill>
                  <a:schemeClr val="accent6">
                    <a:lumMod val="75000"/>
                  </a:schemeClr>
                </a:solidFill>
              </a:rPr>
              <a:t>perirenal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 space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868144" y="1984809"/>
            <a:ext cx="108012" cy="29206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8762" y="6021288"/>
            <a:ext cx="302713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encasement of splenic vessels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663788" y="4771261"/>
            <a:ext cx="108012" cy="29206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95936" y="6093296"/>
            <a:ext cx="439248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extension towards the stomach along </a:t>
            </a:r>
            <a:r>
              <a:rPr lang="en-GB" sz="1400" dirty="0" err="1">
                <a:solidFill>
                  <a:schemeClr val="accent6">
                    <a:lumMod val="75000"/>
                  </a:schemeClr>
                </a:solidFill>
              </a:rPr>
              <a:t>perigastric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 vein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436096" y="4963489"/>
            <a:ext cx="216024" cy="19967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08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No7: </a:t>
            </a:r>
            <a:r>
              <a:rPr lang="en-GB" sz="2000" dirty="0" err="1"/>
              <a:t>unresectable</a:t>
            </a:r>
            <a:r>
              <a:rPr lang="en-GB" sz="2000" dirty="0"/>
              <a:t> tumour in head and </a:t>
            </a:r>
            <a:r>
              <a:rPr lang="en-GB" sz="2000" dirty="0" err="1"/>
              <a:t>uncinate</a:t>
            </a:r>
            <a:r>
              <a:rPr lang="en-GB" sz="2000" dirty="0"/>
              <a:t> process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43917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07579"/>
            <a:ext cx="3168352" cy="199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3491704" cy="198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3284984"/>
            <a:ext cx="597666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encasement of long section of SMV including tributaries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39305"/>
            <a:ext cx="2907454" cy="16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9632" y="6021288"/>
            <a:ext cx="590465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Tumour abuts SMA and encases mesenteric branches.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660690" y="1666841"/>
            <a:ext cx="216024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775332" y="2427447"/>
            <a:ext cx="356508" cy="20946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16856" y="1801194"/>
            <a:ext cx="36004" cy="30473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516674" y="4854661"/>
            <a:ext cx="504056" cy="1805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523304" y="5481708"/>
            <a:ext cx="497426" cy="18830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795081" y="5387553"/>
            <a:ext cx="497426" cy="18830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02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No8: unresectable HOP tumour </a:t>
            </a:r>
            <a:r>
              <a:rPr lang="en-GB" sz="1200" dirty="0"/>
              <a:t>( anatomical  variation - ARHA arises from GDA)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4" y="1041700"/>
            <a:ext cx="2808312" cy="247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290022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907704" y="1773086"/>
            <a:ext cx="216024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850205" y="2106816"/>
            <a:ext cx="165511" cy="27296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89963" y="2248400"/>
            <a:ext cx="314085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998032" y="2507378"/>
            <a:ext cx="379943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2" y="4053512"/>
            <a:ext cx="35649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555500" y="5277648"/>
            <a:ext cx="216024" cy="31159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49080"/>
            <a:ext cx="2445009" cy="211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39" y="4294977"/>
            <a:ext cx="2399179" cy="18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5076056" y="5433444"/>
            <a:ext cx="0" cy="50405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80312" y="5085184"/>
            <a:ext cx="360040" cy="11979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90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3888432" cy="281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10111"/>
            <a:ext cx="3240359" cy="274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2952328" cy="24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20897"/>
            <a:ext cx="2664296" cy="220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792313" y="4365104"/>
            <a:ext cx="144016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660232" y="4276102"/>
            <a:ext cx="144016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084168" y="1268760"/>
            <a:ext cx="144016" cy="288032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466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No9: Borderline </a:t>
            </a:r>
            <a:r>
              <a:rPr lang="en-GB" sz="2000" dirty="0" err="1"/>
              <a:t>resectable</a:t>
            </a:r>
            <a:r>
              <a:rPr lang="en-GB" sz="2000" dirty="0"/>
              <a:t> tumour ( upfront surgery)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261918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5856" y="1124744"/>
            <a:ext cx="15121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August 2020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770413" y="1966591"/>
            <a:ext cx="157466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132348" cy="248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3" y="3251344"/>
            <a:ext cx="319752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1770413" y="4507538"/>
            <a:ext cx="202574" cy="28566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55576" y="5877272"/>
            <a:ext cx="208823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February 2021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156176" y="2351058"/>
            <a:ext cx="72008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44208" y="2924944"/>
            <a:ext cx="360040" cy="7437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06" y="4208363"/>
            <a:ext cx="2843614" cy="19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6093169" y="4861869"/>
            <a:ext cx="198022" cy="29197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764451" y="5267160"/>
            <a:ext cx="144016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48064" y="6309320"/>
            <a:ext cx="316835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R1 resection</a:t>
            </a:r>
          </a:p>
        </p:txBody>
      </p:sp>
    </p:spTree>
    <p:extLst>
      <p:ext uri="{BB962C8B-B14F-4D97-AF65-F5344CB8AC3E}">
        <p14:creationId xmlns:p14="http://schemas.microsoft.com/office/powerpoint/2010/main" val="36798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2952328" cy="225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6" y="3861048"/>
            <a:ext cx="2448272" cy="219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87037"/>
            <a:ext cx="3528392" cy="222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476672"/>
            <a:ext cx="640871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Case No 10: Borderline </a:t>
            </a:r>
            <a:r>
              <a:rPr lang="en-GB" dirty="0" err="1">
                <a:solidFill>
                  <a:schemeClr val="tx1"/>
                </a:solidFill>
              </a:rPr>
              <a:t>resectable</a:t>
            </a:r>
            <a:r>
              <a:rPr lang="en-GB" dirty="0">
                <a:solidFill>
                  <a:schemeClr val="tx1"/>
                </a:solidFill>
              </a:rPr>
              <a:t> tumour in the head of pancreas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5936" y="3501008"/>
            <a:ext cx="50405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in contact with PV and SMV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88" y="1278273"/>
            <a:ext cx="3252022" cy="222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10999" y="6309320"/>
            <a:ext cx="6465457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encases GDA from its origin, solid tumour contact with LHA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380987-BE8C-4544-96BE-7391B70AB9E6}"/>
              </a:ext>
            </a:extLst>
          </p:cNvPr>
          <p:cNvCxnSpPr/>
          <p:nvPr/>
        </p:nvCxnSpPr>
        <p:spPr>
          <a:xfrm flipH="1">
            <a:off x="2123728" y="1700808"/>
            <a:ext cx="432048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686DF1-5747-48D8-97B6-74B9B16F78B8}"/>
              </a:ext>
            </a:extLst>
          </p:cNvPr>
          <p:cNvCxnSpPr/>
          <p:nvPr/>
        </p:nvCxnSpPr>
        <p:spPr>
          <a:xfrm flipH="1">
            <a:off x="6084168" y="2120600"/>
            <a:ext cx="432048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4B0A76-45C1-471D-AFA9-E2C2ABCFCB26}"/>
              </a:ext>
            </a:extLst>
          </p:cNvPr>
          <p:cNvCxnSpPr>
            <a:cxnSpLocks/>
          </p:cNvCxnSpPr>
          <p:nvPr/>
        </p:nvCxnSpPr>
        <p:spPr>
          <a:xfrm flipH="1" flipV="1">
            <a:off x="4454797" y="5015615"/>
            <a:ext cx="744481" cy="12290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86FFA9-47F9-4732-A76A-C07A678F1F38}"/>
              </a:ext>
            </a:extLst>
          </p:cNvPr>
          <p:cNvCxnSpPr>
            <a:cxnSpLocks/>
          </p:cNvCxnSpPr>
          <p:nvPr/>
        </p:nvCxnSpPr>
        <p:spPr>
          <a:xfrm flipH="1" flipV="1">
            <a:off x="4369956" y="5377629"/>
            <a:ext cx="620111" cy="15647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1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GB" sz="3200" dirty="0"/>
              <a:t>Assessment of vasculature prior to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614792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Locally </a:t>
            </a:r>
            <a:r>
              <a:rPr lang="en-GB" sz="2000" dirty="0" err="1"/>
              <a:t>resectable</a:t>
            </a:r>
            <a:r>
              <a:rPr lang="en-GB" sz="2000" dirty="0"/>
              <a:t> </a:t>
            </a:r>
            <a:r>
              <a:rPr lang="en-GB" sz="2000" dirty="0" err="1"/>
              <a:t>periampullary</a:t>
            </a:r>
            <a:r>
              <a:rPr lang="en-GB" sz="2000" dirty="0"/>
              <a:t> tumour/distal cholangiocarcinoma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8" y="1644187"/>
            <a:ext cx="28098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93949"/>
            <a:ext cx="1944216" cy="210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7" y="4149080"/>
            <a:ext cx="287178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13" y="4234835"/>
            <a:ext cx="27305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17379" y="1916832"/>
            <a:ext cx="2014661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RHA arises from SMA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592550" y="2645989"/>
            <a:ext cx="252810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876256" y="2223968"/>
            <a:ext cx="2195736" cy="387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marked stenosis of the coeliac trunk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263778" y="2426089"/>
            <a:ext cx="252810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29357" y="6165304"/>
            <a:ext cx="35953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arterial collateralization  around the head of pancreas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592550" y="4509120"/>
            <a:ext cx="252810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427984" y="6165304"/>
            <a:ext cx="410445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LHA probably fills from dilated GDA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148064" y="4617132"/>
            <a:ext cx="259199" cy="25202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64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dirty="0"/>
              <a:t>Rationale for neoadjuvant C(R)T: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Patients who undergo upfront surgery:</a:t>
            </a:r>
          </a:p>
          <a:p>
            <a:pPr marL="0" indent="0">
              <a:buNone/>
            </a:pPr>
            <a:r>
              <a:rPr lang="en-GB" dirty="0"/>
              <a:t>         have R1 resection in ~20% of the cases</a:t>
            </a:r>
          </a:p>
          <a:p>
            <a:pPr marL="0" indent="0">
              <a:buNone/>
            </a:pPr>
            <a:r>
              <a:rPr lang="en-GB" dirty="0"/>
              <a:t>         early recurrence in third of the cases</a:t>
            </a:r>
          </a:p>
          <a:p>
            <a:pPr marL="0" indent="0">
              <a:buNone/>
            </a:pPr>
            <a:r>
              <a:rPr lang="en-GB" dirty="0"/>
              <a:t>         low survival, &lt;40% 5 year</a:t>
            </a:r>
          </a:p>
          <a:p>
            <a:pPr marL="0" indent="0">
              <a:buNone/>
            </a:pPr>
            <a:r>
              <a:rPr lang="en-GB" dirty="0"/>
              <a:t>         up to third of them cannot tolerate/receive adjuvant chemotherapy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Subgroups of worst prognosis:</a:t>
            </a:r>
          </a:p>
          <a:p>
            <a:pPr marL="0" indent="0">
              <a:buNone/>
            </a:pPr>
            <a:r>
              <a:rPr lang="en-GB" dirty="0"/>
              <a:t>          CA 19-9 &gt; 500</a:t>
            </a:r>
          </a:p>
          <a:p>
            <a:pPr marL="0" indent="0">
              <a:buNone/>
            </a:pPr>
            <a:r>
              <a:rPr lang="en-GB" dirty="0"/>
              <a:t>          comorbidities</a:t>
            </a:r>
          </a:p>
          <a:p>
            <a:pPr marL="0" indent="0">
              <a:buNone/>
            </a:pPr>
            <a:r>
              <a:rPr lang="en-GB" dirty="0"/>
              <a:t>          tumour&gt; 30-40 mm</a:t>
            </a:r>
          </a:p>
          <a:p>
            <a:pPr marL="0" indent="0">
              <a:buNone/>
            </a:pPr>
            <a:r>
              <a:rPr lang="en-GB" dirty="0"/>
              <a:t>          PV abutment</a:t>
            </a:r>
          </a:p>
          <a:p>
            <a:pPr marL="0" indent="0">
              <a:buNone/>
            </a:pPr>
            <a:r>
              <a:rPr lang="en-GB" dirty="0"/>
              <a:t>          pain prior to surgery</a:t>
            </a:r>
          </a:p>
          <a:p>
            <a:pPr marL="0" indent="0">
              <a:buNone/>
            </a:pPr>
            <a:r>
              <a:rPr lang="en-GB" dirty="0"/>
              <a:t>          significant weight loss prior to surgery</a:t>
            </a:r>
          </a:p>
          <a:p>
            <a:pPr marL="0" indent="0">
              <a:buNone/>
            </a:pPr>
            <a:r>
              <a:rPr lang="en-GB" dirty="0"/>
              <a:t>          regional lymphadenopathy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Potential benefits:</a:t>
            </a:r>
          </a:p>
          <a:p>
            <a:pPr marL="0" indent="0">
              <a:buNone/>
            </a:pPr>
            <a:r>
              <a:rPr lang="en-GB" dirty="0"/>
              <a:t>            increase R0 resection</a:t>
            </a:r>
          </a:p>
          <a:p>
            <a:pPr marL="0" indent="0">
              <a:buNone/>
            </a:pPr>
            <a:r>
              <a:rPr lang="en-GB" dirty="0"/>
              <a:t>            convert </a:t>
            </a:r>
            <a:r>
              <a:rPr lang="en-GB" dirty="0" err="1"/>
              <a:t>unresectable</a:t>
            </a:r>
            <a:r>
              <a:rPr lang="en-GB" dirty="0"/>
              <a:t> to </a:t>
            </a:r>
            <a:r>
              <a:rPr lang="en-GB" dirty="0" err="1"/>
              <a:t>resectable</a:t>
            </a:r>
            <a:r>
              <a:rPr lang="en-GB" dirty="0"/>
              <a:t> disease</a:t>
            </a:r>
          </a:p>
          <a:p>
            <a:pPr marL="0" indent="0">
              <a:buNone/>
            </a:pPr>
            <a:r>
              <a:rPr lang="en-GB" dirty="0"/>
              <a:t>            select pts with better biology</a:t>
            </a:r>
          </a:p>
          <a:p>
            <a:pPr marL="0" indent="0">
              <a:buNone/>
            </a:pPr>
            <a:r>
              <a:rPr lang="en-GB" dirty="0"/>
              <a:t>            better compliance than with adjuvant therapy</a:t>
            </a:r>
          </a:p>
          <a:p>
            <a:pPr marL="0" indent="0">
              <a:buNone/>
            </a:pPr>
            <a:r>
              <a:rPr lang="en-GB" dirty="0"/>
              <a:t>            reduce </a:t>
            </a:r>
            <a:r>
              <a:rPr lang="en-GB" dirty="0" err="1"/>
              <a:t>micrometastatic</a:t>
            </a:r>
            <a:r>
              <a:rPr lang="en-GB" dirty="0"/>
              <a:t> disease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632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Challenges to evaluate response to neoadjuvant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-major histopathological response in ~26% of the cases, complete histopathological response in ~16% of the cases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-cancer </a:t>
            </a:r>
            <a:r>
              <a:rPr lang="en-GB" sz="1800" dirty="0" err="1"/>
              <a:t>resectability</a:t>
            </a:r>
            <a:r>
              <a:rPr lang="en-GB" sz="1800" dirty="0"/>
              <a:t> after </a:t>
            </a:r>
            <a:r>
              <a:rPr lang="en-GB" sz="1800" dirty="0" err="1"/>
              <a:t>Folfirinox</a:t>
            </a:r>
            <a:r>
              <a:rPr lang="en-GB" sz="1800" dirty="0"/>
              <a:t> therapy: CT sensitivity 67% specificity 37% for R0 </a:t>
            </a:r>
            <a:r>
              <a:rPr lang="en-GB" sz="1800" dirty="0" err="1"/>
              <a:t>resectability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-CT underestimates response and </a:t>
            </a:r>
            <a:r>
              <a:rPr lang="en-GB" sz="1800" dirty="0" err="1"/>
              <a:t>resectability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          NCCN </a:t>
            </a:r>
            <a:r>
              <a:rPr lang="en-GB" sz="1800" dirty="0" err="1"/>
              <a:t>downstaging</a:t>
            </a:r>
            <a:r>
              <a:rPr lang="en-GB" sz="1800" dirty="0"/>
              <a:t> in &lt;10% but R0 can be achieved in many CT non-</a:t>
            </a:r>
            <a:r>
              <a:rPr lang="en-GB" sz="1800" dirty="0" err="1"/>
              <a:t>resectable</a:t>
            </a:r>
            <a:r>
              <a:rPr lang="en-GB" sz="1800" dirty="0"/>
              <a:t> 	disease</a:t>
            </a:r>
          </a:p>
          <a:p>
            <a:pPr marL="0" indent="0">
              <a:buNone/>
            </a:pPr>
            <a:r>
              <a:rPr lang="en-GB" sz="1800" dirty="0"/>
              <a:t>          RECIST response in ~20% but downsizing doesn’t predict </a:t>
            </a:r>
            <a:r>
              <a:rPr lang="en-GB" sz="1800" dirty="0" err="1"/>
              <a:t>resectability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          RECIST stable disease in &gt;70%of the cases but  R0 resection can be achieved in 	most cases ( particularly when CA19-9 	decreases)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Surgical exploration should be considered in all patients without signs of disease progression.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314528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No11 : good therapy response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Before  and after neoadjuvant chemotherapy:</a:t>
            </a:r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4005" r="11260" b="9476"/>
          <a:stretch/>
        </p:blipFill>
        <p:spPr bwMode="auto">
          <a:xfrm>
            <a:off x="997304" y="1556792"/>
            <a:ext cx="2963763" cy="21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4"/>
          <a:stretch/>
        </p:blipFill>
        <p:spPr bwMode="auto">
          <a:xfrm>
            <a:off x="997303" y="4052509"/>
            <a:ext cx="2819935" cy="224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r="12781"/>
          <a:stretch/>
        </p:blipFill>
        <p:spPr bwMode="auto">
          <a:xfrm>
            <a:off x="4644008" y="1548688"/>
            <a:ext cx="2520280" cy="218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79" y="4077261"/>
            <a:ext cx="2649737" cy="22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771800" y="1916832"/>
            <a:ext cx="144016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156176" y="2096350"/>
            <a:ext cx="144016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624996" y="2479274"/>
            <a:ext cx="72008" cy="37366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005947" y="2687512"/>
            <a:ext cx="138353" cy="33084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99792" y="5124727"/>
            <a:ext cx="432048" cy="5108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28184" y="5096269"/>
            <a:ext cx="432048" cy="5108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2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GB" sz="2400" dirty="0" err="1"/>
              <a:t>Multidetector</a:t>
            </a:r>
            <a:r>
              <a:rPr lang="en-GB" sz="2400" dirty="0"/>
              <a:t> Computed Tomography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-best validated imaging modality to assess local tumour extension and distant metastasis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-accuracy of up to 77% for predicting </a:t>
            </a:r>
            <a:r>
              <a:rPr lang="en-GB" sz="2000" dirty="0" err="1"/>
              <a:t>resectability</a:t>
            </a:r>
            <a:r>
              <a:rPr lang="en-GB" sz="2000" dirty="0"/>
              <a:t> and 93% for predicting </a:t>
            </a:r>
            <a:r>
              <a:rPr lang="en-GB" sz="2000" dirty="0" err="1"/>
              <a:t>unresectability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Technique:</a:t>
            </a:r>
          </a:p>
          <a:p>
            <a:pPr marL="0" indent="0">
              <a:buNone/>
            </a:pPr>
            <a:r>
              <a:rPr lang="en-GB" sz="2000" dirty="0"/>
              <a:t>- multiphase post-contrast acquisitions : late arterial/pancreatic parenchymal and portal venous phase</a:t>
            </a:r>
          </a:p>
          <a:p>
            <a:pPr>
              <a:buFontTx/>
              <a:buChar char="-"/>
            </a:pPr>
            <a:r>
              <a:rPr lang="en-GB" sz="2000" dirty="0"/>
              <a:t>100-150 ml iv contrast (~ 2ml/kg )</a:t>
            </a:r>
          </a:p>
          <a:p>
            <a:pPr marL="0" indent="0">
              <a:buNone/>
            </a:pPr>
            <a:r>
              <a:rPr lang="en-GB" sz="2000" dirty="0"/>
              <a:t>-     high-iodine concentration contrast medium (</a:t>
            </a:r>
            <a:r>
              <a:rPr lang="en-GB" sz="2000" dirty="0" err="1"/>
              <a:t>eg</a:t>
            </a:r>
            <a:r>
              <a:rPr lang="en-GB" sz="2000" dirty="0"/>
              <a:t> </a:t>
            </a:r>
            <a:r>
              <a:rPr lang="en-GB" sz="2000" dirty="0" err="1"/>
              <a:t>Iomeron</a:t>
            </a:r>
            <a:r>
              <a:rPr lang="en-GB" sz="2000" dirty="0"/>
              <a:t> 400)</a:t>
            </a:r>
          </a:p>
          <a:p>
            <a:pPr marL="0" indent="0">
              <a:buNone/>
            </a:pPr>
            <a:r>
              <a:rPr lang="en-GB" sz="2000" dirty="0"/>
              <a:t>-     4-5 ml/sec injection rate</a:t>
            </a:r>
          </a:p>
          <a:p>
            <a:pPr>
              <a:buFontTx/>
              <a:buChar char="-"/>
            </a:pPr>
            <a:r>
              <a:rPr lang="en-GB" sz="2000" dirty="0"/>
              <a:t>thin-section imaging - optimally sub-mm (0.5 mm)</a:t>
            </a:r>
          </a:p>
          <a:p>
            <a:pPr marL="0" indent="0">
              <a:buNone/>
            </a:pPr>
            <a:r>
              <a:rPr lang="en-GB" sz="2000" dirty="0"/>
              <a:t>- post-processing (multiplanar reconstructions,  maximum intensity projection images, volume-rendered images)</a:t>
            </a:r>
          </a:p>
        </p:txBody>
      </p:sp>
    </p:spTree>
    <p:extLst>
      <p:ext uri="{BB962C8B-B14F-4D97-AF65-F5344CB8AC3E}">
        <p14:creationId xmlns:p14="http://schemas.microsoft.com/office/powerpoint/2010/main" val="3227794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2340" r="8932" b="8534"/>
          <a:stretch/>
        </p:blipFill>
        <p:spPr bwMode="auto">
          <a:xfrm>
            <a:off x="1112444" y="3517823"/>
            <a:ext cx="2883492" cy="2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65" y="640523"/>
            <a:ext cx="2880320" cy="23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75" y="3429000"/>
            <a:ext cx="290221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74" y="710868"/>
            <a:ext cx="3097213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604625" y="1938432"/>
            <a:ext cx="340450" cy="3384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175062" y="2276872"/>
            <a:ext cx="173045" cy="43273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63155" y="4436768"/>
            <a:ext cx="210118" cy="43273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437752" y="4403855"/>
            <a:ext cx="105059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7504" y="6021288"/>
            <a:ext cx="90364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Consensus MDT decision- no exploration as persistent and possibly progressive SMA involvement</a:t>
            </a:r>
          </a:p>
        </p:txBody>
      </p:sp>
    </p:spTree>
    <p:extLst>
      <p:ext uri="{BB962C8B-B14F-4D97-AF65-F5344CB8AC3E}">
        <p14:creationId xmlns:p14="http://schemas.microsoft.com/office/powerpoint/2010/main" val="205716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No12: Good therapy response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Before  and after neoadjuvant chemotherapy: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3"/>
            <a:ext cx="2952328" cy="205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 t="9346" r="19863" b="12990"/>
          <a:stretch/>
        </p:blipFill>
        <p:spPr bwMode="auto">
          <a:xfrm>
            <a:off x="1331640" y="3789040"/>
            <a:ext cx="2448272" cy="197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193" y="1556793"/>
            <a:ext cx="2664296" cy="193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46773"/>
            <a:ext cx="266382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663788" y="2060848"/>
            <a:ext cx="180020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777132" y="2645296"/>
            <a:ext cx="432048" cy="2076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988352" y="2260900"/>
            <a:ext cx="180020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078362" y="2748984"/>
            <a:ext cx="365846" cy="10395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651118" y="4811502"/>
            <a:ext cx="252028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973204" y="4663045"/>
            <a:ext cx="455371" cy="1124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83568" y="5949280"/>
            <a:ext cx="727280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Micro metastasis was found on the surface of the liver at surgery.</a:t>
            </a:r>
          </a:p>
        </p:txBody>
      </p:sp>
    </p:spTree>
    <p:extLst>
      <p:ext uri="{BB962C8B-B14F-4D97-AF65-F5344CB8AC3E}">
        <p14:creationId xmlns:p14="http://schemas.microsoft.com/office/powerpoint/2010/main" val="36727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No13: Good therapy response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Before  and after neoadjuvant chemotherapy: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2952328" cy="223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5"/>
            <a:ext cx="2677284" cy="223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4" y="4437112"/>
            <a:ext cx="2808312" cy="190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79944"/>
            <a:ext cx="2173228" cy="195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20272" y="5301208"/>
            <a:ext cx="187220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T1 N0 R0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238047" y="2276872"/>
            <a:ext cx="137709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239489" y="2755382"/>
            <a:ext cx="137708" cy="31129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889927" y="5157192"/>
            <a:ext cx="309911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757049" y="2492896"/>
            <a:ext cx="317542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756220" y="2960170"/>
            <a:ext cx="159600" cy="36005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766626" y="5049180"/>
            <a:ext cx="307965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732133" y="5388452"/>
            <a:ext cx="183687" cy="3448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3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No14: Stable appearance after neoadjuvant chemotherapy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34150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2987079" cy="204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321824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7164288" y="5013176"/>
            <a:ext cx="360040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15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56" y="979328"/>
            <a:ext cx="3379546" cy="217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3717032"/>
            <a:ext cx="297701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717032"/>
            <a:ext cx="301148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" b="24774"/>
          <a:stretch/>
        </p:blipFill>
        <p:spPr bwMode="auto">
          <a:xfrm>
            <a:off x="5076056" y="1052736"/>
            <a:ext cx="3144918" cy="200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667765" y="1628800"/>
            <a:ext cx="144016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780184" y="2054688"/>
            <a:ext cx="279648" cy="15017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43732" y="1538068"/>
            <a:ext cx="144016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887748" y="2013825"/>
            <a:ext cx="360040" cy="18146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811781" y="4941168"/>
            <a:ext cx="108227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490456" y="4829869"/>
            <a:ext cx="101371" cy="39604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739773" y="6165304"/>
            <a:ext cx="3750683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R0 resection</a:t>
            </a:r>
          </a:p>
        </p:txBody>
      </p:sp>
    </p:spTree>
    <p:extLst>
      <p:ext uri="{BB962C8B-B14F-4D97-AF65-F5344CB8AC3E}">
        <p14:creationId xmlns:p14="http://schemas.microsoft.com/office/powerpoint/2010/main" val="327845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Case No15: Stable post chemotherapy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7" y="2996952"/>
            <a:ext cx="2736304" cy="19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4"/>
          <a:stretch/>
        </p:blipFill>
        <p:spPr bwMode="auto">
          <a:xfrm>
            <a:off x="536878" y="980728"/>
            <a:ext cx="2690081" cy="183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267744" y="1628800"/>
            <a:ext cx="288032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411760" y="2105236"/>
            <a:ext cx="360040" cy="17163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010967" y="3895515"/>
            <a:ext cx="180020" cy="32557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2996953"/>
            <a:ext cx="2801365" cy="198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71" y="1106424"/>
            <a:ext cx="3146027" cy="170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5292080" y="1565176"/>
            <a:ext cx="288032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345206" y="1974531"/>
            <a:ext cx="338336" cy="18508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34083" y="3802970"/>
            <a:ext cx="338336" cy="18508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948264" y="3140968"/>
            <a:ext cx="216024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R1 resection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08" y="5229200"/>
            <a:ext cx="26209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851919" y="5301208"/>
            <a:ext cx="3096345" cy="607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local recurrence 4 months later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375756" y="5872631"/>
            <a:ext cx="180020" cy="25665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7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93F2F-7DF1-4D27-8154-250039354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-close collaboration in HPB Team</a:t>
            </a:r>
          </a:p>
          <a:p>
            <a:pPr marL="0" indent="0">
              <a:buNone/>
            </a:pPr>
            <a:r>
              <a:rPr lang="en-GB" dirty="0"/>
              <a:t>-feedback </a:t>
            </a:r>
          </a:p>
          <a:p>
            <a:pPr marL="0" indent="0">
              <a:buNone/>
            </a:pPr>
            <a:r>
              <a:rPr lang="en-GB" dirty="0"/>
              <a:t>-proforma reporting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46F8C-C6FE-418A-9399-C349C83B5120}"/>
              </a:ext>
            </a:extLst>
          </p:cNvPr>
          <p:cNvSpPr/>
          <p:nvPr/>
        </p:nvSpPr>
        <p:spPr>
          <a:xfrm>
            <a:off x="755576" y="4293096"/>
            <a:ext cx="5544616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7539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oin&#10;&#10;Description automatically generated with low confidence">
            <a:extLst>
              <a:ext uri="{FF2B5EF4-FFF2-40B4-BE49-F238E27FC236}">
                <a16:creationId xmlns:a16="http://schemas.microsoft.com/office/drawing/2014/main" id="{88FB0AC9-28F2-408E-BD09-E650790DB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43" t="19460" r="34855" b="20969"/>
          <a:stretch/>
        </p:blipFill>
        <p:spPr bwMode="auto">
          <a:xfrm>
            <a:off x="661509" y="620688"/>
            <a:ext cx="3243324" cy="23847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C5785C3C-3DB6-4AAD-8FC0-023D2372C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99" t="16284" r="31198" b="11833"/>
          <a:stretch/>
        </p:blipFill>
        <p:spPr bwMode="auto">
          <a:xfrm>
            <a:off x="661509" y="3300964"/>
            <a:ext cx="3096344" cy="2747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F1D3ACC-BFA0-4C0E-B72E-902CF0D3B8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81" t="24622" r="31199" b="13026"/>
          <a:stretch/>
        </p:blipFill>
        <p:spPr bwMode="auto">
          <a:xfrm>
            <a:off x="4366836" y="3501008"/>
            <a:ext cx="4365425" cy="2904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FD5A6106-2207-4353-89D7-1EE6E8FDDA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99" t="9134" r="39175" b="26132"/>
          <a:stretch/>
        </p:blipFill>
        <p:spPr bwMode="auto">
          <a:xfrm>
            <a:off x="4372569" y="361028"/>
            <a:ext cx="4359692" cy="2904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BDD457-9C78-4E82-B93A-ED69DBFD7AEB}"/>
              </a:ext>
            </a:extLst>
          </p:cNvPr>
          <p:cNvCxnSpPr/>
          <p:nvPr/>
        </p:nvCxnSpPr>
        <p:spPr>
          <a:xfrm>
            <a:off x="2123728" y="1052736"/>
            <a:ext cx="72008" cy="3600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9F662E-78AC-46DF-B17B-B62B57516688}"/>
              </a:ext>
            </a:extLst>
          </p:cNvPr>
          <p:cNvCxnSpPr>
            <a:cxnSpLocks/>
          </p:cNvCxnSpPr>
          <p:nvPr/>
        </p:nvCxnSpPr>
        <p:spPr>
          <a:xfrm flipH="1" flipV="1">
            <a:off x="6357802" y="1916832"/>
            <a:ext cx="389225" cy="15677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EA7070-DE43-4E09-85DC-9DAD0362F085}"/>
              </a:ext>
            </a:extLst>
          </p:cNvPr>
          <p:cNvCxnSpPr/>
          <p:nvPr/>
        </p:nvCxnSpPr>
        <p:spPr>
          <a:xfrm>
            <a:off x="2051720" y="4077072"/>
            <a:ext cx="0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A1FE3-8C6E-4FD9-830C-E440490166F9}"/>
              </a:ext>
            </a:extLst>
          </p:cNvPr>
          <p:cNvCxnSpPr>
            <a:cxnSpLocks/>
          </p:cNvCxnSpPr>
          <p:nvPr/>
        </p:nvCxnSpPr>
        <p:spPr>
          <a:xfrm flipH="1" flipV="1">
            <a:off x="2195737" y="4530571"/>
            <a:ext cx="348197" cy="19457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807E78-5908-4A88-8FFD-EF3C57D1B173}"/>
              </a:ext>
            </a:extLst>
          </p:cNvPr>
          <p:cNvCxnSpPr>
            <a:cxnSpLocks/>
          </p:cNvCxnSpPr>
          <p:nvPr/>
        </p:nvCxnSpPr>
        <p:spPr>
          <a:xfrm flipV="1">
            <a:off x="1729788" y="4581128"/>
            <a:ext cx="216024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986D57-23DA-4575-AF1E-0C9C9A4E43BC}"/>
              </a:ext>
            </a:extLst>
          </p:cNvPr>
          <p:cNvCxnSpPr>
            <a:cxnSpLocks/>
          </p:cNvCxnSpPr>
          <p:nvPr/>
        </p:nvCxnSpPr>
        <p:spPr>
          <a:xfrm flipV="1">
            <a:off x="5933597" y="5157192"/>
            <a:ext cx="286742" cy="28803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02A8AF-A577-430B-90CA-F282C4BACA15}"/>
              </a:ext>
            </a:extLst>
          </p:cNvPr>
          <p:cNvCxnSpPr>
            <a:cxnSpLocks/>
          </p:cNvCxnSpPr>
          <p:nvPr/>
        </p:nvCxnSpPr>
        <p:spPr>
          <a:xfrm flipH="1">
            <a:off x="6552414" y="4365104"/>
            <a:ext cx="194613" cy="30948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46BEB71-7611-44DC-B605-93A72F41728E}"/>
              </a:ext>
            </a:extLst>
          </p:cNvPr>
          <p:cNvCxnSpPr>
            <a:cxnSpLocks/>
          </p:cNvCxnSpPr>
          <p:nvPr/>
        </p:nvCxnSpPr>
        <p:spPr>
          <a:xfrm flipH="1" flipV="1">
            <a:off x="6552416" y="5085184"/>
            <a:ext cx="283461" cy="28803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61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6AFE9D4-B3F5-4DDE-9310-11872B70F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3" t="22637" r="34689" b="8658"/>
          <a:stretch/>
        </p:blipFill>
        <p:spPr bwMode="auto">
          <a:xfrm>
            <a:off x="3412536" y="3449287"/>
            <a:ext cx="3632569" cy="2546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picture containing invertebrate, arthropod, branchiopod crustacean&#10;&#10;Description automatically generated">
            <a:extLst>
              <a:ext uri="{FF2B5EF4-FFF2-40B4-BE49-F238E27FC236}">
                <a16:creationId xmlns:a16="http://schemas.microsoft.com/office/drawing/2014/main" id="{1F3EC228-4B08-41F9-89A4-424C62FAF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4" t="23829" r="32361" b="35664"/>
          <a:stretch/>
        </p:blipFill>
        <p:spPr bwMode="auto">
          <a:xfrm>
            <a:off x="4354998" y="611184"/>
            <a:ext cx="4177442" cy="2761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0BA173B-15F4-4734-8E7E-C663D11764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74" t="34551" r="34024" b="12232"/>
          <a:stretch/>
        </p:blipFill>
        <p:spPr bwMode="auto">
          <a:xfrm>
            <a:off x="251520" y="3455395"/>
            <a:ext cx="2947083" cy="1935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close-up of a fetus&#10;&#10;Description automatically generated with low confidence">
            <a:extLst>
              <a:ext uri="{FF2B5EF4-FFF2-40B4-BE49-F238E27FC236}">
                <a16:creationId xmlns:a16="http://schemas.microsoft.com/office/drawing/2014/main" id="{5163FA32-7286-49A7-A424-A3D9F11588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01" t="30978" r="34689" b="20571"/>
          <a:stretch/>
        </p:blipFill>
        <p:spPr bwMode="auto">
          <a:xfrm>
            <a:off x="251520" y="800457"/>
            <a:ext cx="3632569" cy="2382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D696C7-2F7A-4A1C-8358-F49456A7EBF8}"/>
              </a:ext>
            </a:extLst>
          </p:cNvPr>
          <p:cNvCxnSpPr>
            <a:cxnSpLocks/>
          </p:cNvCxnSpPr>
          <p:nvPr/>
        </p:nvCxnSpPr>
        <p:spPr>
          <a:xfrm flipH="1">
            <a:off x="2411760" y="1484784"/>
            <a:ext cx="216024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916066-B00E-4A6B-A057-51B0254702B2}"/>
              </a:ext>
            </a:extLst>
          </p:cNvPr>
          <p:cNvCxnSpPr>
            <a:cxnSpLocks/>
          </p:cNvCxnSpPr>
          <p:nvPr/>
        </p:nvCxnSpPr>
        <p:spPr>
          <a:xfrm flipH="1">
            <a:off x="6156176" y="1847767"/>
            <a:ext cx="216024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EAB48B-4316-437A-915D-237BEB730E39}"/>
              </a:ext>
            </a:extLst>
          </p:cNvPr>
          <p:cNvCxnSpPr>
            <a:cxnSpLocks/>
          </p:cNvCxnSpPr>
          <p:nvPr/>
        </p:nvCxnSpPr>
        <p:spPr>
          <a:xfrm flipH="1">
            <a:off x="1403648" y="3789040"/>
            <a:ext cx="216024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A09143-0DF7-4C90-B49C-EBB521042A65}"/>
              </a:ext>
            </a:extLst>
          </p:cNvPr>
          <p:cNvCxnSpPr>
            <a:cxnSpLocks/>
          </p:cNvCxnSpPr>
          <p:nvPr/>
        </p:nvCxnSpPr>
        <p:spPr>
          <a:xfrm flipH="1">
            <a:off x="1555000" y="4149080"/>
            <a:ext cx="340121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2062B8-4E2A-4CF0-B760-476F2B5277E6}"/>
              </a:ext>
            </a:extLst>
          </p:cNvPr>
          <p:cNvCxnSpPr>
            <a:cxnSpLocks/>
          </p:cNvCxnSpPr>
          <p:nvPr/>
        </p:nvCxnSpPr>
        <p:spPr>
          <a:xfrm flipH="1" flipV="1">
            <a:off x="5202193" y="5013176"/>
            <a:ext cx="288031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7F77DC-E027-4246-9242-2043BA8D8A1D}"/>
              </a:ext>
            </a:extLst>
          </p:cNvPr>
          <p:cNvCxnSpPr>
            <a:cxnSpLocks/>
          </p:cNvCxnSpPr>
          <p:nvPr/>
        </p:nvCxnSpPr>
        <p:spPr>
          <a:xfrm flipH="1">
            <a:off x="5004048" y="4077072"/>
            <a:ext cx="54005" cy="51989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D3661C7-5B88-4E41-B0DF-3879B61FF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864" t="16204" r="32196" b="37024"/>
          <a:stretch/>
        </p:blipFill>
        <p:spPr bwMode="auto">
          <a:xfrm>
            <a:off x="7259038" y="4005064"/>
            <a:ext cx="1757984" cy="1771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810EAE-C04C-4CB9-9F34-DA2E216D3898}"/>
              </a:ext>
            </a:extLst>
          </p:cNvPr>
          <p:cNvCxnSpPr>
            <a:cxnSpLocks/>
          </p:cNvCxnSpPr>
          <p:nvPr/>
        </p:nvCxnSpPr>
        <p:spPr>
          <a:xfrm flipV="1">
            <a:off x="8028384" y="4833156"/>
            <a:ext cx="0" cy="32403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EA4668-9268-4EAA-9569-D1D7FFA41840}"/>
              </a:ext>
            </a:extLst>
          </p:cNvPr>
          <p:cNvCxnSpPr>
            <a:cxnSpLocks/>
          </p:cNvCxnSpPr>
          <p:nvPr/>
        </p:nvCxnSpPr>
        <p:spPr>
          <a:xfrm>
            <a:off x="7822607" y="4337018"/>
            <a:ext cx="216024" cy="38546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3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EE840-D0D4-4690-9697-AFFCF0385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5715"/>
            <a:ext cx="3759594" cy="2663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CED387-452A-4AFB-93B9-DA6A2853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840" y="1988840"/>
            <a:ext cx="4243403" cy="2442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881F04-4DC9-4EC5-B0E6-70AAF0B8B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149080"/>
            <a:ext cx="3798137" cy="242032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2E86C0-F977-4E2A-9385-DD8DD5F2188B}"/>
              </a:ext>
            </a:extLst>
          </p:cNvPr>
          <p:cNvCxnSpPr/>
          <p:nvPr/>
        </p:nvCxnSpPr>
        <p:spPr>
          <a:xfrm flipH="1">
            <a:off x="2267744" y="1412776"/>
            <a:ext cx="360040" cy="4320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333462-DDB5-421C-9013-EF5183187B1A}"/>
              </a:ext>
            </a:extLst>
          </p:cNvPr>
          <p:cNvCxnSpPr/>
          <p:nvPr/>
        </p:nvCxnSpPr>
        <p:spPr>
          <a:xfrm flipH="1">
            <a:off x="6479060" y="2348880"/>
            <a:ext cx="360040" cy="4320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76DFF8-BDA0-4708-BB52-2776E484243C}"/>
              </a:ext>
            </a:extLst>
          </p:cNvPr>
          <p:cNvCxnSpPr/>
          <p:nvPr/>
        </p:nvCxnSpPr>
        <p:spPr>
          <a:xfrm flipH="1">
            <a:off x="2915816" y="4927193"/>
            <a:ext cx="360040" cy="4320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10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B745F-2B1B-46EA-8747-EF824D72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74847"/>
            <a:ext cx="3584759" cy="23654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E8DD1E-7758-4A80-BCB1-5F0DF0CD1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059" y="188639"/>
            <a:ext cx="3296205" cy="2737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11F12-5710-43F6-83B4-E9FA90C7E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140968"/>
            <a:ext cx="2761887" cy="2895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92EDDA-8480-4782-B973-8546C869E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589" y="4410540"/>
            <a:ext cx="3259572" cy="2072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F9D5E-0CEB-4DC1-8728-F6CBD9C58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998" y="4500337"/>
            <a:ext cx="2174784" cy="207261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1F5981-B775-4D5B-880D-0DB80328F649}"/>
              </a:ext>
            </a:extLst>
          </p:cNvPr>
          <p:cNvCxnSpPr>
            <a:cxnSpLocks/>
          </p:cNvCxnSpPr>
          <p:nvPr/>
        </p:nvCxnSpPr>
        <p:spPr>
          <a:xfrm flipH="1">
            <a:off x="2267744" y="908720"/>
            <a:ext cx="216024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2E7EF0-2B8D-4016-81E4-4E8BBC1DA53D}"/>
              </a:ext>
            </a:extLst>
          </p:cNvPr>
          <p:cNvCxnSpPr>
            <a:cxnSpLocks/>
          </p:cNvCxnSpPr>
          <p:nvPr/>
        </p:nvCxnSpPr>
        <p:spPr>
          <a:xfrm flipH="1" flipV="1">
            <a:off x="2331931" y="1474499"/>
            <a:ext cx="295853" cy="24584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5FC549-EB32-4B92-A11D-4114C480AD52}"/>
              </a:ext>
            </a:extLst>
          </p:cNvPr>
          <p:cNvCxnSpPr>
            <a:cxnSpLocks/>
          </p:cNvCxnSpPr>
          <p:nvPr/>
        </p:nvCxnSpPr>
        <p:spPr>
          <a:xfrm flipV="1">
            <a:off x="1835696" y="1492344"/>
            <a:ext cx="226368" cy="28047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1E30DF-A569-443D-8368-EFF9B083A209}"/>
              </a:ext>
            </a:extLst>
          </p:cNvPr>
          <p:cNvCxnSpPr>
            <a:cxnSpLocks/>
          </p:cNvCxnSpPr>
          <p:nvPr/>
        </p:nvCxnSpPr>
        <p:spPr>
          <a:xfrm>
            <a:off x="1763688" y="908720"/>
            <a:ext cx="255939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315F13-B622-4740-9D45-2E675910A04C}"/>
              </a:ext>
            </a:extLst>
          </p:cNvPr>
          <p:cNvCxnSpPr>
            <a:cxnSpLocks/>
          </p:cNvCxnSpPr>
          <p:nvPr/>
        </p:nvCxnSpPr>
        <p:spPr>
          <a:xfrm flipH="1">
            <a:off x="6333308" y="1196752"/>
            <a:ext cx="232795" cy="26947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A9C68D1-E362-4B49-987B-845CBBC0E034}"/>
              </a:ext>
            </a:extLst>
          </p:cNvPr>
          <p:cNvCxnSpPr>
            <a:cxnSpLocks/>
          </p:cNvCxnSpPr>
          <p:nvPr/>
        </p:nvCxnSpPr>
        <p:spPr>
          <a:xfrm flipH="1" flipV="1">
            <a:off x="6333308" y="1780229"/>
            <a:ext cx="311186" cy="27204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EE82C2-DA02-4B62-B9C9-662E6532CBC3}"/>
              </a:ext>
            </a:extLst>
          </p:cNvPr>
          <p:cNvCxnSpPr>
            <a:cxnSpLocks/>
          </p:cNvCxnSpPr>
          <p:nvPr/>
        </p:nvCxnSpPr>
        <p:spPr>
          <a:xfrm>
            <a:off x="1115616" y="4333774"/>
            <a:ext cx="530212" cy="16656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F9F001-24E0-4551-89CC-0A70A1C39CA3}"/>
              </a:ext>
            </a:extLst>
          </p:cNvPr>
          <p:cNvCxnSpPr>
            <a:cxnSpLocks/>
          </p:cNvCxnSpPr>
          <p:nvPr/>
        </p:nvCxnSpPr>
        <p:spPr>
          <a:xfrm flipV="1">
            <a:off x="1115616" y="4785581"/>
            <a:ext cx="556044" cy="28120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8CCD975-19B3-4905-AD5A-23F680EE8D49}"/>
              </a:ext>
            </a:extLst>
          </p:cNvPr>
          <p:cNvCxnSpPr/>
          <p:nvPr/>
        </p:nvCxnSpPr>
        <p:spPr>
          <a:xfrm flipV="1">
            <a:off x="4814059" y="5877272"/>
            <a:ext cx="261997" cy="50405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C006A6F-6F30-4FA8-823B-46609B6CC2DC}"/>
              </a:ext>
            </a:extLst>
          </p:cNvPr>
          <p:cNvCxnSpPr>
            <a:cxnSpLocks/>
          </p:cNvCxnSpPr>
          <p:nvPr/>
        </p:nvCxnSpPr>
        <p:spPr>
          <a:xfrm>
            <a:off x="4475796" y="5508195"/>
            <a:ext cx="356579" cy="26725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52A6BA7-675A-446A-B54A-D72BE177B7E7}"/>
              </a:ext>
            </a:extLst>
          </p:cNvPr>
          <p:cNvCxnSpPr>
            <a:cxnSpLocks/>
          </p:cNvCxnSpPr>
          <p:nvPr/>
        </p:nvCxnSpPr>
        <p:spPr>
          <a:xfrm flipH="1">
            <a:off x="5292080" y="5373216"/>
            <a:ext cx="504056" cy="29705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D794690-2BE6-4CEC-AA20-F82AD6DBDB06}"/>
              </a:ext>
            </a:extLst>
          </p:cNvPr>
          <p:cNvCxnSpPr/>
          <p:nvPr/>
        </p:nvCxnSpPr>
        <p:spPr>
          <a:xfrm>
            <a:off x="5076056" y="4955562"/>
            <a:ext cx="144016" cy="49128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D9C38EF-22D5-4153-AE48-E8815CF35E4C}"/>
              </a:ext>
            </a:extLst>
          </p:cNvPr>
          <p:cNvCxnSpPr>
            <a:cxnSpLocks/>
          </p:cNvCxnSpPr>
          <p:nvPr/>
        </p:nvCxnSpPr>
        <p:spPr>
          <a:xfrm flipH="1">
            <a:off x="8042713" y="5529990"/>
            <a:ext cx="508939" cy="10256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1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GB" sz="3200" dirty="0"/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-greater tumour conspicuity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altLang="en-US" sz="2000" dirty="0"/>
              <a:t>-detection of CT </a:t>
            </a:r>
            <a:r>
              <a:rPr lang="en-GB" altLang="en-US" sz="2000" dirty="0" err="1"/>
              <a:t>isodense</a:t>
            </a:r>
            <a:r>
              <a:rPr lang="en-GB" altLang="en-US" sz="2000" dirty="0"/>
              <a:t> lesions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8" b="12213"/>
          <a:stretch/>
        </p:blipFill>
        <p:spPr bwMode="auto">
          <a:xfrm>
            <a:off x="287598" y="1703215"/>
            <a:ext cx="1656184" cy="168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18143" b="18612"/>
          <a:stretch/>
        </p:blipFill>
        <p:spPr bwMode="auto">
          <a:xfrm>
            <a:off x="2123728" y="1692037"/>
            <a:ext cx="2012766" cy="16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/>
          <a:stretch/>
        </p:blipFill>
        <p:spPr bwMode="auto">
          <a:xfrm>
            <a:off x="1115690" y="4221088"/>
            <a:ext cx="3024187" cy="21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 b="8298"/>
          <a:stretch/>
        </p:blipFill>
        <p:spPr bwMode="auto">
          <a:xfrm>
            <a:off x="4499992" y="4221088"/>
            <a:ext cx="2871787" cy="21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442381" y="5303074"/>
            <a:ext cx="370804" cy="690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90755" y="4941168"/>
            <a:ext cx="370804" cy="690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780" y="1659771"/>
            <a:ext cx="1694754" cy="177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24" y="1649564"/>
            <a:ext cx="1921555" cy="176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D007C7-B4F8-4FFF-8E02-A2AD655A8D64}"/>
              </a:ext>
            </a:extLst>
          </p:cNvPr>
          <p:cNvCxnSpPr/>
          <p:nvPr/>
        </p:nvCxnSpPr>
        <p:spPr>
          <a:xfrm flipH="1">
            <a:off x="1331640" y="2204864"/>
            <a:ext cx="370804" cy="690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C7A937-7802-4323-819B-669FCF66CB94}"/>
              </a:ext>
            </a:extLst>
          </p:cNvPr>
          <p:cNvCxnSpPr/>
          <p:nvPr/>
        </p:nvCxnSpPr>
        <p:spPr>
          <a:xfrm flipH="1">
            <a:off x="3265514" y="2132084"/>
            <a:ext cx="370804" cy="690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F84C10-981A-4A7B-8089-5114F57A49F8}"/>
              </a:ext>
            </a:extLst>
          </p:cNvPr>
          <p:cNvCxnSpPr/>
          <p:nvPr/>
        </p:nvCxnSpPr>
        <p:spPr>
          <a:xfrm flipH="1">
            <a:off x="6027930" y="2273935"/>
            <a:ext cx="370804" cy="690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655818-27F5-4921-8F8C-91270D66069B}"/>
              </a:ext>
            </a:extLst>
          </p:cNvPr>
          <p:cNvCxnSpPr>
            <a:cxnSpLocks/>
          </p:cNvCxnSpPr>
          <p:nvPr/>
        </p:nvCxnSpPr>
        <p:spPr>
          <a:xfrm flipH="1">
            <a:off x="8122496" y="1988840"/>
            <a:ext cx="477271" cy="25055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CF50B9-4A67-4F71-8724-71949C61BB05}"/>
              </a:ext>
            </a:extLst>
          </p:cNvPr>
          <p:cNvCxnSpPr>
            <a:cxnSpLocks/>
          </p:cNvCxnSpPr>
          <p:nvPr/>
        </p:nvCxnSpPr>
        <p:spPr>
          <a:xfrm flipV="1">
            <a:off x="7321492" y="2399214"/>
            <a:ext cx="475335" cy="21749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21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1508</Words>
  <Application>Microsoft Office PowerPoint</Application>
  <PresentationFormat>On-screen Show (4:3)</PresentationFormat>
  <Paragraphs>254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fira sans</vt:lpstr>
      <vt:lpstr>Office Theme</vt:lpstr>
      <vt:lpstr>Pancreatic Cancer- Radiological Assessment of Vascular Involvement Pre and Post Chemotherapy</vt:lpstr>
      <vt:lpstr>PowerPoint Presentation</vt:lpstr>
      <vt:lpstr>PowerPoint Presentation</vt:lpstr>
      <vt:lpstr>Multidetector Computed Tomography</vt:lpstr>
      <vt:lpstr>PowerPoint Presentation</vt:lpstr>
      <vt:lpstr>PowerPoint Presentation</vt:lpstr>
      <vt:lpstr>PowerPoint Presentation</vt:lpstr>
      <vt:lpstr>PowerPoint Presentation</vt:lpstr>
      <vt:lpstr>MRI</vt:lpstr>
      <vt:lpstr>PowerPoint Presentation</vt:lpstr>
      <vt:lpstr>MRI</vt:lpstr>
      <vt:lpstr>PowerPoint Presentation</vt:lpstr>
      <vt:lpstr>PowerPoint Presentation</vt:lpstr>
      <vt:lpstr>PowerPoint Presentation</vt:lpstr>
      <vt:lpstr>Assessment of venous invasion</vt:lpstr>
      <vt:lpstr>Venous resection</vt:lpstr>
      <vt:lpstr>PowerPoint Presentation</vt:lpstr>
      <vt:lpstr>Highly specific signs of vascular invasion</vt:lpstr>
      <vt:lpstr>Highly specific signs of vascular invasion</vt:lpstr>
      <vt:lpstr>PowerPoint Presentation</vt:lpstr>
      <vt:lpstr>Extrapancreatic neural invasion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 of vasculature prior to surgery</vt:lpstr>
      <vt:lpstr>PowerPoint Presentation</vt:lpstr>
      <vt:lpstr>Challenges to evaluate response to neoadjuvant 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Hospitals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PDAC</dc:title>
  <dc:creator>Karteszi, Hedvig</dc:creator>
  <cp:lastModifiedBy>Helen Dunderdale</cp:lastModifiedBy>
  <cp:revision>262</cp:revision>
  <dcterms:created xsi:type="dcterms:W3CDTF">2021-09-23T11:34:05Z</dcterms:created>
  <dcterms:modified xsi:type="dcterms:W3CDTF">2022-03-25T11:14:55Z</dcterms:modified>
</cp:coreProperties>
</file>