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14"/>
  </p:notesMasterIdLst>
  <p:sldIdLst>
    <p:sldId id="265" r:id="rId5"/>
    <p:sldId id="1359" r:id="rId6"/>
    <p:sldId id="1351" r:id="rId7"/>
    <p:sldId id="1355" r:id="rId8"/>
    <p:sldId id="1363" r:id="rId9"/>
    <p:sldId id="1367" r:id="rId10"/>
    <p:sldId id="1366" r:id="rId11"/>
    <p:sldId id="1368" r:id="rId12"/>
    <p:sldId id="1369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Cariad" initials="DC" lastIdx="10" clrIdx="0"/>
  <p:cmAuthor id="2" name="Ciaran Osborne" initials="CO" lastIdx="2" clrIdx="1"/>
  <p:cmAuthor id="3" name="Amarjit Kaur Matharoo" initials="AKM" lastIdx="1" clrIdx="2"/>
  <p:cmAuthor id="4" name="Mhukti Permual" initials="MP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89" autoAdjust="0"/>
  </p:normalViewPr>
  <p:slideViewPr>
    <p:cSldViewPr snapToGrid="0"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C0E9E528-CA25-46AE-ABAC-2F618909AD3B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34DBF261-7DF6-4FC5-ACF4-B1F492E04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BF261-7DF6-4FC5-ACF4-B1F492E040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7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900" dirty="0"/>
              <a:t>~6,000 liver cancers per year </a:t>
            </a:r>
          </a:p>
          <a:p>
            <a:r>
              <a:rPr lang="en-GB" sz="1900" dirty="0"/>
              <a:t>~50% increase in liver cancer rates over past decade</a:t>
            </a:r>
          </a:p>
          <a:p>
            <a:r>
              <a:rPr lang="en-GB" sz="1900" dirty="0"/>
              <a:t>Around 1/3 diagnosed at an early stage (but poor staging data – 60% completeness)</a:t>
            </a:r>
          </a:p>
          <a:p>
            <a:r>
              <a:rPr lang="en-GB" sz="1900" dirty="0"/>
              <a:t>Liver cancer survival:</a:t>
            </a:r>
          </a:p>
          <a:p>
            <a:pPr lvl="1"/>
            <a:r>
              <a:rPr lang="en-GB" sz="1900" dirty="0"/>
              <a:t>Diagnosed at stage 1 – five year survival is 50-70%</a:t>
            </a:r>
          </a:p>
          <a:p>
            <a:pPr lvl="1"/>
            <a:r>
              <a:rPr lang="en-GB" sz="1900" dirty="0"/>
              <a:t>Diagnosed at stage 4 – average survival is 4 months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BF261-7DF6-4FC5-ACF4-B1F492E040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66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ones in red are less common, but currently have really poor early diagnosis - so lots of ground to make up</a:t>
            </a:r>
          </a:p>
          <a:p>
            <a:pPr rt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we need to move all cancers towards the 75% line if we're going to achieve our target</a:t>
            </a:r>
          </a:p>
          <a:p>
            <a:pPr rt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BF261-7DF6-4FC5-ACF4-B1F492E040A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443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Approach agreed by NCB earlier this month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BF261-7DF6-4FC5-ACF4-B1F492E040A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3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Approach agreed by NCB earlier this month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BF261-7DF6-4FC5-ACF4-B1F492E040A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93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Approach agreed by NCB earlier this month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BF261-7DF6-4FC5-ACF4-B1F492E040A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69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Approach agreed by NCB earlier this month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BF261-7DF6-4FC5-ACF4-B1F492E040A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7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3660487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4364955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6"/>
            <a:ext cx="9144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2575560" y="5792942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8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2927244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3631712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A18D46-A30F-4782-B361-7A243EBA6610}"/>
              </a:ext>
            </a:extLst>
          </p:cNvPr>
          <p:cNvSpPr txBox="1"/>
          <p:nvPr userDrawn="1"/>
        </p:nvSpPr>
        <p:spPr>
          <a:xfrm>
            <a:off x="91440" y="137160"/>
            <a:ext cx="155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Cancer Programme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8FCCF5-681C-4EC0-A796-B1E73F1521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2921"/>
            <a:ext cx="9144000" cy="228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5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2927244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3631712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1DBB78-6102-4BCD-B8F7-727D332102C2}"/>
              </a:ext>
            </a:extLst>
          </p:cNvPr>
          <p:cNvSpPr/>
          <p:nvPr userDrawn="1"/>
        </p:nvSpPr>
        <p:spPr>
          <a:xfrm>
            <a:off x="411298" y="5964818"/>
            <a:ext cx="7257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55,000 more people each year will survive five years or more following diagnosis.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in four cancers will be diagnosed at an early stage.</a:t>
            </a:r>
          </a:p>
        </p:txBody>
      </p:sp>
    </p:spTree>
    <p:extLst>
      <p:ext uri="{BB962C8B-B14F-4D97-AF65-F5344CB8AC3E}">
        <p14:creationId xmlns:p14="http://schemas.microsoft.com/office/powerpoint/2010/main" val="611714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5180" y="1649628"/>
            <a:ext cx="7737674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61190" y="854464"/>
            <a:ext cx="6567055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362809-3DAB-4C1A-81F6-A6F6FE1D214F}"/>
              </a:ext>
            </a:extLst>
          </p:cNvPr>
          <p:cNvSpPr txBox="1"/>
          <p:nvPr userDrawn="1"/>
        </p:nvSpPr>
        <p:spPr>
          <a:xfrm>
            <a:off x="91440" y="137160"/>
            <a:ext cx="155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Cancer Programme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488F5E-220E-4D41-99FE-917FB77588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2732" y="6004365"/>
            <a:ext cx="691572" cy="69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7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5180" y="1649628"/>
            <a:ext cx="7737674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61190" y="854464"/>
            <a:ext cx="6567055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362809-3DAB-4C1A-81F6-A6F6FE1D214F}"/>
              </a:ext>
            </a:extLst>
          </p:cNvPr>
          <p:cNvSpPr txBox="1"/>
          <p:nvPr userDrawn="1"/>
        </p:nvSpPr>
        <p:spPr>
          <a:xfrm>
            <a:off x="91440" y="137160"/>
            <a:ext cx="155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Cancer Programme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FA672F-1147-4272-8D5A-E51F7690CF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891" y="4948838"/>
            <a:ext cx="1222923" cy="9563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CD842C0-F708-423F-8190-C2800A592E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72733" y="6006992"/>
            <a:ext cx="691572" cy="69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7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790C-DDBA-488C-8F8C-C1B5B705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F2A48-B262-48F5-BDBB-EFDB65609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DD91-9886-4696-8A5E-022EAD9657E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5E56D-3148-4A7D-BECC-D7B88779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3A756-48B8-4DDA-BB3C-36217FB3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06C-29CE-4B08-A671-21206574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2843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88840"/>
            <a:ext cx="7886700" cy="689541"/>
          </a:xfrm>
        </p:spPr>
        <p:txBody>
          <a:bodyPr anchor="t"/>
          <a:lstStyle/>
          <a:p>
            <a:r>
              <a:rPr lang="en-GB" dirty="0"/>
              <a:t>NHSE Community Liver Surveillance Pilot</a:t>
            </a:r>
            <a:br>
              <a:rPr lang="en-GB" dirty="0"/>
            </a:br>
            <a:br>
              <a:rPr lang="en-GB" dirty="0"/>
            </a:br>
            <a:r>
              <a:rPr lang="en-GB" sz="3200" dirty="0">
                <a:solidFill>
                  <a:schemeClr val="tx1"/>
                </a:solidFill>
              </a:rPr>
              <a:t>Fiona Gordon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Bristol &amp; Severn Hepatitis C Operational Delivery Network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789688-49D3-483C-B07F-9967EA336D1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6991" y="1332692"/>
            <a:ext cx="8235750" cy="436205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NHS Long Term Plan Commitments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By 2028, the NHS will diagnose 75% of cancers at stage 1 or 2.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/>
              <a:t>From 2028, 55,000 more people each year will survive their cancer for at least five years after diagnosis.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Primary risk factors are:</a:t>
            </a:r>
          </a:p>
          <a:p>
            <a:r>
              <a:rPr lang="en-GB" sz="1800" dirty="0"/>
              <a:t>Cirrhosis caused by alcohol addiction or hepatitis</a:t>
            </a:r>
          </a:p>
          <a:p>
            <a:r>
              <a:rPr lang="en-GB" sz="1800" dirty="0"/>
              <a:t>Fatty liver disease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Strong link with deprivation (including: homelessness, drug addiction, obesity).</a:t>
            </a:r>
          </a:p>
          <a:p>
            <a:pPr marL="0" indent="0">
              <a:buNone/>
            </a:pPr>
            <a:r>
              <a:rPr lang="en-GB" sz="1800" dirty="0"/>
              <a:t>NICE guidance recommends liver surveillance for those with cirrhosis and/or Hep B.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E3018B-C4D6-4A1A-9149-D9767F1D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91" y="565488"/>
            <a:ext cx="7558658" cy="611649"/>
          </a:xfrm>
        </p:spPr>
        <p:txBody>
          <a:bodyPr/>
          <a:lstStyle/>
          <a:p>
            <a:r>
              <a:rPr lang="en-GB" sz="3400" b="1"/>
              <a:t>Why Liver Cancer?</a:t>
            </a:r>
            <a:endParaRPr lang="en-GB" sz="3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86038-B828-43C0-9A6C-A4A283B5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Cancer </a:t>
            </a:r>
            <a:r>
              <a:rPr lang="en-US" err="1"/>
              <a:t>Programme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B282A6-0D77-4115-A3B4-F2D87D74B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50" y="330453"/>
            <a:ext cx="7265490" cy="611649"/>
          </a:xfrm>
        </p:spPr>
        <p:txBody>
          <a:bodyPr/>
          <a:lstStyle/>
          <a:p>
            <a:r>
              <a:rPr lang="en-GB" sz="3200" b="1"/>
              <a:t>Why liver cancer?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94C36-C510-47A0-852E-C204CDB99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Cancer Programme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07EC0E-4861-43DA-88B0-16A79EFA3C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55" y="1213770"/>
            <a:ext cx="7265490" cy="4761674"/>
          </a:xfrm>
          <a:prstGeom prst="rect">
            <a:avLst/>
          </a:prstGeom>
          <a:noFill/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36B8F88-DDCE-40E0-A925-11EAE83C6A83}"/>
              </a:ext>
            </a:extLst>
          </p:cNvPr>
          <p:cNvSpPr/>
          <p:nvPr/>
        </p:nvSpPr>
        <p:spPr>
          <a:xfrm>
            <a:off x="4858438" y="1646806"/>
            <a:ext cx="705080" cy="73049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DE8E72CE-F00F-4A36-95B6-3D748843B3AC}"/>
              </a:ext>
            </a:extLst>
          </p:cNvPr>
          <p:cNvSpPr/>
          <p:nvPr/>
        </p:nvSpPr>
        <p:spPr>
          <a:xfrm>
            <a:off x="3657600" y="4867394"/>
            <a:ext cx="360726" cy="3628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0C10D-2074-478E-824B-9B17E84841C3}"/>
              </a:ext>
            </a:extLst>
          </p:cNvPr>
          <p:cNvSpPr txBox="1"/>
          <p:nvPr/>
        </p:nvSpPr>
        <p:spPr>
          <a:xfrm>
            <a:off x="3902295" y="4741029"/>
            <a:ext cx="669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Liver</a:t>
            </a:r>
          </a:p>
        </p:txBody>
      </p:sp>
    </p:spTree>
    <p:extLst>
      <p:ext uri="{BB962C8B-B14F-4D97-AF65-F5344CB8AC3E}">
        <p14:creationId xmlns:p14="http://schemas.microsoft.com/office/powerpoint/2010/main" val="67116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884FC8-5474-464D-99EA-53C0C56DBE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5978" y="1495453"/>
            <a:ext cx="8172044" cy="2244128"/>
          </a:xfrm>
        </p:spPr>
        <p:txBody>
          <a:bodyPr/>
          <a:lstStyle/>
          <a:p>
            <a:r>
              <a:rPr lang="en-GB" sz="2200" dirty="0"/>
              <a:t>Funding through the HCV ODN structure</a:t>
            </a:r>
          </a:p>
          <a:p>
            <a:r>
              <a:rPr lang="en-GB" sz="2200" dirty="0"/>
              <a:t>Liver fibrosis/cirrhosis case finding (via </a:t>
            </a:r>
            <a:r>
              <a:rPr lang="en-GB" sz="2200" dirty="0" err="1"/>
              <a:t>fibroscan</a:t>
            </a:r>
            <a:r>
              <a:rPr lang="en-GB" sz="2200" dirty="0"/>
              <a:t>) alongside Hep-C testing and treatment in </a:t>
            </a:r>
            <a:r>
              <a:rPr lang="en-GB" sz="2200" b="1" dirty="0"/>
              <a:t>addiction services/via community vans programme/among target population</a:t>
            </a:r>
          </a:p>
          <a:p>
            <a:r>
              <a:rPr lang="en-GB" sz="2200" b="1" dirty="0"/>
              <a:t>Directly book patients </a:t>
            </a:r>
            <a:r>
              <a:rPr lang="en-GB" sz="2200" dirty="0"/>
              <a:t>into a liver clinic/US appointment for surveillance</a:t>
            </a:r>
          </a:p>
          <a:p>
            <a:r>
              <a:rPr lang="en-GB" sz="2200" dirty="0"/>
              <a:t>Ongoing </a:t>
            </a:r>
            <a:r>
              <a:rPr lang="en-GB" sz="2200" b="1" dirty="0"/>
              <a:t>peer support/navigation </a:t>
            </a:r>
            <a:r>
              <a:rPr lang="en-GB" sz="2200" dirty="0"/>
              <a:t>provided to maintain patients in pathway ​ </a:t>
            </a:r>
            <a:r>
              <a:rPr lang="en-GB" sz="2200" dirty="0" err="1"/>
              <a:t>eg</a:t>
            </a:r>
            <a:r>
              <a:rPr lang="en-GB" sz="2200" dirty="0"/>
              <a:t> providing transport, text/call prompts, accompany some patients.</a:t>
            </a:r>
          </a:p>
          <a:p>
            <a:r>
              <a:rPr lang="en-GB" sz="2200" dirty="0"/>
              <a:t>Pilot for 12 months from 1.4.2022 before considering wider rollout and continued funding – potentially to 2025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59F5F5-E09A-4878-AA6D-E3222897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58" y="298276"/>
            <a:ext cx="7066837" cy="611649"/>
          </a:xfrm>
        </p:spPr>
        <p:txBody>
          <a:bodyPr/>
          <a:lstStyle/>
          <a:p>
            <a:r>
              <a:rPr lang="en-GB" sz="3200" b="1" dirty="0"/>
              <a:t>Proposed approach for 12 pilot sites</a:t>
            </a:r>
            <a:endParaRPr lang="en-GB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F13F9-BA3A-4205-BE09-CC09835BD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Cancer Programme</a:t>
            </a:r>
          </a:p>
        </p:txBody>
      </p:sp>
    </p:spTree>
    <p:extLst>
      <p:ext uri="{BB962C8B-B14F-4D97-AF65-F5344CB8AC3E}">
        <p14:creationId xmlns:p14="http://schemas.microsoft.com/office/powerpoint/2010/main" val="49897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884FC8-5474-464D-99EA-53C0C56DBE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180" y="1088278"/>
            <a:ext cx="8242402" cy="2319939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Proposed clinical model:</a:t>
            </a:r>
          </a:p>
          <a:p>
            <a:r>
              <a:rPr lang="en-GB" sz="2000" dirty="0" err="1"/>
              <a:t>Fibroscans</a:t>
            </a:r>
            <a:r>
              <a:rPr lang="en-GB" sz="2000" dirty="0"/>
              <a:t> offered to all drug and alcohol support service users, patients in key unmet need areas (</a:t>
            </a:r>
            <a:r>
              <a:rPr lang="en-GB" sz="2000" dirty="0" err="1"/>
              <a:t>eg</a:t>
            </a:r>
            <a:r>
              <a:rPr lang="en-GB" sz="2000" dirty="0"/>
              <a:t> homeless health, diabetes, relevant ethnic groups (HBV) aged 35 – 75 with a history of:</a:t>
            </a:r>
          </a:p>
          <a:p>
            <a:pPr lvl="1"/>
            <a:r>
              <a:rPr lang="en-GB" sz="2000" b="1" dirty="0"/>
              <a:t>More than 10 years of excess alcohol consumption or </a:t>
            </a:r>
          </a:p>
          <a:p>
            <a:pPr lvl="1"/>
            <a:r>
              <a:rPr lang="en-GB" sz="2000" b="1" dirty="0"/>
              <a:t>Current or past viral hepatitis or</a:t>
            </a:r>
          </a:p>
          <a:p>
            <a:pPr lvl="1"/>
            <a:r>
              <a:rPr lang="en-GB" sz="2000" dirty="0"/>
              <a:t>Non alcoholic fatty liver disease (NAFLD) </a:t>
            </a:r>
          </a:p>
          <a:p>
            <a:endParaRPr lang="en-GB" sz="2000" dirty="0"/>
          </a:p>
          <a:p>
            <a:r>
              <a:rPr lang="en-GB" sz="2000" dirty="0"/>
              <a:t>Service users with a </a:t>
            </a:r>
            <a:r>
              <a:rPr lang="en-GB" sz="2000" dirty="0" err="1"/>
              <a:t>fibroscan</a:t>
            </a:r>
            <a:r>
              <a:rPr lang="en-GB" sz="2000" dirty="0"/>
              <a:t> of </a:t>
            </a:r>
            <a:r>
              <a:rPr lang="en-GB" sz="2000" b="1" dirty="0"/>
              <a:t>&gt;11.5 kPa </a:t>
            </a:r>
            <a:r>
              <a:rPr lang="en-GB" sz="2000" dirty="0"/>
              <a:t>or cirrhosis: </a:t>
            </a:r>
          </a:p>
          <a:p>
            <a:pPr lvl="1"/>
            <a:r>
              <a:rPr lang="en-GB" sz="2000" dirty="0"/>
              <a:t>Referred into a liver surveillance pathway at their local secondary care centre</a:t>
            </a:r>
          </a:p>
          <a:p>
            <a:pPr lvl="1"/>
            <a:r>
              <a:rPr lang="en-GB" sz="2000" dirty="0"/>
              <a:t>Supported to remain in the surveillance programme with peer and professional support</a:t>
            </a:r>
          </a:p>
          <a:p>
            <a:pPr lvl="1"/>
            <a:r>
              <a:rPr lang="en-GB" sz="2000" dirty="0"/>
              <a:t>Offered an alpha-foetoprotein test (AFP) with those who return a positive test urgently referred on a 2 week wait pathway with support from peers/navigators to aid attendance</a:t>
            </a:r>
          </a:p>
          <a:p>
            <a:endParaRPr lang="en-GB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59F5F5-E09A-4878-AA6D-E3222897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80" y="411398"/>
            <a:ext cx="6567055" cy="611649"/>
          </a:xfrm>
        </p:spPr>
        <p:txBody>
          <a:bodyPr/>
          <a:lstStyle/>
          <a:p>
            <a:r>
              <a:rPr lang="en-GB" sz="3200" b="1" dirty="0"/>
              <a:t>Technical specifications</a:t>
            </a:r>
            <a:endParaRPr lang="en-GB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F13F9-BA3A-4205-BE09-CC09835BD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Cancer Programme</a:t>
            </a:r>
          </a:p>
        </p:txBody>
      </p:sp>
    </p:spTree>
    <p:extLst>
      <p:ext uri="{BB962C8B-B14F-4D97-AF65-F5344CB8AC3E}">
        <p14:creationId xmlns:p14="http://schemas.microsoft.com/office/powerpoint/2010/main" val="14829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884FC8-5474-464D-99EA-53C0C56DBE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180" y="1088279"/>
            <a:ext cx="8172044" cy="2244128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/>
              <a:t>Peer support &amp; pathway navigators</a:t>
            </a:r>
            <a:endParaRPr lang="en-GB" sz="2200" dirty="0"/>
          </a:p>
          <a:p>
            <a:r>
              <a:rPr lang="en-GB" sz="2200" dirty="0"/>
              <a:t>Peer support will be vital to both:</a:t>
            </a:r>
          </a:p>
          <a:p>
            <a:pPr lvl="1"/>
            <a:r>
              <a:rPr lang="en-GB" sz="2200" dirty="0"/>
              <a:t>Converting a fibrosis/cirrhosis diagnosis into an attended surveillance appointment</a:t>
            </a:r>
          </a:p>
          <a:p>
            <a:pPr lvl="1"/>
            <a:r>
              <a:rPr lang="en-GB" sz="2200" dirty="0"/>
              <a:t>Maintaining patients on the liver surveillance pathway for 6+ months</a:t>
            </a:r>
          </a:p>
          <a:p>
            <a:pPr marL="457200" lvl="1" indent="0">
              <a:buNone/>
            </a:pPr>
            <a:endParaRPr lang="en-GB" sz="2200" dirty="0"/>
          </a:p>
          <a:p>
            <a:r>
              <a:rPr lang="en-GB" sz="2200" b="1" dirty="0"/>
              <a:t>Aim to build on ODN expertise to make this work effective </a:t>
            </a:r>
            <a:r>
              <a:rPr lang="en-GB" sz="2200" dirty="0" err="1"/>
              <a:t>eg</a:t>
            </a:r>
            <a:r>
              <a:rPr lang="en-GB" sz="2200" dirty="0"/>
              <a:t> via mobile resources, links to support agencies, regular HCV screening events in key locations</a:t>
            </a:r>
          </a:p>
          <a:p>
            <a:pPr marL="457200" lvl="1" indent="0">
              <a:buNone/>
            </a:pPr>
            <a:endParaRPr lang="en-GB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59F5F5-E09A-4878-AA6D-E3222897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80" y="411398"/>
            <a:ext cx="6567055" cy="611649"/>
          </a:xfrm>
        </p:spPr>
        <p:txBody>
          <a:bodyPr/>
          <a:lstStyle/>
          <a:p>
            <a:r>
              <a:rPr lang="en-GB" sz="3200" b="1" dirty="0"/>
              <a:t>Delivery Mechanisms</a:t>
            </a:r>
            <a:endParaRPr lang="en-GB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F13F9-BA3A-4205-BE09-CC09835BD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Cancer Programme</a:t>
            </a:r>
          </a:p>
        </p:txBody>
      </p:sp>
    </p:spTree>
    <p:extLst>
      <p:ext uri="{BB962C8B-B14F-4D97-AF65-F5344CB8AC3E}">
        <p14:creationId xmlns:p14="http://schemas.microsoft.com/office/powerpoint/2010/main" val="276939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884FC8-5474-464D-99EA-53C0C56DBE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180" y="1342803"/>
            <a:ext cx="8172044" cy="2244128"/>
          </a:xfrm>
        </p:spPr>
        <p:txBody>
          <a:bodyPr/>
          <a:lstStyle/>
          <a:p>
            <a:r>
              <a:rPr lang="en-GB" sz="2200" dirty="0"/>
              <a:t>Number of people </a:t>
            </a:r>
            <a:r>
              <a:rPr lang="en-GB" sz="2200" dirty="0" err="1"/>
              <a:t>fibroscanned</a:t>
            </a:r>
            <a:endParaRPr lang="en-GB" sz="2200" dirty="0"/>
          </a:p>
          <a:p>
            <a:r>
              <a:rPr lang="en-GB" sz="2200" dirty="0"/>
              <a:t>Number/proportion of people referred into liver surveillance pathway</a:t>
            </a:r>
          </a:p>
          <a:p>
            <a:r>
              <a:rPr lang="en-GB" sz="2200" dirty="0"/>
              <a:t>Number/proportion of patients who attend their first surveillance appointment</a:t>
            </a:r>
          </a:p>
          <a:p>
            <a:r>
              <a:rPr lang="en-GB" sz="2200" dirty="0"/>
              <a:t>Number/proportion of patients who attend their second surveillance appointment (after 6 months)</a:t>
            </a:r>
          </a:p>
          <a:p>
            <a:r>
              <a:rPr lang="en-GB" sz="2200" dirty="0"/>
              <a:t>Number &amp; stage of liver cancers diagnosed</a:t>
            </a:r>
          </a:p>
          <a:p>
            <a:r>
              <a:rPr lang="en-GB" sz="2200" dirty="0"/>
              <a:t>Teams to report data monthly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59F5F5-E09A-4878-AA6D-E3222897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80" y="411398"/>
            <a:ext cx="6567055" cy="611649"/>
          </a:xfrm>
        </p:spPr>
        <p:txBody>
          <a:bodyPr/>
          <a:lstStyle/>
          <a:p>
            <a:r>
              <a:rPr lang="en-GB" sz="3200" b="1" dirty="0"/>
              <a:t>Success Measures for Pilots</a:t>
            </a:r>
            <a:endParaRPr lang="en-GB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F13F9-BA3A-4205-BE09-CC09835BD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Cancer Programme</a:t>
            </a:r>
          </a:p>
        </p:txBody>
      </p:sp>
    </p:spTree>
    <p:extLst>
      <p:ext uri="{BB962C8B-B14F-4D97-AF65-F5344CB8AC3E}">
        <p14:creationId xmlns:p14="http://schemas.microsoft.com/office/powerpoint/2010/main" val="265242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/>
              <a:t>Model based on existing structure for mobile-assisted outreach</a:t>
            </a:r>
          </a:p>
          <a:p>
            <a:r>
              <a:rPr lang="en-GB" sz="2400" dirty="0"/>
              <a:t>Enhance access to </a:t>
            </a:r>
            <a:r>
              <a:rPr lang="en-GB" sz="2400" dirty="0" err="1"/>
              <a:t>Fibroscan</a:t>
            </a:r>
            <a:r>
              <a:rPr lang="en-GB" sz="2400" dirty="0"/>
              <a:t> to all at risk of liver disease through existing outreach pathways</a:t>
            </a:r>
          </a:p>
          <a:p>
            <a:r>
              <a:rPr lang="en-GB" sz="2400" dirty="0"/>
              <a:t>Re-engagement of known cirrhosis patients lost to HCV and HCC surveillance clinics across region</a:t>
            </a:r>
          </a:p>
          <a:p>
            <a:r>
              <a:rPr lang="en-GB" sz="2400" dirty="0"/>
              <a:t>Develop closer links for outreach into alcohol-dependency specific support locations </a:t>
            </a:r>
            <a:r>
              <a:rPr lang="en-GB" sz="2400" dirty="0" err="1"/>
              <a:t>eg</a:t>
            </a:r>
            <a:r>
              <a:rPr lang="en-GB" sz="2400" dirty="0"/>
              <a:t> Acer Unit Bristol, </a:t>
            </a:r>
            <a:r>
              <a:rPr lang="en-GB" sz="2400" dirty="0" err="1"/>
              <a:t>Serenita</a:t>
            </a:r>
            <a:r>
              <a:rPr lang="en-GB" sz="2400" dirty="0"/>
              <a:t> House W-S-M</a:t>
            </a:r>
          </a:p>
          <a:p>
            <a:r>
              <a:rPr lang="en-GB" sz="2400" dirty="0"/>
              <a:t>Resources: additional </a:t>
            </a:r>
            <a:r>
              <a:rPr lang="en-GB" sz="2400" dirty="0" err="1"/>
              <a:t>fibroscanner</a:t>
            </a:r>
            <a:r>
              <a:rPr lang="en-GB" sz="2400" dirty="0"/>
              <a:t>(s), Co-ordinating nurse specialist(s), Local peer support/navigators for patient engagement, additional hours radiology time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Bristol &amp; Severn ODN pilot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0508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65180" y="1649628"/>
            <a:ext cx="7743638" cy="301589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Ensure co-ordinated approach</a:t>
            </a:r>
          </a:p>
          <a:p>
            <a:r>
              <a:rPr lang="en-GB" sz="2000" dirty="0"/>
              <a:t>Development more robust call-back methods for surveillance scans across region with radiology services – </a:t>
            </a:r>
            <a:r>
              <a:rPr lang="en-GB" sz="2000" dirty="0" err="1"/>
              <a:t>eg</a:t>
            </a:r>
            <a:r>
              <a:rPr lang="en-GB" sz="2000" dirty="0"/>
              <a:t> as per mammography. Help advise on how best to co-ordinate practically.</a:t>
            </a:r>
          </a:p>
          <a:p>
            <a:r>
              <a:rPr lang="en-GB" sz="2000" dirty="0"/>
              <a:t>Help support a consistent approach to HCC surveillance across Bristol &amp; Severn region – some parts this is patchy and patients are referred back to primary care to organise.</a:t>
            </a:r>
          </a:p>
          <a:p>
            <a:r>
              <a:rPr lang="en-GB" sz="2000" dirty="0"/>
              <a:t>Advise on  how best to engage patients in ‘life-long’ screening programmes</a:t>
            </a:r>
          </a:p>
          <a:p>
            <a:r>
              <a:rPr lang="en-GB" sz="2000" dirty="0"/>
              <a:t>Help advocate for wider HCC surveillance </a:t>
            </a:r>
            <a:r>
              <a:rPr lang="en-GB" sz="2000" dirty="0" err="1"/>
              <a:t>ie</a:t>
            </a:r>
            <a:r>
              <a:rPr lang="en-GB" sz="2000" dirty="0"/>
              <a:t> requiring increased radiographer resource across region to support pilot</a:t>
            </a:r>
          </a:p>
          <a:p>
            <a:r>
              <a:rPr lang="en-GB" sz="2000" dirty="0"/>
              <a:t>Be mindful of limited time-frame to deliver/recruitment constraints  </a:t>
            </a:r>
            <a:r>
              <a:rPr lang="en-GB" sz="2000" dirty="0" err="1"/>
              <a:t>ie</a:t>
            </a:r>
            <a:r>
              <a:rPr lang="en-GB" sz="2000" dirty="0"/>
              <a:t> 12 months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SWAG help?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600661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England">
      <a:dk1>
        <a:srgbClr val="231F2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003087"/>
      </a:accent2>
      <a:accent3>
        <a:srgbClr val="0072CE"/>
      </a:accent3>
      <a:accent4>
        <a:srgbClr val="768692"/>
      </a:accent4>
      <a:accent5>
        <a:srgbClr val="E8EDEE"/>
      </a:accent5>
      <a:accent6>
        <a:srgbClr val="009639"/>
      </a:accent6>
      <a:hlink>
        <a:srgbClr val="00A499"/>
      </a:hlink>
      <a:folHlink>
        <a:srgbClr val="8A153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ncer Programme PPT template standard.potx" id="{A36E720E-A93E-4FBD-94FA-CF4386E4BEDB}" vid="{D9AF4F64-8703-4E91-B5DA-7E7063619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8E0315004D46448E372CA3F7918C8A" ma:contentTypeVersion="4" ma:contentTypeDescription="Create a new document." ma:contentTypeScope="" ma:versionID="c5eb6e6de438fafcb67b678f2cb6622a">
  <xsd:schema xmlns:xsd="http://www.w3.org/2001/XMLSchema" xmlns:xs="http://www.w3.org/2001/XMLSchema" xmlns:p="http://schemas.microsoft.com/office/2006/metadata/properties" xmlns:ns2="e7de3143-3e05-4e4c-9535-f64c946b3622" targetNamespace="http://schemas.microsoft.com/office/2006/metadata/properties" ma:root="true" ma:fieldsID="0e9417dab69d89676eee44813a3c5269" ns2:_="">
    <xsd:import namespace="e7de3143-3e05-4e4c-9535-f64c946b36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e3143-3e05-4e4c-9535-f64c946b3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79AD83-A5F3-4DBE-BF2B-598FC46A1895}">
  <ds:schemaRefs>
    <ds:schemaRef ds:uri="e7de3143-3e05-4e4c-9535-f64c946b36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07C1303-43F1-4F6B-9B71-2851D670D9A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7de3143-3e05-4e4c-9535-f64c946b362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723313-457D-4358-A6E1-D3B19DB4D8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815</Words>
  <Application>Microsoft Office PowerPoint</Application>
  <PresentationFormat>On-screen Show (4:3)</PresentationFormat>
  <Paragraphs>86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NHSE Community Liver Surveillance Pilot  Fiona Gordon Bristol &amp; Severn Hepatitis C Operational Delivery Network</vt:lpstr>
      <vt:lpstr>Why Liver Cancer?</vt:lpstr>
      <vt:lpstr>Why liver cancer?</vt:lpstr>
      <vt:lpstr>Proposed approach for 12 pilot sites</vt:lpstr>
      <vt:lpstr>Technical specifications</vt:lpstr>
      <vt:lpstr>Delivery Mechanisms</vt:lpstr>
      <vt:lpstr>Success Measures for Pilots</vt:lpstr>
      <vt:lpstr>Bristol &amp; Severn ODN pilot</vt:lpstr>
      <vt:lpstr>How can SWAG help?</vt:lpstr>
    </vt:vector>
  </TitlesOfParts>
  <Company>The Royal Marsden Hospital (NHS Foundation Trust)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Stephen</dc:creator>
  <cp:lastModifiedBy>Helen Dunderdale</cp:lastModifiedBy>
  <cp:revision>8</cp:revision>
  <cp:lastPrinted>2018-03-12T09:25:17Z</cp:lastPrinted>
  <dcterms:created xsi:type="dcterms:W3CDTF">2017-05-12T08:59:04Z</dcterms:created>
  <dcterms:modified xsi:type="dcterms:W3CDTF">2022-03-25T12:41:25Z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0x0101002F8E0315004D46448E372CA3F7918C8A</vt:lpwstr>
  </property>
  <property fmtid="{D5CDD505-2E9C-101B-9397-08002B2CF9AE}" pid="3" name="Order">
    <vt:r8>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