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2F387A4-DBB6-4442-9805-28FD8C0BC7C6}">
  <a:tblStyle styleId="{E2F387A4-DBB6-4442-9805-28FD8C0BC7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034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24a9af74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1024a9af74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1deb7bc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01deb7bc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395b67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0395b67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0395b67a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1deb7bc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01deb7bc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Head and Neck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23/11/2021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NIHR ODP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NIHR Be Part of Research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National Cancer Research Institute Portfolio Maps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Find a Clinical Research Study (ODP) 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iqra.hussain@nihr.ac.uk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/>
              <a:t>steve.thomas@bristol.ac.uk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Head and Neck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Apr 2020 - Nov 2021 </a:t>
            </a:r>
            <a:endParaRPr sz="2300">
              <a:solidFill>
                <a:srgbClr val="3D85C6"/>
              </a:solidFill>
            </a:endParaRPr>
          </a:p>
        </p:txBody>
      </p:sp>
      <p:sp>
        <p:nvSpPr>
          <p:cNvPr id="100" name="Google Shape;100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17/11/2021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1" name="Google Shape;101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3">
            <a:alphaModFix/>
          </a:blip>
          <a:srcRect l="13121" t="18583" r="32227" b="53983"/>
          <a:stretch/>
        </p:blipFill>
        <p:spPr>
          <a:xfrm>
            <a:off x="413475" y="1702475"/>
            <a:ext cx="11521224" cy="32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l="13291" t="22123" r="32058" b="53687"/>
          <a:stretch/>
        </p:blipFill>
        <p:spPr>
          <a:xfrm>
            <a:off x="1731025" y="3553575"/>
            <a:ext cx="9533949" cy="2376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225775" y="104125"/>
            <a:ext cx="11599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3D85C6"/>
                </a:solidFill>
              </a:rPr>
              <a:t>National vs Regional Recruitment to Head and Neck Cancer Studies Apr 2020 - Nov 2021 </a:t>
            </a:r>
            <a:endParaRPr sz="2200">
              <a:solidFill>
                <a:srgbClr val="3D85C6"/>
              </a:solidFill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17/11/2021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3"/>
          <p:cNvGrpSpPr/>
          <p:nvPr/>
        </p:nvGrpSpPr>
        <p:grpSpPr>
          <a:xfrm>
            <a:off x="1785508" y="627334"/>
            <a:ext cx="8044793" cy="2850885"/>
            <a:chOff x="1821938" y="3648400"/>
            <a:chExt cx="7945475" cy="3025775"/>
          </a:xfrm>
        </p:grpSpPr>
        <p:pic>
          <p:nvPicPr>
            <p:cNvPr id="112" name="Google Shape;112;p13"/>
            <p:cNvPicPr preferRelativeResize="0"/>
            <p:nvPr/>
          </p:nvPicPr>
          <p:blipFill rotWithShape="1">
            <a:blip r:embed="rId4">
              <a:alphaModFix/>
            </a:blip>
            <a:srcRect l="13345" t="21246" r="38124" b="53607"/>
            <a:stretch/>
          </p:blipFill>
          <p:spPr>
            <a:xfrm>
              <a:off x="1821938" y="3648400"/>
              <a:ext cx="7945475" cy="231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13"/>
            <p:cNvSpPr txBox="1"/>
            <p:nvPr/>
          </p:nvSpPr>
          <p:spPr>
            <a:xfrm>
              <a:off x="2007437" y="5824574"/>
              <a:ext cx="1623300" cy="68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Apr  20 - Mar 21 recruitment during the pandemic</a:t>
              </a:r>
              <a:endParaRPr sz="1000"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473492" y="5824575"/>
              <a:ext cx="1424700" cy="84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Apr 21 - Nov 22</a:t>
              </a:r>
              <a:endParaRPr sz="10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Small recovery of recruitment to research</a:t>
              </a:r>
              <a:endParaRPr sz="1000"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5724675" y="5679175"/>
              <a:ext cx="1761000" cy="3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Apr 2020 - Mar 2021</a:t>
              </a:r>
              <a:endParaRPr sz="1000"/>
            </a:p>
          </p:txBody>
        </p:sp>
        <p:sp>
          <p:nvSpPr>
            <p:cNvPr id="116" name="Google Shape;116;p13"/>
            <p:cNvSpPr txBox="1"/>
            <p:nvPr/>
          </p:nvSpPr>
          <p:spPr>
            <a:xfrm>
              <a:off x="7815550" y="5679175"/>
              <a:ext cx="1761000" cy="35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/>
                <a:t>Apr 2021 - Nov 2022</a:t>
              </a:r>
              <a:endParaRPr sz="1000"/>
            </a:p>
          </p:txBody>
        </p:sp>
      </p:grpSp>
      <p:sp>
        <p:nvSpPr>
          <p:cNvPr id="117" name="Google Shape;117;p13"/>
          <p:cNvSpPr txBox="1"/>
          <p:nvPr/>
        </p:nvSpPr>
        <p:spPr>
          <a:xfrm>
            <a:off x="6039929" y="5659480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2020 - Mar 2021</a:t>
            </a:r>
            <a:endParaRPr sz="1000"/>
          </a:p>
        </p:txBody>
      </p:sp>
      <p:sp>
        <p:nvSpPr>
          <p:cNvPr id="118" name="Google Shape;118;p13"/>
          <p:cNvSpPr txBox="1"/>
          <p:nvPr/>
        </p:nvSpPr>
        <p:spPr>
          <a:xfrm>
            <a:off x="8047390" y="5659480"/>
            <a:ext cx="17829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2021 - Nov 2022</a:t>
            </a:r>
            <a:endParaRPr sz="1000"/>
          </a:p>
        </p:txBody>
      </p:sp>
      <p:sp>
        <p:nvSpPr>
          <p:cNvPr id="119" name="Google Shape;119;p13"/>
          <p:cNvSpPr txBox="1"/>
          <p:nvPr/>
        </p:nvSpPr>
        <p:spPr>
          <a:xfrm>
            <a:off x="423325" y="1476975"/>
            <a:ext cx="130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National Recruitment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491075" y="4261050"/>
            <a:ext cx="1307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West of England Recruitment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1953625" y="5751875"/>
            <a:ext cx="16266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122" name="Google Shape;122;p13"/>
          <p:cNvSpPr txBox="1"/>
          <p:nvPr/>
        </p:nvSpPr>
        <p:spPr>
          <a:xfrm>
            <a:off x="3412006" y="5751876"/>
            <a:ext cx="1442400" cy="9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21 - Nov 22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Recovery of recruitment to research not being seen yet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/>
          <p:nvPr/>
        </p:nvSpPr>
        <p:spPr>
          <a:xfrm>
            <a:off x="175050" y="442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(+ Taunt/Yeov) Head and Neck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8" name="Google Shape;128;p14"/>
          <p:cNvGraphicFramePr/>
          <p:nvPr/>
        </p:nvGraphicFramePr>
        <p:xfrm>
          <a:off x="157338" y="583050"/>
          <a:ext cx="11877325" cy="6217560"/>
        </p:xfrm>
        <a:graphic>
          <a:graphicData uri="http://schemas.openxmlformats.org/drawingml/2006/table">
            <a:tbl>
              <a:tblPr>
                <a:noFill/>
                <a:tableStyleId>{E2F387A4-DBB6-4442-9805-28FD8C0BC7C6}</a:tableStyleId>
              </a:tblPr>
              <a:tblGrid>
                <a:gridCol w="718950"/>
                <a:gridCol w="2650450"/>
                <a:gridCol w="1194325"/>
                <a:gridCol w="3085450"/>
                <a:gridCol w="1158500"/>
                <a:gridCol w="1176175"/>
                <a:gridCol w="949750"/>
                <a:gridCol w="943725"/>
              </a:tblGrid>
              <a:tr h="447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Status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Open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18621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CompARE Trial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UHBW - BHOC (24/35), 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GHFT - Chelt (3/3), SFT  - Musgrove (11/6), RUH (0/3) New site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06/07/2015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31/01/2022</a:t>
                      </a:r>
                      <a:endParaRPr sz="1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/>
                        <a:t>Study extension in progress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670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413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18645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PATHOS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UHBW - BHOC (16/18), RUH (11/6)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02/10/2015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01/11/2022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740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562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37926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Best-Of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UHBW (1/6)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01/01/2018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01/01/2026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39082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Cemiplimab with/without ISA101b in HPV16Positive Platin-Resistant OPC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SFT - Musgrove (1/4)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16/05/2019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31/03/2022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17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40113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POPPY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SFT - Musgrove (4/3)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05/07/2019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31/07/2022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24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42229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INOVATE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RUH (19/10)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01/01/2020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24/05/2022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166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137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43466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Ph 3 Pembrolizumab+/-Lenvatinib First Line treatment in R/M HNSCC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SFT - Musgrove (0/4)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05/08/2020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31/01/2022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9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43839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TORPEdO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Open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UHBW - BHOC (4/4), RUH (1/5) New site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24/02/2020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20/07/2023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160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lt1"/>
                          </a:solidFill>
                        </a:rPr>
                        <a:t>53</a:t>
                      </a:r>
                      <a:endParaRPr sz="12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44709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MK7902-009 Ph2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Open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SFT - Musgrove (1/4)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18/12/2020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21/11/2023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</a:rPr>
                        <a:t>6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45262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PETNECK 2 - qualitative study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Closed to Rec., No Follow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UHBW - BRI (4/6)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11/11/2020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30/06/2021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515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84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47618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VOLUME-PRO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Closed to Rec., In Follow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GHFT - Chelt (1/1), SFT - Musgrove (1/4)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02/03/2021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30/07/2021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Head and Neck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34" name="Google Shape;134;p15"/>
          <p:cNvGraphicFramePr/>
          <p:nvPr/>
        </p:nvGraphicFramePr>
        <p:xfrm>
          <a:off x="258575" y="875075"/>
          <a:ext cx="11338625" cy="3478575"/>
        </p:xfrm>
        <a:graphic>
          <a:graphicData uri="http://schemas.openxmlformats.org/drawingml/2006/table">
            <a:tbl>
              <a:tblPr>
                <a:noFill/>
                <a:tableStyleId>{E2F387A4-DBB6-4442-9805-28FD8C0BC7C6}</a:tableStyleId>
              </a:tblPr>
              <a:tblGrid>
                <a:gridCol w="756500"/>
                <a:gridCol w="2979425"/>
                <a:gridCol w="3014775"/>
                <a:gridCol w="1464225"/>
                <a:gridCol w="1236375"/>
                <a:gridCol w="1011500"/>
                <a:gridCol w="875825"/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79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50360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PETNECK 2 - Feasibility Study and RCT, Version 1.0, 10-May-2021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Yeovil District Hospital NHS Foundation Trust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01/12/2021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30/07/2025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653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758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48988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HoT - Hemithyroidectomy or Total-Thyroidectomy in 'low-risk' thyroid cancers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Somerset NHS Foundation Trust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01/08/2021 </a:t>
                      </a:r>
                      <a:r>
                        <a:rPr lang="en-GB">
                          <a:solidFill>
                            <a:schemeClr val="dk1"/>
                          </a:solidFill>
                        </a:rPr>
                        <a:t>Hope to open study in Oct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31/07/2025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344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456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47863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PD-1/TIM-3 &amp; PD-1/LAG-3 vs. Nivolumab In Patients With Advanced And/Or Metastatic Esophageal Cancer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University Hospitals Bristol And Weston Nhs Foundation Trust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15/11/2021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30/06/2022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Head and Neck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40" name="Google Shape;140;p16"/>
          <p:cNvGraphicFramePr/>
          <p:nvPr/>
        </p:nvGraphicFramePr>
        <p:xfrm>
          <a:off x="152400" y="998575"/>
          <a:ext cx="11961375" cy="2651640"/>
        </p:xfrm>
        <a:graphic>
          <a:graphicData uri="http://schemas.openxmlformats.org/drawingml/2006/table">
            <a:tbl>
              <a:tblPr>
                <a:noFill/>
                <a:tableStyleId>{E2F387A4-DBB6-4442-9805-28FD8C0BC7C6}</a:tableStyleId>
              </a:tblPr>
              <a:tblGrid>
                <a:gridCol w="615775"/>
                <a:gridCol w="2328000"/>
                <a:gridCol w="5933800"/>
                <a:gridCol w="747875"/>
                <a:gridCol w="839500"/>
                <a:gridCol w="829500"/>
                <a:gridCol w="666925"/>
              </a:tblGrid>
              <a:tr h="5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Phase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46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49918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SafeRDC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What can we learn about diagnostic safety culture in cancer referral pathways, which will inform future improvement and service design of diagnostic pathways across the NHS?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N/A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01/09/21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30/09/23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110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1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45364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Lymphatic mapping Of Oropharyngeal Cancer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Prospective, Multi-Centre, Phase II Validation Study for a Lymphatic Imaging Protocol in Establishing Drainage Patterns in Patients with Oropharyngeal Cancer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II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01/04/20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01/10/24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120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39187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OBERON - Cetuximab immunotherapy combination in head and neck cancer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Phase I/Ib trial of durvalumab (MEDI4736), tremelimumab + cetuximab in patients with recurrent/metastatic squamous cell carcinoma of the head and neck - OBERON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I/Ib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01/06/20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08/04/21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22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Efficient Study Delivery metrics (study level):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new commercial contract studies achieving or surpassing their recruitment target during their planned recruitment period, at confirmed CRN sites (studies opened and closed within the year) [80%]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TG4050.02 Clinical Trial. No sites in WE, closest site Southampton</a:t>
            </a:r>
            <a:endParaRPr sz="18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commercial contract studies in the MR process achieving or surpassing their recruitment target during their planned recruitment period [80%]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No H&amp;N studies included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non-commercial studies in the MR process achieving or surpassing their recruitment target during their planned recruitment period [70%]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HARE-40 - no sites in WE, closest site Southampton</a:t>
            </a:r>
            <a:endParaRPr sz="18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900125" y="152752"/>
            <a:ext cx="10515600" cy="865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Managed Recovery Studies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54" name="Google Shape;154;p18"/>
          <p:cNvGraphicFramePr/>
          <p:nvPr/>
        </p:nvGraphicFramePr>
        <p:xfrm>
          <a:off x="187800" y="871838"/>
          <a:ext cx="11227950" cy="4908585"/>
        </p:xfrm>
        <a:graphic>
          <a:graphicData uri="http://schemas.openxmlformats.org/drawingml/2006/table">
            <a:tbl>
              <a:tblPr>
                <a:noFill/>
                <a:tableStyleId>{E2F387A4-DBB6-4442-9805-28FD8C0BC7C6}</a:tableStyleId>
              </a:tblPr>
              <a:tblGrid>
                <a:gridCol w="903225"/>
                <a:gridCol w="2059375"/>
                <a:gridCol w="4636475"/>
                <a:gridCol w="937250"/>
                <a:gridCol w="931175"/>
                <a:gridCol w="912325"/>
                <a:gridCol w="848125"/>
              </a:tblGrid>
              <a:tr h="59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CPMS Study ID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Open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Closure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3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1814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44836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Open-label Phase II Trial with High Risk NMIBC and FGFR Alterations - 42756493BLC2003_THOR2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 Randomized Phase 2 Study of Erdafitinib Versus Investigator Choice of Intravesical Chemotherapy in Subjects Who Received Bacillus Calmette-Guérin (BCG) and Recurred With High Risk Non-Muscle-Invasive Bladder Cancer (NMIBC) and FGFR Mutations or Fusions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19/04/21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10/08/22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30900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HARE-40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Therapeutic HPV vaccine trial +/- anti-CD40 in  HPV-driven squamous cell carcinoma.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11/04/17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31/03/22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24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43839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TORPEdO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A phase III trial of intensity-modulated proton beam therapy versus intensity modulated radiotherapy for multi-toxicity reduction in oropharyngeal cancer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24/02/20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20/07/23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160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/>
                        <a:t>53</a:t>
                      </a:r>
                      <a:endParaRPr sz="13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300" b="1">
                <a:solidFill>
                  <a:srgbClr val="3D85C6"/>
                </a:solidFill>
              </a:rPr>
              <a:t>CRN High Level Objectives (HLOs) 21/22</a:t>
            </a:r>
            <a:endParaRPr sz="2300" b="1">
              <a:solidFill>
                <a:srgbClr val="3D85C6"/>
              </a:solidFill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Participant Experience: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Number of NIHR CRN Portfolio study participants responding to the Participant Research Experience Survey (PRES) each year [1,155]. 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928 surveys returned to date (3/11/21)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Aim for each trust is to return surveys from 5% of participants recruited.</a:t>
            </a:r>
            <a:endParaRPr sz="2000"/>
          </a:p>
          <a:p>
            <a:pPr marL="137160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Overall figure is 3.9% (range across the trusts is 0</a:t>
            </a:r>
            <a:r>
              <a:rPr lang="en-GB" sz="2000"/>
              <a:t>.8% </a:t>
            </a:r>
            <a:r>
              <a:rPr lang="en-GB"/>
              <a:t>- 34.1%</a:t>
            </a:r>
            <a:r>
              <a:rPr lang="en-GB" sz="2000"/>
              <a:t>)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Ensure study is identified on completed PRES forms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Custom</PresentationFormat>
  <Paragraphs>248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Roboto</vt:lpstr>
      <vt:lpstr>Lato</vt:lpstr>
      <vt:lpstr>Calibri</vt:lpstr>
      <vt:lpstr>Custom Design</vt:lpstr>
      <vt:lpstr> SWAG Network Head and Neck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Managed Recovery Studies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SWAG Network Head and Neck Cancer Clinical Advisory Group </dc:title>
  <dc:creator>Dunderdale, Helen</dc:creator>
  <cp:lastModifiedBy>Dunderdale, Helen</cp:lastModifiedBy>
  <cp:revision>1</cp:revision>
  <dcterms:modified xsi:type="dcterms:W3CDTF">2021-11-23T11:36:12Z</dcterms:modified>
</cp:coreProperties>
</file>