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CTM5XRCKE9afsES4QTxxxIjQU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8F44E2-C07C-40DB-8672-7850FECC1249}">
  <a:tblStyle styleId="{018F44E2-C07C-40DB-8672-7850FECC124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1D373A9-1154-4517-860B-9544C4C69B5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t="3" r="6600" b="-36683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14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" name="Google Shape;2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5"/>
          <p:cNvPicPr preferRelativeResize="0"/>
          <p:nvPr/>
        </p:nvPicPr>
        <p:blipFill rotWithShape="1">
          <a:blip r:embed="rId3">
            <a:alphaModFix/>
          </a:blip>
          <a:srcRect t="5" r="8043" b="-142995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16"/>
          <p:cNvPicPr preferRelativeResize="0"/>
          <p:nvPr/>
        </p:nvPicPr>
        <p:blipFill rotWithShape="1">
          <a:blip r:embed="rId3">
            <a:alphaModFix/>
          </a:blip>
          <a:srcRect t="5" r="8043" b="-142995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 t="3" r="6600" b="-36683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7"/>
          <p:cNvPicPr preferRelativeResize="0"/>
          <p:nvPr/>
        </p:nvPicPr>
        <p:blipFill rotWithShape="1">
          <a:blip r:embed="rId4">
            <a:alphaModFix/>
          </a:blip>
          <a:srcRect l="8151" b="33142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8"/>
          <p:cNvPicPr preferRelativeResize="0"/>
          <p:nvPr/>
        </p:nvPicPr>
        <p:blipFill rotWithShape="1">
          <a:blip r:embed="rId3">
            <a:alphaModFix/>
          </a:blip>
          <a:srcRect t="3" r="6600" b="-36683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" name="Google Shape;51;p18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9"/>
          <p:cNvPicPr preferRelativeResize="0"/>
          <p:nvPr/>
        </p:nvPicPr>
        <p:blipFill rotWithShape="1">
          <a:blip r:embed="rId3">
            <a:alphaModFix/>
          </a:blip>
          <a:srcRect t="3" r="6600" b="-36683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6">
            <a:alphaModFix/>
          </a:blip>
          <a:srcRect l="8151" b="33142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0"/>
          <p:cNvPicPr preferRelativeResize="0"/>
          <p:nvPr/>
        </p:nvPicPr>
        <p:blipFill rotWithShape="1">
          <a:blip r:embed="rId3">
            <a:alphaModFix/>
          </a:blip>
          <a:srcRect t="3" r="6600" b="-36683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0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9" name="Google Shape;6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1"/>
          <p:cNvPicPr preferRelativeResize="0"/>
          <p:nvPr/>
        </p:nvPicPr>
        <p:blipFill rotWithShape="1">
          <a:blip r:embed="rId3">
            <a:alphaModFix/>
          </a:blip>
          <a:srcRect t="3" r="6600" b="-36683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2"/>
          <p:cNvPicPr preferRelativeResize="0"/>
          <p:nvPr/>
        </p:nvPicPr>
        <p:blipFill rotWithShape="1">
          <a:blip r:embed="rId3">
            <a:alphaModFix/>
          </a:blip>
          <a:srcRect t="3" r="6600" b="-36683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2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4481750"/>
            <a:ext cx="9962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 &amp; Sharath Gangadhara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417825" y="1157750"/>
            <a:ext cx="91440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Hepato-pancreato-biliary (HPB)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25/03/2022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07" y="365760"/>
            <a:ext cx="6392625" cy="55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5966" y="2245360"/>
            <a:ext cx="3695150" cy="17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tbc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Sharath Gangadhara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2046900" y="104125"/>
            <a:ext cx="809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National Recruitment to </a:t>
            </a:r>
            <a:r>
              <a:rPr lang="en-GB" sz="2300">
                <a:solidFill>
                  <a:srgbClr val="3D85C6"/>
                </a:solidFill>
              </a:rPr>
              <a:t>Upper GI</a:t>
            </a:r>
            <a:r>
              <a:rPr lang="en-GB" sz="23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 Cancer Studies </a:t>
            </a:r>
            <a:endParaRPr sz="23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cut </a:t>
            </a:r>
            <a:r>
              <a:rPr lang="en-GB"/>
              <a:t>25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/03/2022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ODP All Portfolio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4250" y="1973325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 2020 - Mar 2022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0" y="4152150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 2018 - Mar 2020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350" y="795325"/>
            <a:ext cx="8806795" cy="24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100" y="3391675"/>
            <a:ext cx="8662520" cy="2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National vs Regional Recruitment to Colorectal Cancer Studies </a:t>
            </a:r>
            <a:endParaRPr sz="22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cut </a:t>
            </a:r>
            <a:r>
              <a:rPr lang="en-GB"/>
              <a:t>25/03/2022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ODP All Portfolio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Recruitment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91075" y="4261050"/>
            <a:ext cx="130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West of England Recruitment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425" y="779725"/>
            <a:ext cx="9402358" cy="24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175" y="3381325"/>
            <a:ext cx="9297883" cy="24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4"/>
          <p:cNvGraphicFramePr/>
          <p:nvPr/>
        </p:nvGraphicFramePr>
        <p:xfrm>
          <a:off x="158763" y="98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{018F44E2-C07C-40DB-8672-7850FECC1249}</a:tableStyleId>
              </a:tblPr>
              <a:tblGrid>
                <a:gridCol w="8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</a:rPr>
                        <a:t>Open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</a:rPr>
                        <a:t>Eng Recruits</a:t>
                      </a:r>
                      <a:endParaRPr sz="1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42837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UK-EDI: UK Early Detection Initiative for Pancreatic Cancer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Yeovil, NBT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18/12/2020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01/07/2022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2200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18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39879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TACE-3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BHOC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08/08/2019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31/12/2024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380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19234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ABC-07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BHOC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16/11/2015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30/06/2022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83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69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45983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Checkpoint inhibitor-induced liver injury study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Yeovil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28/09/2020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01/09/2023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160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78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33836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PHITT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BRHC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25/08/2017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31/12/2021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64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85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36511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PRIMUS 001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BHOC/NBT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28/11/2017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01/04/2022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300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127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37518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PrecisionPanc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UHBW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28/11/2017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28/10/2022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500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188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2" name="Google Shape;122;p4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West of England Open HPB Cancer Studies </a:t>
            </a:r>
            <a:endParaRPr sz="23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b="1" u="sng"/>
              <a:t>Advanced/Metastatic</a:t>
            </a:r>
            <a:endParaRPr/>
          </a:p>
        </p:txBody>
      </p:sp>
      <p:graphicFrame>
        <p:nvGraphicFramePr>
          <p:cNvPr id="128" name="Google Shape;128;p5"/>
          <p:cNvGraphicFramePr/>
          <p:nvPr/>
        </p:nvGraphicFramePr>
        <p:xfrm>
          <a:off x="503220" y="1490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{71D373A9-1154-4517-860B-9544C4C69B5C}</a:tableStyleId>
              </a:tblPr>
              <a:tblGrid>
                <a:gridCol w="569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Name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Opening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Closure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Sample Size England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England Recruits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363636"/>
                          </a:solidFill>
                        </a:rPr>
                        <a:t>TACE-3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two-arm multi-stage (TAMS) seamless phase II/III randomised trial of nivolumab in combination with TACE for patients with intermediate stage HCC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BHOC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08/08/2019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31/12/2024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380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363636"/>
                          </a:solidFill>
                        </a:rPr>
                        <a:t>ABC-07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Addition of stereotactic body radiotherapy (SBRT) to systemic chemotherapy in locally advanced biliary tract cancers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BHOC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16/11/2015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30/06/2022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83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69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Paediatric Hepatic International Tumour Trial (PHITT)</a:t>
                      </a:r>
                      <a:endParaRPr/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BRHC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25/08/2017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31/12/2021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64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85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PRIMUS 001: A Study Looking at Two Different Chemotherapy Regimens in Patients With Metastatic Pancreatic Cancer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BHOC/NBT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28/11/2017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01/04/2022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300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127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363636"/>
                          </a:solidFill>
                        </a:rPr>
                        <a:t>PrecisionPanc</a:t>
                      </a:r>
                      <a:endParaRPr sz="1200" b="1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UHBW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28/11/2017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28/10/2022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500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188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b="1" u="sng"/>
              <a:t>Other-Epidemiologic/Diagnostic/Genetic</a:t>
            </a:r>
            <a:endParaRPr/>
          </a:p>
        </p:txBody>
      </p:sp>
      <p:graphicFrame>
        <p:nvGraphicFramePr>
          <p:cNvPr id="134" name="Google Shape;134;p6"/>
          <p:cNvGraphicFramePr/>
          <p:nvPr/>
        </p:nvGraphicFramePr>
        <p:xfrm>
          <a:off x="563036" y="189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{71D373A9-1154-4517-860B-9544C4C69B5C}</a:tableStyleId>
              </a:tblPr>
              <a:tblGrid>
                <a:gridCol w="38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Name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Opening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Closure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Sample Size England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England Recruits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363636"/>
                          </a:solidFill>
                        </a:rPr>
                        <a:t>UK-EDI: UK Early Detection Initiative for Pancreatic Cancer</a:t>
                      </a:r>
                      <a:endParaRPr/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Yeovil, NBT</a:t>
                      </a:r>
                      <a:endParaRPr/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18/12/2020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01/07/2022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2200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18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Checkpoint Inhibitor-induced Liver Injury (ChILI)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Yeovil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28/09/2020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01/09/2023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160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rgbClr val="363636"/>
                          </a:solidFill>
                        </a:rPr>
                        <a:t>78</a:t>
                      </a:r>
                      <a:endParaRPr sz="13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West of England In Setup HPB Cancer Studies 21/22</a:t>
            </a:r>
            <a:endParaRPr sz="23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0" name="Google Shape;140;p7"/>
          <p:cNvGraphicFramePr/>
          <p:nvPr/>
        </p:nvGraphicFramePr>
        <p:xfrm>
          <a:off x="152400" y="67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{018F44E2-C07C-40DB-8672-7850FECC1249}</a:tableStyleId>
              </a:tblPr>
              <a:tblGrid>
                <a:gridCol w="65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47681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NIS793 in combination with gemcitabine and nab-paclitaxel for mPDAC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chemeClr val="dk1"/>
                          </a:solidFill>
                        </a:rPr>
                        <a:t>UHBW</a:t>
                      </a:r>
                      <a:endParaRPr sz="13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31/05/2022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01/01/2026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-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10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45655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FOENIX-CCA3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UHBW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10/03/2022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13/06/2024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-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6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43749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PRIMUS 004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UHBW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31/05/2020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31/01/2021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30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80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1" name="Google Shape;141;p7"/>
          <p:cNvGraphicFramePr/>
          <p:nvPr/>
        </p:nvGraphicFramePr>
        <p:xfrm>
          <a:off x="152400" y="36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{018F44E2-C07C-40DB-8672-7850FECC1249}</a:tableStyleId>
              </a:tblPr>
              <a:tblGrid>
                <a:gridCol w="9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chemeClr val="lt1"/>
                          </a:solidFill>
                        </a:rPr>
                        <a:t>CPMS Study ID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51710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Update of the EORTC QLQ-PAN26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Update of the EORTC QLQ-PAN26 questionnaire for the assessment of health-related quality of life (HRQoL) in patients with pancreatic adenocarcinoma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01/04/2022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30/09/2022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40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38580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BBC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Phase II study of neoadjuvant cisplatin and gemcitabine chemotherapy versus upfront surgery in patients with resectable proximal biliary tract cancer: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01/03/2019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15/06/2019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/>
                        <a:t>72</a:t>
                      </a:r>
                      <a:endParaRPr sz="13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2" name="Google Shape;142;p7"/>
          <p:cNvSpPr txBox="1"/>
          <p:nvPr/>
        </p:nvSpPr>
        <p:spPr>
          <a:xfrm>
            <a:off x="175050" y="3093913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National In Setup HPB Cancer Studies 21/22</a:t>
            </a:r>
            <a:endParaRPr sz="23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br>
              <a:rPr lang="en-GB"/>
            </a:br>
            <a:r>
              <a:rPr lang="en-GB"/>
              <a:t>NIS793 in combination with gemcitabine and nab-paclitaxel for mPDAC</a:t>
            </a:r>
            <a:br>
              <a:rPr lang="en-GB"/>
            </a:br>
            <a:endParaRPr/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7746" y="1593850"/>
            <a:ext cx="4610100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746" y="1733550"/>
            <a:ext cx="64770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br>
              <a:rPr lang="en-GB" b="1"/>
            </a:br>
            <a:r>
              <a:rPr lang="en-GB" b="1"/>
              <a:t>FOENIX-CCA3 </a:t>
            </a:r>
            <a:br>
              <a:rPr lang="en-GB"/>
            </a:b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280" y="1230594"/>
            <a:ext cx="8727440" cy="471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196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Lato</vt:lpstr>
      <vt:lpstr>Calibri</vt:lpstr>
      <vt:lpstr>Custom Design</vt:lpstr>
      <vt:lpstr> SWAG Network Hepato-pancreato-biliary (HPB) cancer Clinical Advisory Group </vt:lpstr>
      <vt:lpstr>PowerPoint Presentation</vt:lpstr>
      <vt:lpstr>PowerPoint Presentation</vt:lpstr>
      <vt:lpstr>PowerPoint Presentation</vt:lpstr>
      <vt:lpstr>Advanced/Metastatic</vt:lpstr>
      <vt:lpstr>Other-Epidemiologic/Diagnostic/Genetic</vt:lpstr>
      <vt:lpstr>PowerPoint Presentation</vt:lpstr>
      <vt:lpstr> NIS793 in combination with gemcitabine and nab-paclitaxel for mPDAC </vt:lpstr>
      <vt:lpstr> FOENIX-CCA3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Hepato-pancreato-biliary (HPB) cancer Clinical Advisory Group </dc:title>
  <dc:creator>Dunderdale, Helen</dc:creator>
  <cp:lastModifiedBy>Helen Dunderdale</cp:lastModifiedBy>
  <cp:revision>1</cp:revision>
  <dcterms:modified xsi:type="dcterms:W3CDTF">2022-03-25T15:16:37Z</dcterms:modified>
</cp:coreProperties>
</file>