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631" r:id="rId8"/>
    <p:sldId id="262" r:id="rId9"/>
    <p:sldId id="632" r:id="rId10"/>
    <p:sldId id="276" r:id="rId11"/>
    <p:sldId id="634" r:id="rId12"/>
    <p:sldId id="296" r:id="rId13"/>
    <p:sldId id="289" r:id="rId14"/>
    <p:sldId id="609" r:id="rId15"/>
    <p:sldId id="443" r:id="rId16"/>
    <p:sldId id="610" r:id="rId17"/>
    <p:sldId id="614" r:id="rId18"/>
    <p:sldId id="407" r:id="rId19"/>
    <p:sldId id="635" r:id="rId20"/>
    <p:sldId id="636" r:id="rId21"/>
    <p:sldId id="63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590"/>
  </p:normalViewPr>
  <p:slideViewPr>
    <p:cSldViewPr snapToGrid="0" snapToObjects="1">
      <p:cViewPr varScale="1">
        <p:scale>
          <a:sx n="62" d="100"/>
          <a:sy n="62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eith%20USB\PROJECTS\Pancreas%20and%20Duodenum\Fast%20track\ACTIVE%20SHEET-%20Fast%20track%20PPPD%20updated%20March%20KEITHS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PDAC</c:v>
                </c:pt>
                <c:pt idx="1">
                  <c:v>Ampullary</c:v>
                </c:pt>
                <c:pt idx="2">
                  <c:v>Duodenal</c:v>
                </c:pt>
                <c:pt idx="3">
                  <c:v>Cca</c:v>
                </c:pt>
                <c:pt idx="4">
                  <c:v>IPMN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</c:v>
                </c:pt>
                <c:pt idx="1">
                  <c:v>31</c:v>
                </c:pt>
                <c:pt idx="2">
                  <c:v>12</c:v>
                </c:pt>
                <c:pt idx="3">
                  <c:v>9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1-6840-B3C3-6EC3706E8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476608"/>
        <c:axId val="163478144"/>
        <c:axId val="0"/>
      </c:bar3DChart>
      <c:catAx>
        <c:axId val="16347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3478144"/>
        <c:crosses val="autoZero"/>
        <c:auto val="1"/>
        <c:lblAlgn val="ctr"/>
        <c:lblOffset val="100"/>
        <c:noMultiLvlLbl val="0"/>
      </c:catAx>
      <c:valAx>
        <c:axId val="16347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7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Bacterobilia</c:v>
                </c:pt>
                <c:pt idx="1">
                  <c:v>Sterile</c:v>
                </c:pt>
                <c:pt idx="3">
                  <c:v>Multibacteria</c:v>
                </c:pt>
                <c:pt idx="4">
                  <c:v>Enterococcus</c:v>
                </c:pt>
                <c:pt idx="5">
                  <c:v>Klebsiella</c:v>
                </c:pt>
                <c:pt idx="6">
                  <c:v>Streptococcus</c:v>
                </c:pt>
                <c:pt idx="7">
                  <c:v>E Coli</c:v>
                </c:pt>
                <c:pt idx="8">
                  <c:v>Fungi/MR Bacteria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80</c:v>
                </c:pt>
                <c:pt idx="1">
                  <c:v>34</c:v>
                </c:pt>
                <c:pt idx="3">
                  <c:v>63</c:v>
                </c:pt>
                <c:pt idx="4">
                  <c:v>38</c:v>
                </c:pt>
                <c:pt idx="5">
                  <c:v>21</c:v>
                </c:pt>
                <c:pt idx="6">
                  <c:v>18</c:v>
                </c:pt>
                <c:pt idx="7">
                  <c:v>17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B-FB40-952F-D57224AAE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258752"/>
        <c:axId val="163260288"/>
        <c:axId val="0"/>
      </c:bar3DChart>
      <c:catAx>
        <c:axId val="16325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3260288"/>
        <c:crosses val="autoZero"/>
        <c:auto val="1"/>
        <c:lblAlgn val="ctr"/>
        <c:lblOffset val="100"/>
        <c:noMultiLvlLbl val="0"/>
      </c:catAx>
      <c:valAx>
        <c:axId val="16326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325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'MASTER SHEET'!$N$32:$O$32</c:f>
                <c:numCache>
                  <c:formatCode>General</c:formatCode>
                  <c:ptCount val="2"/>
                  <c:pt idx="0">
                    <c:v>38.25</c:v>
                  </c:pt>
                  <c:pt idx="1">
                    <c:v>3.75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'MASTER SHEET'!$N$28:$O$28</c:f>
              <c:strCache>
                <c:ptCount val="2"/>
                <c:pt idx="0">
                  <c:v>CT to Surg NonFT</c:v>
                </c:pt>
                <c:pt idx="1">
                  <c:v>CT to Surg FT</c:v>
                </c:pt>
              </c:strCache>
            </c:strRef>
          </c:cat>
          <c:val>
            <c:numRef>
              <c:f>'MASTER SHEET'!$N$29:$O$29</c:f>
              <c:numCache>
                <c:formatCode>General</c:formatCode>
                <c:ptCount val="2"/>
                <c:pt idx="0">
                  <c:v>47.25</c:v>
                </c:pt>
                <c:pt idx="1">
                  <c:v>10.75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B-453E-90EB-4EEEA1FC17DB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'MASTER SHEET'!$N$28:$O$28</c:f>
              <c:strCache>
                <c:ptCount val="2"/>
                <c:pt idx="0">
                  <c:v>CT to Surg NonFT</c:v>
                </c:pt>
                <c:pt idx="1">
                  <c:v>CT to Surg FT</c:v>
                </c:pt>
              </c:strCache>
            </c:strRef>
          </c:cat>
          <c:val>
            <c:numRef>
              <c:f>'MASTER SHEET'!$N$30:$O$30</c:f>
              <c:numCache>
                <c:formatCode>General</c:formatCode>
                <c:ptCount val="2"/>
                <c:pt idx="0">
                  <c:v>17.75</c:v>
                </c:pt>
                <c:pt idx="1">
                  <c:v>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B-453E-90EB-4EEEA1FC17DB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'MASTER SHEET'!$N$33:$O$33</c:f>
                <c:numCache>
                  <c:formatCode>General</c:formatCode>
                  <c:ptCount val="2"/>
                  <c:pt idx="0">
                    <c:v>95</c:v>
                  </c:pt>
                  <c:pt idx="1">
                    <c:v>16.5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'MASTER SHEET'!$N$28:$O$28</c:f>
              <c:strCache>
                <c:ptCount val="2"/>
                <c:pt idx="0">
                  <c:v>CT to Surg NonFT</c:v>
                </c:pt>
                <c:pt idx="1">
                  <c:v>CT to Surg FT</c:v>
                </c:pt>
              </c:strCache>
            </c:strRef>
          </c:cat>
          <c:val>
            <c:numRef>
              <c:f>'MASTER SHEET'!$N$31:$O$31</c:f>
              <c:numCache>
                <c:formatCode>General</c:formatCode>
                <c:ptCount val="2"/>
                <c:pt idx="0">
                  <c:v>21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B-453E-90EB-4EEEA1FC1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1518720"/>
        <c:axId val="461520256"/>
      </c:barChart>
      <c:catAx>
        <c:axId val="4615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61520256"/>
        <c:crosses val="autoZero"/>
        <c:auto val="1"/>
        <c:lblAlgn val="ctr"/>
        <c:lblOffset val="100"/>
        <c:noMultiLvlLbl val="0"/>
      </c:catAx>
      <c:valAx>
        <c:axId val="46152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6151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F45D8-C37B-4390-A9ED-7DC3FCF1916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D9C37520-EBE5-4DC1-9D97-517391910A83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n-GB" sz="2400" dirty="0">
              <a:latin typeface="Calibri" panose="020F0502020204030204" pitchFamily="34" charset="0"/>
            </a:rPr>
            <a:t>Patients undergoing attempted pancreaticoduodenectomy</a:t>
          </a:r>
        </a:p>
        <a:p>
          <a:pPr algn="ctr"/>
          <a:r>
            <a:rPr lang="en-GB" sz="3200" b="1" dirty="0">
              <a:latin typeface="Calibri" panose="020F0502020204030204" pitchFamily="34" charset="0"/>
            </a:rPr>
            <a:t> n= 245</a:t>
          </a:r>
        </a:p>
      </dgm:t>
    </dgm:pt>
    <dgm:pt modelId="{F5D75F6B-7282-4527-919B-D2BBC5E79916}" type="parTrans" cxnId="{04E42185-3F35-4268-A958-A1785DF1593C}">
      <dgm:prSet/>
      <dgm:spPr/>
      <dgm:t>
        <a:bodyPr/>
        <a:lstStyle/>
        <a:p>
          <a:endParaRPr lang="en-GB"/>
        </a:p>
      </dgm:t>
    </dgm:pt>
    <dgm:pt modelId="{155B6B8C-DE13-41EE-883B-B93086D70663}" type="sibTrans" cxnId="{04E42185-3F35-4268-A958-A1785DF1593C}">
      <dgm:prSet/>
      <dgm:spPr/>
      <dgm:t>
        <a:bodyPr/>
        <a:lstStyle/>
        <a:p>
          <a:endParaRPr lang="en-GB"/>
        </a:p>
      </dgm:t>
    </dgm:pt>
    <dgm:pt modelId="{63E98746-CFE4-41DA-BE6C-92D0D6089E55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sz="1800" dirty="0">
              <a:latin typeface="Calibri" panose="020F0502020204030204" pitchFamily="34" charset="0"/>
            </a:rPr>
            <a:t>Patients unsuitable for fast track at referral</a:t>
          </a:r>
        </a:p>
        <a:p>
          <a:r>
            <a:rPr lang="en-GB" sz="2400" b="1" dirty="0">
              <a:latin typeface="Calibri" panose="020F0502020204030204" pitchFamily="34" charset="0"/>
            </a:rPr>
            <a:t> n=86</a:t>
          </a:r>
        </a:p>
      </dgm:t>
    </dgm:pt>
    <dgm:pt modelId="{C63BA55A-199F-4186-B183-4312319027B6}" type="parTrans" cxnId="{FC2092DD-8A61-4228-A4DF-D45734022C5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EC9226AB-E468-4CE4-B4AF-F84DEAB96B68}" type="sibTrans" cxnId="{FC2092DD-8A61-4228-A4DF-D45734022C54}">
      <dgm:prSet/>
      <dgm:spPr/>
      <dgm:t>
        <a:bodyPr/>
        <a:lstStyle/>
        <a:p>
          <a:endParaRPr lang="en-GB"/>
        </a:p>
      </dgm:t>
    </dgm:pt>
    <dgm:pt modelId="{AD3BD60D-2B94-424E-870F-202802B42482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sz="1800" dirty="0">
              <a:latin typeface="Calibri" panose="020F0502020204030204" pitchFamily="34" charset="0"/>
            </a:rPr>
            <a:t>Pre-operative biliary drainage </a:t>
          </a:r>
        </a:p>
        <a:p>
          <a:r>
            <a:rPr lang="en-GB" sz="2400" b="1" dirty="0">
              <a:latin typeface="Calibri" panose="020F0502020204030204" pitchFamily="34" charset="0"/>
            </a:rPr>
            <a:t>n= 95</a:t>
          </a:r>
        </a:p>
      </dgm:t>
    </dgm:pt>
    <dgm:pt modelId="{885434B9-DE7C-461E-A15F-E12418D35D7D}" type="parTrans" cxnId="{1DDC8B74-577C-40E3-959D-B56EED9A9D6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CCC8B220-84F9-4008-A49C-E47462E4C232}" type="sibTrans" cxnId="{1DDC8B74-577C-40E3-959D-B56EED9A9D61}">
      <dgm:prSet/>
      <dgm:spPr/>
      <dgm:t>
        <a:bodyPr/>
        <a:lstStyle/>
        <a:p>
          <a:endParaRPr lang="en-GB"/>
        </a:p>
      </dgm:t>
    </dgm:pt>
    <dgm:pt modelId="{E8337B00-610A-42C5-A384-18CC8F3099EF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800" dirty="0">
            <a:latin typeface="Calibri" panose="020F0502020204030204" pitchFamily="34" charset="0"/>
          </a:endParaRPr>
        </a:p>
        <a:p>
          <a:endParaRPr lang="en-GB" sz="1800" dirty="0">
            <a:latin typeface="Calibri" panose="020F0502020204030204" pitchFamily="34" charset="0"/>
          </a:endParaRPr>
        </a:p>
        <a:p>
          <a:r>
            <a:rPr lang="en-GB" sz="1800" dirty="0">
              <a:latin typeface="Calibri" panose="020F0502020204030204" pitchFamily="34" charset="0"/>
            </a:rPr>
            <a:t>Fast track</a:t>
          </a:r>
        </a:p>
        <a:p>
          <a:r>
            <a:rPr lang="en-GB" sz="1800" dirty="0">
              <a:latin typeface="Calibri" panose="020F0502020204030204" pitchFamily="34" charset="0"/>
            </a:rPr>
            <a:t> </a:t>
          </a:r>
        </a:p>
        <a:p>
          <a:r>
            <a:rPr lang="en-GB" sz="2400" b="1" dirty="0">
              <a:latin typeface="Calibri" panose="020F0502020204030204" pitchFamily="34" charset="0"/>
            </a:rPr>
            <a:t>n=64</a:t>
          </a:r>
        </a:p>
        <a:p>
          <a:endParaRPr lang="en-GB" sz="1800" dirty="0">
            <a:latin typeface="Calibri" panose="020F0502020204030204" pitchFamily="34" charset="0"/>
          </a:endParaRPr>
        </a:p>
        <a:p>
          <a:r>
            <a:rPr lang="en-GB" sz="1800" dirty="0">
              <a:latin typeface="Calibri" panose="020F0502020204030204" pitchFamily="34" charset="0"/>
            </a:rPr>
            <a:t> </a:t>
          </a:r>
        </a:p>
      </dgm:t>
    </dgm:pt>
    <dgm:pt modelId="{404419B1-A0C8-4888-B700-99104F809FF8}" type="parTrans" cxnId="{59F3695F-E0F5-4451-97D0-CF7223F7578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7ABEF4D2-E2A1-4517-AC0C-67C8B1613C7E}" type="sibTrans" cxnId="{59F3695F-E0F5-4451-97D0-CF7223F75780}">
      <dgm:prSet/>
      <dgm:spPr/>
      <dgm:t>
        <a:bodyPr/>
        <a:lstStyle/>
        <a:p>
          <a:endParaRPr lang="en-GB"/>
        </a:p>
      </dgm:t>
    </dgm:pt>
    <dgm:pt modelId="{508E02F4-7C6E-4442-9D6A-FF9E32AEA01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GB" dirty="0">
              <a:latin typeface="Calibri" panose="020F0502020204030204" pitchFamily="34" charset="0"/>
            </a:rPr>
            <a:t>No jaundice </a:t>
          </a:r>
          <a:r>
            <a:rPr lang="en-GB" b="1" dirty="0">
              <a:latin typeface="Calibri" panose="020F0502020204030204" pitchFamily="34" charset="0"/>
            </a:rPr>
            <a:t>n=66</a:t>
          </a:r>
        </a:p>
        <a:p>
          <a:pPr algn="l"/>
          <a:r>
            <a:rPr lang="en-GB" dirty="0" err="1">
              <a:latin typeface="Calibri" panose="020F0502020204030204" pitchFamily="34" charset="0"/>
            </a:rPr>
            <a:t>Downstaging</a:t>
          </a:r>
          <a:r>
            <a:rPr lang="en-GB" dirty="0">
              <a:latin typeface="Calibri" panose="020F0502020204030204" pitchFamily="34" charset="0"/>
            </a:rPr>
            <a:t> chemo </a:t>
          </a:r>
          <a:r>
            <a:rPr lang="en-GB" b="1" dirty="0">
              <a:latin typeface="Calibri" panose="020F0502020204030204" pitchFamily="34" charset="0"/>
            </a:rPr>
            <a:t>n=13</a:t>
          </a:r>
        </a:p>
        <a:p>
          <a:pPr algn="l"/>
          <a:r>
            <a:rPr lang="en-GB" dirty="0">
              <a:latin typeface="Calibri" panose="020F0502020204030204" pitchFamily="34" charset="0"/>
            </a:rPr>
            <a:t>Emergency transfer </a:t>
          </a:r>
          <a:r>
            <a:rPr lang="en-GB" b="1" dirty="0">
              <a:latin typeface="Calibri" panose="020F0502020204030204" pitchFamily="34" charset="0"/>
            </a:rPr>
            <a:t>n=5</a:t>
          </a:r>
        </a:p>
        <a:p>
          <a:pPr algn="l"/>
          <a:r>
            <a:rPr lang="en-GB" dirty="0">
              <a:latin typeface="Calibri" panose="020F0502020204030204" pitchFamily="34" charset="0"/>
            </a:rPr>
            <a:t>Not fit for surgery </a:t>
          </a:r>
          <a:r>
            <a:rPr lang="en-GB" b="1" dirty="0">
              <a:latin typeface="Calibri" panose="020F0502020204030204" pitchFamily="34" charset="0"/>
            </a:rPr>
            <a:t>n=1</a:t>
          </a:r>
        </a:p>
        <a:p>
          <a:pPr algn="l"/>
          <a:r>
            <a:rPr lang="en-GB" b="1" dirty="0">
              <a:latin typeface="Calibri" panose="020F0502020204030204" pitchFamily="34" charset="0"/>
            </a:rPr>
            <a:t>2</a:t>
          </a:r>
          <a:r>
            <a:rPr lang="en-GB" b="1" baseline="30000" dirty="0">
              <a:latin typeface="Calibri" panose="020F0502020204030204" pitchFamily="34" charset="0"/>
            </a:rPr>
            <a:t>nd</a:t>
          </a:r>
          <a:r>
            <a:rPr lang="en-GB" b="1" dirty="0">
              <a:latin typeface="Calibri" panose="020F0502020204030204" pitchFamily="34" charset="0"/>
            </a:rPr>
            <a:t> opinion other centre n=1</a:t>
          </a:r>
        </a:p>
      </dgm:t>
    </dgm:pt>
    <dgm:pt modelId="{A0E43D3D-2543-4209-9CCF-484FF3856389}" type="parTrans" cxnId="{E16CE923-F3C5-4D72-BF63-E885FC0A1A2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B8C9C196-85A2-4919-A368-FD70692EC760}" type="sibTrans" cxnId="{E16CE923-F3C5-4D72-BF63-E885FC0A1A21}">
      <dgm:prSet/>
      <dgm:spPr/>
      <dgm:t>
        <a:bodyPr/>
        <a:lstStyle/>
        <a:p>
          <a:endParaRPr lang="en-GB"/>
        </a:p>
      </dgm:t>
    </dgm:pt>
    <dgm:pt modelId="{B1DDEB8A-DB6F-4BA7-9602-1975C4B1228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GB" dirty="0">
              <a:latin typeface="Calibri" panose="020F0502020204030204" pitchFamily="34" charset="0"/>
            </a:rPr>
            <a:t>PBD prior to referral </a:t>
          </a:r>
          <a:r>
            <a:rPr lang="en-GB" b="1" dirty="0">
              <a:latin typeface="Calibri" panose="020F0502020204030204" pitchFamily="34" charset="0"/>
            </a:rPr>
            <a:t>n= 87</a:t>
          </a:r>
        </a:p>
        <a:p>
          <a:pPr algn="l"/>
          <a:r>
            <a:rPr lang="en-GB" dirty="0">
              <a:latin typeface="Calibri" panose="020F0502020204030204" pitchFamily="34" charset="0"/>
            </a:rPr>
            <a:t>Logistic delays </a:t>
          </a:r>
          <a:r>
            <a:rPr lang="en-GB" b="1" dirty="0">
              <a:latin typeface="Calibri" panose="020F0502020204030204" pitchFamily="34" charset="0"/>
            </a:rPr>
            <a:t>n=3 *</a:t>
          </a:r>
        </a:p>
        <a:p>
          <a:pPr algn="l"/>
          <a:r>
            <a:rPr lang="en-GB" dirty="0">
              <a:latin typeface="Calibri" panose="020F0502020204030204" pitchFamily="34" charset="0"/>
            </a:rPr>
            <a:t>High bilirubin </a:t>
          </a:r>
          <a:r>
            <a:rPr lang="en-GB" b="1" dirty="0">
              <a:latin typeface="Calibri" panose="020F0502020204030204" pitchFamily="34" charset="0"/>
            </a:rPr>
            <a:t>n=5 *</a:t>
          </a:r>
        </a:p>
      </dgm:t>
    </dgm:pt>
    <dgm:pt modelId="{DC882E14-C14D-4D04-AAA6-6440F64CD31F}" type="parTrans" cxnId="{F91DE16B-2BEE-4B0E-BA83-BEC70FDE4F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F482E5CA-273D-4814-9B6C-0B5A017F822E}" type="sibTrans" cxnId="{F91DE16B-2BEE-4B0E-BA83-BEC70FDE4F67}">
      <dgm:prSet/>
      <dgm:spPr/>
      <dgm:t>
        <a:bodyPr/>
        <a:lstStyle/>
        <a:p>
          <a:endParaRPr lang="en-GB"/>
        </a:p>
      </dgm:t>
    </dgm:pt>
    <dgm:pt modelId="{8F4C17DF-5074-4E7F-983C-7B38F73272E3}" type="pres">
      <dgm:prSet presAssocID="{BC6F45D8-C37B-4390-A9ED-7DC3FCF191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4C99ED-D881-433B-B801-B14CE5F4FB83}" type="pres">
      <dgm:prSet presAssocID="{D9C37520-EBE5-4DC1-9D97-517391910A83}" presName="hierRoot1" presStyleCnt="0">
        <dgm:presLayoutVars>
          <dgm:hierBranch val="init"/>
        </dgm:presLayoutVars>
      </dgm:prSet>
      <dgm:spPr/>
    </dgm:pt>
    <dgm:pt modelId="{4C80D862-8245-4DAF-A568-E39FB132DC7B}" type="pres">
      <dgm:prSet presAssocID="{D9C37520-EBE5-4DC1-9D97-517391910A83}" presName="rootComposite1" presStyleCnt="0"/>
      <dgm:spPr/>
    </dgm:pt>
    <dgm:pt modelId="{ED8AA503-68DA-4DC6-97DC-120567011210}" type="pres">
      <dgm:prSet presAssocID="{D9C37520-EBE5-4DC1-9D97-517391910A83}" presName="rootText1" presStyleLbl="node0" presStyleIdx="0" presStyleCnt="1" custScaleX="297564" custScaleY="126630">
        <dgm:presLayoutVars>
          <dgm:chPref val="3"/>
        </dgm:presLayoutVars>
      </dgm:prSet>
      <dgm:spPr/>
    </dgm:pt>
    <dgm:pt modelId="{C397BF74-8914-482A-BB82-E6BAEDA6558C}" type="pres">
      <dgm:prSet presAssocID="{D9C37520-EBE5-4DC1-9D97-517391910A83}" presName="rootConnector1" presStyleLbl="node1" presStyleIdx="0" presStyleCnt="0"/>
      <dgm:spPr/>
    </dgm:pt>
    <dgm:pt modelId="{C531C73A-C321-4836-B6DC-5D3CBE625DE6}" type="pres">
      <dgm:prSet presAssocID="{D9C37520-EBE5-4DC1-9D97-517391910A83}" presName="hierChild2" presStyleCnt="0"/>
      <dgm:spPr/>
    </dgm:pt>
    <dgm:pt modelId="{EACF1FB5-EBEF-4D4A-BBCE-2540CA953BF3}" type="pres">
      <dgm:prSet presAssocID="{C63BA55A-199F-4186-B183-4312319027B6}" presName="Name37" presStyleLbl="parChTrans1D2" presStyleIdx="0" presStyleCnt="3"/>
      <dgm:spPr/>
    </dgm:pt>
    <dgm:pt modelId="{CC645B33-93E6-4B28-BB5D-F5567C77DB6E}" type="pres">
      <dgm:prSet presAssocID="{63E98746-CFE4-41DA-BE6C-92D0D6089E55}" presName="hierRoot2" presStyleCnt="0">
        <dgm:presLayoutVars>
          <dgm:hierBranch val="init"/>
        </dgm:presLayoutVars>
      </dgm:prSet>
      <dgm:spPr/>
    </dgm:pt>
    <dgm:pt modelId="{0FBD6122-CA49-43B4-A35C-E3EB4A3AED47}" type="pres">
      <dgm:prSet presAssocID="{63E98746-CFE4-41DA-BE6C-92D0D6089E55}" presName="rootComposite" presStyleCnt="0"/>
      <dgm:spPr/>
    </dgm:pt>
    <dgm:pt modelId="{E63325E3-5DC0-449E-8038-8EF9505F559F}" type="pres">
      <dgm:prSet presAssocID="{63E98746-CFE4-41DA-BE6C-92D0D6089E55}" presName="rootText" presStyleLbl="node2" presStyleIdx="0" presStyleCnt="3">
        <dgm:presLayoutVars>
          <dgm:chPref val="3"/>
        </dgm:presLayoutVars>
      </dgm:prSet>
      <dgm:spPr/>
    </dgm:pt>
    <dgm:pt modelId="{32F5B819-60DB-4AE8-8332-7D8B5A228A05}" type="pres">
      <dgm:prSet presAssocID="{63E98746-CFE4-41DA-BE6C-92D0D6089E55}" presName="rootConnector" presStyleLbl="node2" presStyleIdx="0" presStyleCnt="3"/>
      <dgm:spPr/>
    </dgm:pt>
    <dgm:pt modelId="{ED40E0A3-7446-49A4-9C4E-67EB6A654260}" type="pres">
      <dgm:prSet presAssocID="{63E98746-CFE4-41DA-BE6C-92D0D6089E55}" presName="hierChild4" presStyleCnt="0"/>
      <dgm:spPr/>
    </dgm:pt>
    <dgm:pt modelId="{81FF1E9B-7F09-4AB5-945B-03FED740B166}" type="pres">
      <dgm:prSet presAssocID="{A0E43D3D-2543-4209-9CCF-484FF3856389}" presName="Name37" presStyleLbl="parChTrans1D3" presStyleIdx="0" presStyleCnt="2"/>
      <dgm:spPr/>
    </dgm:pt>
    <dgm:pt modelId="{A5C7FDF4-B7A1-4486-99D2-90FD1A363772}" type="pres">
      <dgm:prSet presAssocID="{508E02F4-7C6E-4442-9D6A-FF9E32AEA01A}" presName="hierRoot2" presStyleCnt="0">
        <dgm:presLayoutVars>
          <dgm:hierBranch val="init"/>
        </dgm:presLayoutVars>
      </dgm:prSet>
      <dgm:spPr/>
    </dgm:pt>
    <dgm:pt modelId="{720AE106-CF16-4E8E-9C6E-AE8A070B53F4}" type="pres">
      <dgm:prSet presAssocID="{508E02F4-7C6E-4442-9D6A-FF9E32AEA01A}" presName="rootComposite" presStyleCnt="0"/>
      <dgm:spPr/>
    </dgm:pt>
    <dgm:pt modelId="{0F8ACA0E-0E2E-4DFE-938E-6EE2F41A51B3}" type="pres">
      <dgm:prSet presAssocID="{508E02F4-7C6E-4442-9D6A-FF9E32AEA01A}" presName="rootText" presStyleLbl="node3" presStyleIdx="0" presStyleCnt="2" custScaleX="113114" custScaleY="126340" custLinFactNeighborX="-11517" custLinFactNeighborY="-168">
        <dgm:presLayoutVars>
          <dgm:chPref val="3"/>
        </dgm:presLayoutVars>
      </dgm:prSet>
      <dgm:spPr/>
    </dgm:pt>
    <dgm:pt modelId="{9552000F-D5D4-43AA-B148-7E42957557EC}" type="pres">
      <dgm:prSet presAssocID="{508E02F4-7C6E-4442-9D6A-FF9E32AEA01A}" presName="rootConnector" presStyleLbl="node3" presStyleIdx="0" presStyleCnt="2"/>
      <dgm:spPr/>
    </dgm:pt>
    <dgm:pt modelId="{66F6D8ED-26DB-4430-8689-DEA6E79F815E}" type="pres">
      <dgm:prSet presAssocID="{508E02F4-7C6E-4442-9D6A-FF9E32AEA01A}" presName="hierChild4" presStyleCnt="0"/>
      <dgm:spPr/>
    </dgm:pt>
    <dgm:pt modelId="{FFEC658E-974F-41A4-9217-6DBB4A6E95F9}" type="pres">
      <dgm:prSet presAssocID="{508E02F4-7C6E-4442-9D6A-FF9E32AEA01A}" presName="hierChild5" presStyleCnt="0"/>
      <dgm:spPr/>
    </dgm:pt>
    <dgm:pt modelId="{404A7EDF-939D-4AE4-812D-A6B4F842EBEE}" type="pres">
      <dgm:prSet presAssocID="{63E98746-CFE4-41DA-BE6C-92D0D6089E55}" presName="hierChild5" presStyleCnt="0"/>
      <dgm:spPr/>
    </dgm:pt>
    <dgm:pt modelId="{523BACE8-3C15-40CA-AF86-E09EF674584B}" type="pres">
      <dgm:prSet presAssocID="{885434B9-DE7C-461E-A15F-E12418D35D7D}" presName="Name37" presStyleLbl="parChTrans1D2" presStyleIdx="1" presStyleCnt="3"/>
      <dgm:spPr/>
    </dgm:pt>
    <dgm:pt modelId="{0B6A4C32-C422-42A3-A0DD-DD42C9092431}" type="pres">
      <dgm:prSet presAssocID="{AD3BD60D-2B94-424E-870F-202802B42482}" presName="hierRoot2" presStyleCnt="0">
        <dgm:presLayoutVars>
          <dgm:hierBranch val="init"/>
        </dgm:presLayoutVars>
      </dgm:prSet>
      <dgm:spPr/>
    </dgm:pt>
    <dgm:pt modelId="{2B2E3B26-8658-4857-A230-2EA85D6E925A}" type="pres">
      <dgm:prSet presAssocID="{AD3BD60D-2B94-424E-870F-202802B42482}" presName="rootComposite" presStyleCnt="0"/>
      <dgm:spPr/>
    </dgm:pt>
    <dgm:pt modelId="{C61EBE88-26F0-43E9-9B94-6923CC68BBD0}" type="pres">
      <dgm:prSet presAssocID="{AD3BD60D-2B94-424E-870F-202802B42482}" presName="rootText" presStyleLbl="node2" presStyleIdx="1" presStyleCnt="3">
        <dgm:presLayoutVars>
          <dgm:chPref val="3"/>
        </dgm:presLayoutVars>
      </dgm:prSet>
      <dgm:spPr/>
    </dgm:pt>
    <dgm:pt modelId="{30B7690D-2A82-4B22-904E-2E2D5033D32C}" type="pres">
      <dgm:prSet presAssocID="{AD3BD60D-2B94-424E-870F-202802B42482}" presName="rootConnector" presStyleLbl="node2" presStyleIdx="1" presStyleCnt="3"/>
      <dgm:spPr/>
    </dgm:pt>
    <dgm:pt modelId="{DE695F09-DE77-4E0F-87F5-497C377C7FDD}" type="pres">
      <dgm:prSet presAssocID="{AD3BD60D-2B94-424E-870F-202802B42482}" presName="hierChild4" presStyleCnt="0"/>
      <dgm:spPr/>
    </dgm:pt>
    <dgm:pt modelId="{C3515860-640A-4B29-AA90-1535FE2430A8}" type="pres">
      <dgm:prSet presAssocID="{DC882E14-C14D-4D04-AAA6-6440F64CD31F}" presName="Name37" presStyleLbl="parChTrans1D3" presStyleIdx="1" presStyleCnt="2"/>
      <dgm:spPr/>
    </dgm:pt>
    <dgm:pt modelId="{624BDE8C-0412-402C-8963-A743579938C7}" type="pres">
      <dgm:prSet presAssocID="{B1DDEB8A-DB6F-4BA7-9602-1975C4B12280}" presName="hierRoot2" presStyleCnt="0">
        <dgm:presLayoutVars>
          <dgm:hierBranch val="init"/>
        </dgm:presLayoutVars>
      </dgm:prSet>
      <dgm:spPr/>
    </dgm:pt>
    <dgm:pt modelId="{7563E2EF-B921-43A6-B6AF-297FB339979F}" type="pres">
      <dgm:prSet presAssocID="{B1DDEB8A-DB6F-4BA7-9602-1975C4B12280}" presName="rootComposite" presStyleCnt="0"/>
      <dgm:spPr/>
    </dgm:pt>
    <dgm:pt modelId="{731D4884-9666-4319-A939-E16B8AB9C7D6}" type="pres">
      <dgm:prSet presAssocID="{B1DDEB8A-DB6F-4BA7-9602-1975C4B12280}" presName="rootText" presStyleLbl="node3" presStyleIdx="1" presStyleCnt="2" custScaleX="103075" custScaleY="123528" custLinFactNeighborX="-12776" custLinFactNeighborY="-168">
        <dgm:presLayoutVars>
          <dgm:chPref val="3"/>
        </dgm:presLayoutVars>
      </dgm:prSet>
      <dgm:spPr/>
    </dgm:pt>
    <dgm:pt modelId="{7FF0F4D9-C927-4FDC-A36A-436A2AAF75E0}" type="pres">
      <dgm:prSet presAssocID="{B1DDEB8A-DB6F-4BA7-9602-1975C4B12280}" presName="rootConnector" presStyleLbl="node3" presStyleIdx="1" presStyleCnt="2"/>
      <dgm:spPr/>
    </dgm:pt>
    <dgm:pt modelId="{060B84A5-EA5B-4AF9-ABE7-4257AEC9181F}" type="pres">
      <dgm:prSet presAssocID="{B1DDEB8A-DB6F-4BA7-9602-1975C4B12280}" presName="hierChild4" presStyleCnt="0"/>
      <dgm:spPr/>
    </dgm:pt>
    <dgm:pt modelId="{630FB231-CA81-423D-AB2D-BB974F16DBD2}" type="pres">
      <dgm:prSet presAssocID="{B1DDEB8A-DB6F-4BA7-9602-1975C4B12280}" presName="hierChild5" presStyleCnt="0"/>
      <dgm:spPr/>
    </dgm:pt>
    <dgm:pt modelId="{8BA6D109-6BC7-47E0-9BEE-34E436F95B00}" type="pres">
      <dgm:prSet presAssocID="{AD3BD60D-2B94-424E-870F-202802B42482}" presName="hierChild5" presStyleCnt="0"/>
      <dgm:spPr/>
    </dgm:pt>
    <dgm:pt modelId="{9E2491FF-DE25-4FFD-8BB4-FCF8B920D134}" type="pres">
      <dgm:prSet presAssocID="{404419B1-A0C8-4888-B700-99104F809FF8}" presName="Name37" presStyleLbl="parChTrans1D2" presStyleIdx="2" presStyleCnt="3"/>
      <dgm:spPr/>
    </dgm:pt>
    <dgm:pt modelId="{91CA5C67-09DC-4304-B58F-688AE1C628C7}" type="pres">
      <dgm:prSet presAssocID="{E8337B00-610A-42C5-A384-18CC8F3099EF}" presName="hierRoot2" presStyleCnt="0">
        <dgm:presLayoutVars>
          <dgm:hierBranch val="init"/>
        </dgm:presLayoutVars>
      </dgm:prSet>
      <dgm:spPr/>
    </dgm:pt>
    <dgm:pt modelId="{AD13A522-DD00-4265-88E0-BE61082F219D}" type="pres">
      <dgm:prSet presAssocID="{E8337B00-610A-42C5-A384-18CC8F3099EF}" presName="rootComposite" presStyleCnt="0"/>
      <dgm:spPr/>
    </dgm:pt>
    <dgm:pt modelId="{678E6276-3F90-414A-82BA-8F6D0512DF1C}" type="pres">
      <dgm:prSet presAssocID="{E8337B00-610A-42C5-A384-18CC8F3099EF}" presName="rootText" presStyleLbl="node2" presStyleIdx="2" presStyleCnt="3">
        <dgm:presLayoutVars>
          <dgm:chPref val="3"/>
        </dgm:presLayoutVars>
      </dgm:prSet>
      <dgm:spPr/>
    </dgm:pt>
    <dgm:pt modelId="{F0F8E706-D3DB-40FD-8E92-FB41DAE17ABC}" type="pres">
      <dgm:prSet presAssocID="{E8337B00-610A-42C5-A384-18CC8F3099EF}" presName="rootConnector" presStyleLbl="node2" presStyleIdx="2" presStyleCnt="3"/>
      <dgm:spPr/>
    </dgm:pt>
    <dgm:pt modelId="{3EC92477-2103-4AE4-80ED-388D096F119D}" type="pres">
      <dgm:prSet presAssocID="{E8337B00-610A-42C5-A384-18CC8F3099EF}" presName="hierChild4" presStyleCnt="0"/>
      <dgm:spPr/>
    </dgm:pt>
    <dgm:pt modelId="{E73012C2-9EE9-4AC8-B3B7-67E8EC1F8A79}" type="pres">
      <dgm:prSet presAssocID="{E8337B00-610A-42C5-A384-18CC8F3099EF}" presName="hierChild5" presStyleCnt="0"/>
      <dgm:spPr/>
    </dgm:pt>
    <dgm:pt modelId="{8E9E7142-6DF5-407D-AC52-6ED34A88262E}" type="pres">
      <dgm:prSet presAssocID="{D9C37520-EBE5-4DC1-9D97-517391910A83}" presName="hierChild3" presStyleCnt="0"/>
      <dgm:spPr/>
    </dgm:pt>
  </dgm:ptLst>
  <dgm:cxnLst>
    <dgm:cxn modelId="{48AEA202-2DD9-4F1F-BEC6-9B362B9085D1}" type="presOf" srcId="{B1DDEB8A-DB6F-4BA7-9602-1975C4B12280}" destId="{731D4884-9666-4319-A939-E16B8AB9C7D6}" srcOrd="0" destOrd="0" presId="urn:microsoft.com/office/officeart/2005/8/layout/orgChart1"/>
    <dgm:cxn modelId="{27165F09-755C-4BF4-A05B-5D6512166C34}" type="presOf" srcId="{BC6F45D8-C37B-4390-A9ED-7DC3FCF19160}" destId="{8F4C17DF-5074-4E7F-983C-7B38F73272E3}" srcOrd="0" destOrd="0" presId="urn:microsoft.com/office/officeart/2005/8/layout/orgChart1"/>
    <dgm:cxn modelId="{FE0EAA22-B8D4-443D-8202-F7ED23175429}" type="presOf" srcId="{B1DDEB8A-DB6F-4BA7-9602-1975C4B12280}" destId="{7FF0F4D9-C927-4FDC-A36A-436A2AAF75E0}" srcOrd="1" destOrd="0" presId="urn:microsoft.com/office/officeart/2005/8/layout/orgChart1"/>
    <dgm:cxn modelId="{E16CE923-F3C5-4D72-BF63-E885FC0A1A21}" srcId="{63E98746-CFE4-41DA-BE6C-92D0D6089E55}" destId="{508E02F4-7C6E-4442-9D6A-FF9E32AEA01A}" srcOrd="0" destOrd="0" parTransId="{A0E43D3D-2543-4209-9CCF-484FF3856389}" sibTransId="{B8C9C196-85A2-4919-A368-FD70692EC760}"/>
    <dgm:cxn modelId="{4226FD28-4D31-4FE3-8BAB-616A007A7B99}" type="presOf" srcId="{E8337B00-610A-42C5-A384-18CC8F3099EF}" destId="{678E6276-3F90-414A-82BA-8F6D0512DF1C}" srcOrd="0" destOrd="0" presId="urn:microsoft.com/office/officeart/2005/8/layout/orgChart1"/>
    <dgm:cxn modelId="{1D00832D-AA8F-401D-B5C9-F46AB82393C6}" type="presOf" srcId="{508E02F4-7C6E-4442-9D6A-FF9E32AEA01A}" destId="{9552000F-D5D4-43AA-B148-7E42957557EC}" srcOrd="1" destOrd="0" presId="urn:microsoft.com/office/officeart/2005/8/layout/orgChart1"/>
    <dgm:cxn modelId="{2A495033-F6A8-4BD7-A615-39E4B8F78377}" type="presOf" srcId="{404419B1-A0C8-4888-B700-99104F809FF8}" destId="{9E2491FF-DE25-4FFD-8BB4-FCF8B920D134}" srcOrd="0" destOrd="0" presId="urn:microsoft.com/office/officeart/2005/8/layout/orgChart1"/>
    <dgm:cxn modelId="{B7614539-B411-42C5-A46B-970CEBFD61CA}" type="presOf" srcId="{DC882E14-C14D-4D04-AAA6-6440F64CD31F}" destId="{C3515860-640A-4B29-AA90-1535FE2430A8}" srcOrd="0" destOrd="0" presId="urn:microsoft.com/office/officeart/2005/8/layout/orgChart1"/>
    <dgm:cxn modelId="{D8ADA53D-631D-4726-951C-B352395AEACF}" type="presOf" srcId="{508E02F4-7C6E-4442-9D6A-FF9E32AEA01A}" destId="{0F8ACA0E-0E2E-4DFE-938E-6EE2F41A51B3}" srcOrd="0" destOrd="0" presId="urn:microsoft.com/office/officeart/2005/8/layout/orgChart1"/>
    <dgm:cxn modelId="{2FFEBA3E-897B-462A-A4BE-B2B9A35429CE}" type="presOf" srcId="{63E98746-CFE4-41DA-BE6C-92D0D6089E55}" destId="{E63325E3-5DC0-449E-8038-8EF9505F559F}" srcOrd="0" destOrd="0" presId="urn:microsoft.com/office/officeart/2005/8/layout/orgChart1"/>
    <dgm:cxn modelId="{59F3695F-E0F5-4451-97D0-CF7223F75780}" srcId="{D9C37520-EBE5-4DC1-9D97-517391910A83}" destId="{E8337B00-610A-42C5-A384-18CC8F3099EF}" srcOrd="2" destOrd="0" parTransId="{404419B1-A0C8-4888-B700-99104F809FF8}" sibTransId="{7ABEF4D2-E2A1-4517-AC0C-67C8B1613C7E}"/>
    <dgm:cxn modelId="{F91DE16B-2BEE-4B0E-BA83-BEC70FDE4F67}" srcId="{AD3BD60D-2B94-424E-870F-202802B42482}" destId="{B1DDEB8A-DB6F-4BA7-9602-1975C4B12280}" srcOrd="0" destOrd="0" parTransId="{DC882E14-C14D-4D04-AAA6-6440F64CD31F}" sibTransId="{F482E5CA-273D-4814-9B6C-0B5A017F822E}"/>
    <dgm:cxn modelId="{4990FF4B-D4B9-461E-B745-3BC3C673F3CD}" type="presOf" srcId="{D9C37520-EBE5-4DC1-9D97-517391910A83}" destId="{C397BF74-8914-482A-BB82-E6BAEDA6558C}" srcOrd="1" destOrd="0" presId="urn:microsoft.com/office/officeart/2005/8/layout/orgChart1"/>
    <dgm:cxn modelId="{95866954-BC75-420F-BCD5-4750C561C850}" type="presOf" srcId="{A0E43D3D-2543-4209-9CCF-484FF3856389}" destId="{81FF1E9B-7F09-4AB5-945B-03FED740B166}" srcOrd="0" destOrd="0" presId="urn:microsoft.com/office/officeart/2005/8/layout/orgChart1"/>
    <dgm:cxn modelId="{1DDC8B74-577C-40E3-959D-B56EED9A9D61}" srcId="{D9C37520-EBE5-4DC1-9D97-517391910A83}" destId="{AD3BD60D-2B94-424E-870F-202802B42482}" srcOrd="1" destOrd="0" parTransId="{885434B9-DE7C-461E-A15F-E12418D35D7D}" sibTransId="{CCC8B220-84F9-4008-A49C-E47462E4C232}"/>
    <dgm:cxn modelId="{6BFDB75A-2D19-4F63-A86F-F4C012E19ECD}" type="presOf" srcId="{C63BA55A-199F-4186-B183-4312319027B6}" destId="{EACF1FB5-EBEF-4D4A-BBCE-2540CA953BF3}" srcOrd="0" destOrd="0" presId="urn:microsoft.com/office/officeart/2005/8/layout/orgChart1"/>
    <dgm:cxn modelId="{04E42185-3F35-4268-A958-A1785DF1593C}" srcId="{BC6F45D8-C37B-4390-A9ED-7DC3FCF19160}" destId="{D9C37520-EBE5-4DC1-9D97-517391910A83}" srcOrd="0" destOrd="0" parTransId="{F5D75F6B-7282-4527-919B-D2BBC5E79916}" sibTransId="{155B6B8C-DE13-41EE-883B-B93086D70663}"/>
    <dgm:cxn modelId="{4BAA339D-4831-4F15-9729-B4BABAAEAE99}" type="presOf" srcId="{63E98746-CFE4-41DA-BE6C-92D0D6089E55}" destId="{32F5B819-60DB-4AE8-8332-7D8B5A228A05}" srcOrd="1" destOrd="0" presId="urn:microsoft.com/office/officeart/2005/8/layout/orgChart1"/>
    <dgm:cxn modelId="{F5069BC3-16B0-4F93-BE85-6172251C0DED}" type="presOf" srcId="{AD3BD60D-2B94-424E-870F-202802B42482}" destId="{30B7690D-2A82-4B22-904E-2E2D5033D32C}" srcOrd="1" destOrd="0" presId="urn:microsoft.com/office/officeart/2005/8/layout/orgChart1"/>
    <dgm:cxn modelId="{85F269C9-AFE7-408A-A989-903CB9D06B25}" type="presOf" srcId="{E8337B00-610A-42C5-A384-18CC8F3099EF}" destId="{F0F8E706-D3DB-40FD-8E92-FB41DAE17ABC}" srcOrd="1" destOrd="0" presId="urn:microsoft.com/office/officeart/2005/8/layout/orgChart1"/>
    <dgm:cxn modelId="{FC2092DD-8A61-4228-A4DF-D45734022C54}" srcId="{D9C37520-EBE5-4DC1-9D97-517391910A83}" destId="{63E98746-CFE4-41DA-BE6C-92D0D6089E55}" srcOrd="0" destOrd="0" parTransId="{C63BA55A-199F-4186-B183-4312319027B6}" sibTransId="{EC9226AB-E468-4CE4-B4AF-F84DEAB96B68}"/>
    <dgm:cxn modelId="{20B2ECE7-3604-4304-A1F3-B1A8799E8ADD}" type="presOf" srcId="{885434B9-DE7C-461E-A15F-E12418D35D7D}" destId="{523BACE8-3C15-40CA-AF86-E09EF674584B}" srcOrd="0" destOrd="0" presId="urn:microsoft.com/office/officeart/2005/8/layout/orgChart1"/>
    <dgm:cxn modelId="{8176A0F0-42EF-4EF8-907E-0DA09D901968}" type="presOf" srcId="{D9C37520-EBE5-4DC1-9D97-517391910A83}" destId="{ED8AA503-68DA-4DC6-97DC-120567011210}" srcOrd="0" destOrd="0" presId="urn:microsoft.com/office/officeart/2005/8/layout/orgChart1"/>
    <dgm:cxn modelId="{6F6F60F2-E9E1-4050-93EC-8AEB6CD60264}" type="presOf" srcId="{AD3BD60D-2B94-424E-870F-202802B42482}" destId="{C61EBE88-26F0-43E9-9B94-6923CC68BBD0}" srcOrd="0" destOrd="0" presId="urn:microsoft.com/office/officeart/2005/8/layout/orgChart1"/>
    <dgm:cxn modelId="{658AED14-77B5-4B99-A56F-F5CED449F902}" type="presParOf" srcId="{8F4C17DF-5074-4E7F-983C-7B38F73272E3}" destId="{094C99ED-D881-433B-B801-B14CE5F4FB83}" srcOrd="0" destOrd="0" presId="urn:microsoft.com/office/officeart/2005/8/layout/orgChart1"/>
    <dgm:cxn modelId="{C8588C9D-69F2-487E-99DE-7AB5A9A83B5C}" type="presParOf" srcId="{094C99ED-D881-433B-B801-B14CE5F4FB83}" destId="{4C80D862-8245-4DAF-A568-E39FB132DC7B}" srcOrd="0" destOrd="0" presId="urn:microsoft.com/office/officeart/2005/8/layout/orgChart1"/>
    <dgm:cxn modelId="{8195069B-0714-42EB-BAAC-B2DAB0364A19}" type="presParOf" srcId="{4C80D862-8245-4DAF-A568-E39FB132DC7B}" destId="{ED8AA503-68DA-4DC6-97DC-120567011210}" srcOrd="0" destOrd="0" presId="urn:microsoft.com/office/officeart/2005/8/layout/orgChart1"/>
    <dgm:cxn modelId="{1ABC0479-E8BF-4C35-842C-4ABC151B8775}" type="presParOf" srcId="{4C80D862-8245-4DAF-A568-E39FB132DC7B}" destId="{C397BF74-8914-482A-BB82-E6BAEDA6558C}" srcOrd="1" destOrd="0" presId="urn:microsoft.com/office/officeart/2005/8/layout/orgChart1"/>
    <dgm:cxn modelId="{F2732165-E371-49A2-A4FF-0EEF007220C9}" type="presParOf" srcId="{094C99ED-D881-433B-B801-B14CE5F4FB83}" destId="{C531C73A-C321-4836-B6DC-5D3CBE625DE6}" srcOrd="1" destOrd="0" presId="urn:microsoft.com/office/officeart/2005/8/layout/orgChart1"/>
    <dgm:cxn modelId="{A359D53F-26CC-4D6A-956E-F8CF9D988013}" type="presParOf" srcId="{C531C73A-C321-4836-B6DC-5D3CBE625DE6}" destId="{EACF1FB5-EBEF-4D4A-BBCE-2540CA953BF3}" srcOrd="0" destOrd="0" presId="urn:microsoft.com/office/officeart/2005/8/layout/orgChart1"/>
    <dgm:cxn modelId="{F3D0A541-FB9E-4C3B-A53D-5D9E2777DA7D}" type="presParOf" srcId="{C531C73A-C321-4836-B6DC-5D3CBE625DE6}" destId="{CC645B33-93E6-4B28-BB5D-F5567C77DB6E}" srcOrd="1" destOrd="0" presId="urn:microsoft.com/office/officeart/2005/8/layout/orgChart1"/>
    <dgm:cxn modelId="{2D96B34F-7E3C-45F7-903B-D8467A588C8E}" type="presParOf" srcId="{CC645B33-93E6-4B28-BB5D-F5567C77DB6E}" destId="{0FBD6122-CA49-43B4-A35C-E3EB4A3AED47}" srcOrd="0" destOrd="0" presId="urn:microsoft.com/office/officeart/2005/8/layout/orgChart1"/>
    <dgm:cxn modelId="{1169BD96-7811-4F6E-BBAD-96B44DB2C356}" type="presParOf" srcId="{0FBD6122-CA49-43B4-A35C-E3EB4A3AED47}" destId="{E63325E3-5DC0-449E-8038-8EF9505F559F}" srcOrd="0" destOrd="0" presId="urn:microsoft.com/office/officeart/2005/8/layout/orgChart1"/>
    <dgm:cxn modelId="{3475E2A4-CEEE-4626-B28E-445DD771E099}" type="presParOf" srcId="{0FBD6122-CA49-43B4-A35C-E3EB4A3AED47}" destId="{32F5B819-60DB-4AE8-8332-7D8B5A228A05}" srcOrd="1" destOrd="0" presId="urn:microsoft.com/office/officeart/2005/8/layout/orgChart1"/>
    <dgm:cxn modelId="{6BD43AC8-8DB0-4485-84A3-1BD6A0CF515D}" type="presParOf" srcId="{CC645B33-93E6-4B28-BB5D-F5567C77DB6E}" destId="{ED40E0A3-7446-49A4-9C4E-67EB6A654260}" srcOrd="1" destOrd="0" presId="urn:microsoft.com/office/officeart/2005/8/layout/orgChart1"/>
    <dgm:cxn modelId="{A87562DC-5706-4AA5-8F58-3144146F8CB1}" type="presParOf" srcId="{ED40E0A3-7446-49A4-9C4E-67EB6A654260}" destId="{81FF1E9B-7F09-4AB5-945B-03FED740B166}" srcOrd="0" destOrd="0" presId="urn:microsoft.com/office/officeart/2005/8/layout/orgChart1"/>
    <dgm:cxn modelId="{2D809EE9-0FDA-409E-AC99-E4660A08C094}" type="presParOf" srcId="{ED40E0A3-7446-49A4-9C4E-67EB6A654260}" destId="{A5C7FDF4-B7A1-4486-99D2-90FD1A363772}" srcOrd="1" destOrd="0" presId="urn:microsoft.com/office/officeart/2005/8/layout/orgChart1"/>
    <dgm:cxn modelId="{8166ADFB-0A94-4E8D-831D-6DD18F985D34}" type="presParOf" srcId="{A5C7FDF4-B7A1-4486-99D2-90FD1A363772}" destId="{720AE106-CF16-4E8E-9C6E-AE8A070B53F4}" srcOrd="0" destOrd="0" presId="urn:microsoft.com/office/officeart/2005/8/layout/orgChart1"/>
    <dgm:cxn modelId="{EF27DB2B-FE22-44CD-8968-7CAC512C74BA}" type="presParOf" srcId="{720AE106-CF16-4E8E-9C6E-AE8A070B53F4}" destId="{0F8ACA0E-0E2E-4DFE-938E-6EE2F41A51B3}" srcOrd="0" destOrd="0" presId="urn:microsoft.com/office/officeart/2005/8/layout/orgChart1"/>
    <dgm:cxn modelId="{894026B2-721C-4F14-B56C-96C98E1E38F8}" type="presParOf" srcId="{720AE106-CF16-4E8E-9C6E-AE8A070B53F4}" destId="{9552000F-D5D4-43AA-B148-7E42957557EC}" srcOrd="1" destOrd="0" presId="urn:microsoft.com/office/officeart/2005/8/layout/orgChart1"/>
    <dgm:cxn modelId="{1E6EE3CC-9BFE-46C2-9C24-286863D8E1BD}" type="presParOf" srcId="{A5C7FDF4-B7A1-4486-99D2-90FD1A363772}" destId="{66F6D8ED-26DB-4430-8689-DEA6E79F815E}" srcOrd="1" destOrd="0" presId="urn:microsoft.com/office/officeart/2005/8/layout/orgChart1"/>
    <dgm:cxn modelId="{0F5236C9-0335-441D-9467-3647E42ED30D}" type="presParOf" srcId="{A5C7FDF4-B7A1-4486-99D2-90FD1A363772}" destId="{FFEC658E-974F-41A4-9217-6DBB4A6E95F9}" srcOrd="2" destOrd="0" presId="urn:microsoft.com/office/officeart/2005/8/layout/orgChart1"/>
    <dgm:cxn modelId="{F7BA541A-BC8E-489D-B028-D0E61D8CDBAC}" type="presParOf" srcId="{CC645B33-93E6-4B28-BB5D-F5567C77DB6E}" destId="{404A7EDF-939D-4AE4-812D-A6B4F842EBEE}" srcOrd="2" destOrd="0" presId="urn:microsoft.com/office/officeart/2005/8/layout/orgChart1"/>
    <dgm:cxn modelId="{8496566E-43A8-4A4F-8DBB-FB5CF8D39A56}" type="presParOf" srcId="{C531C73A-C321-4836-B6DC-5D3CBE625DE6}" destId="{523BACE8-3C15-40CA-AF86-E09EF674584B}" srcOrd="2" destOrd="0" presId="urn:microsoft.com/office/officeart/2005/8/layout/orgChart1"/>
    <dgm:cxn modelId="{774D9429-9735-448B-9052-67F8520E3E1E}" type="presParOf" srcId="{C531C73A-C321-4836-B6DC-5D3CBE625DE6}" destId="{0B6A4C32-C422-42A3-A0DD-DD42C9092431}" srcOrd="3" destOrd="0" presId="urn:microsoft.com/office/officeart/2005/8/layout/orgChart1"/>
    <dgm:cxn modelId="{80FA6124-79CD-4725-8EB3-29327FA5EB13}" type="presParOf" srcId="{0B6A4C32-C422-42A3-A0DD-DD42C9092431}" destId="{2B2E3B26-8658-4857-A230-2EA85D6E925A}" srcOrd="0" destOrd="0" presId="urn:microsoft.com/office/officeart/2005/8/layout/orgChart1"/>
    <dgm:cxn modelId="{0BFCDBE5-2557-412C-B241-84424584E725}" type="presParOf" srcId="{2B2E3B26-8658-4857-A230-2EA85D6E925A}" destId="{C61EBE88-26F0-43E9-9B94-6923CC68BBD0}" srcOrd="0" destOrd="0" presId="urn:microsoft.com/office/officeart/2005/8/layout/orgChart1"/>
    <dgm:cxn modelId="{E8DDBCBE-C18C-47C4-90FB-42AB9153E4A6}" type="presParOf" srcId="{2B2E3B26-8658-4857-A230-2EA85D6E925A}" destId="{30B7690D-2A82-4B22-904E-2E2D5033D32C}" srcOrd="1" destOrd="0" presId="urn:microsoft.com/office/officeart/2005/8/layout/orgChart1"/>
    <dgm:cxn modelId="{0B88E896-C29E-4DD1-BA67-B3C2E2CFC335}" type="presParOf" srcId="{0B6A4C32-C422-42A3-A0DD-DD42C9092431}" destId="{DE695F09-DE77-4E0F-87F5-497C377C7FDD}" srcOrd="1" destOrd="0" presId="urn:microsoft.com/office/officeart/2005/8/layout/orgChart1"/>
    <dgm:cxn modelId="{02BC005E-9C4B-46EC-B98B-A10408F745BC}" type="presParOf" srcId="{DE695F09-DE77-4E0F-87F5-497C377C7FDD}" destId="{C3515860-640A-4B29-AA90-1535FE2430A8}" srcOrd="0" destOrd="0" presId="urn:microsoft.com/office/officeart/2005/8/layout/orgChart1"/>
    <dgm:cxn modelId="{9CC88FB1-3775-4AA9-9CCB-C9BAC5D0EC2D}" type="presParOf" srcId="{DE695F09-DE77-4E0F-87F5-497C377C7FDD}" destId="{624BDE8C-0412-402C-8963-A743579938C7}" srcOrd="1" destOrd="0" presId="urn:microsoft.com/office/officeart/2005/8/layout/orgChart1"/>
    <dgm:cxn modelId="{F28A6E6A-5B63-4E21-8F90-4AEEA9EE792E}" type="presParOf" srcId="{624BDE8C-0412-402C-8963-A743579938C7}" destId="{7563E2EF-B921-43A6-B6AF-297FB339979F}" srcOrd="0" destOrd="0" presId="urn:microsoft.com/office/officeart/2005/8/layout/orgChart1"/>
    <dgm:cxn modelId="{AB9732F1-9F77-4DC6-AC9D-08117138B7A3}" type="presParOf" srcId="{7563E2EF-B921-43A6-B6AF-297FB339979F}" destId="{731D4884-9666-4319-A939-E16B8AB9C7D6}" srcOrd="0" destOrd="0" presId="urn:microsoft.com/office/officeart/2005/8/layout/orgChart1"/>
    <dgm:cxn modelId="{F454DFAE-72EC-4490-B653-A469BE462F5C}" type="presParOf" srcId="{7563E2EF-B921-43A6-B6AF-297FB339979F}" destId="{7FF0F4D9-C927-4FDC-A36A-436A2AAF75E0}" srcOrd="1" destOrd="0" presId="urn:microsoft.com/office/officeart/2005/8/layout/orgChart1"/>
    <dgm:cxn modelId="{FBCF65F1-CF8B-43B0-A583-6A339CB2AED3}" type="presParOf" srcId="{624BDE8C-0412-402C-8963-A743579938C7}" destId="{060B84A5-EA5B-4AF9-ABE7-4257AEC9181F}" srcOrd="1" destOrd="0" presId="urn:microsoft.com/office/officeart/2005/8/layout/orgChart1"/>
    <dgm:cxn modelId="{9038458F-9181-4B03-9777-57C53B62D8F0}" type="presParOf" srcId="{624BDE8C-0412-402C-8963-A743579938C7}" destId="{630FB231-CA81-423D-AB2D-BB974F16DBD2}" srcOrd="2" destOrd="0" presId="urn:microsoft.com/office/officeart/2005/8/layout/orgChart1"/>
    <dgm:cxn modelId="{21973E60-9798-48AB-83A8-6DA108E2DCF6}" type="presParOf" srcId="{0B6A4C32-C422-42A3-A0DD-DD42C9092431}" destId="{8BA6D109-6BC7-47E0-9BEE-34E436F95B00}" srcOrd="2" destOrd="0" presId="urn:microsoft.com/office/officeart/2005/8/layout/orgChart1"/>
    <dgm:cxn modelId="{DCEE5E43-B4D7-402A-AA43-8D78D17CE493}" type="presParOf" srcId="{C531C73A-C321-4836-B6DC-5D3CBE625DE6}" destId="{9E2491FF-DE25-4FFD-8BB4-FCF8B920D134}" srcOrd="4" destOrd="0" presId="urn:microsoft.com/office/officeart/2005/8/layout/orgChart1"/>
    <dgm:cxn modelId="{E232172B-5366-4314-A137-3D89E3364B4C}" type="presParOf" srcId="{C531C73A-C321-4836-B6DC-5D3CBE625DE6}" destId="{91CA5C67-09DC-4304-B58F-688AE1C628C7}" srcOrd="5" destOrd="0" presId="urn:microsoft.com/office/officeart/2005/8/layout/orgChart1"/>
    <dgm:cxn modelId="{0EA19905-8178-4FC8-9597-709B176B0BFD}" type="presParOf" srcId="{91CA5C67-09DC-4304-B58F-688AE1C628C7}" destId="{AD13A522-DD00-4265-88E0-BE61082F219D}" srcOrd="0" destOrd="0" presId="urn:microsoft.com/office/officeart/2005/8/layout/orgChart1"/>
    <dgm:cxn modelId="{CCD08FA3-A16D-44D4-9893-9565979EC58B}" type="presParOf" srcId="{AD13A522-DD00-4265-88E0-BE61082F219D}" destId="{678E6276-3F90-414A-82BA-8F6D0512DF1C}" srcOrd="0" destOrd="0" presId="urn:microsoft.com/office/officeart/2005/8/layout/orgChart1"/>
    <dgm:cxn modelId="{56AE5EFC-AE20-4E4E-8F32-6E0AC49A1412}" type="presParOf" srcId="{AD13A522-DD00-4265-88E0-BE61082F219D}" destId="{F0F8E706-D3DB-40FD-8E92-FB41DAE17ABC}" srcOrd="1" destOrd="0" presId="urn:microsoft.com/office/officeart/2005/8/layout/orgChart1"/>
    <dgm:cxn modelId="{A76464B2-4E8B-45C4-8847-99B523246152}" type="presParOf" srcId="{91CA5C67-09DC-4304-B58F-688AE1C628C7}" destId="{3EC92477-2103-4AE4-80ED-388D096F119D}" srcOrd="1" destOrd="0" presId="urn:microsoft.com/office/officeart/2005/8/layout/orgChart1"/>
    <dgm:cxn modelId="{32B60938-181F-4837-B155-B7D04E2B471B}" type="presParOf" srcId="{91CA5C67-09DC-4304-B58F-688AE1C628C7}" destId="{E73012C2-9EE9-4AC8-B3B7-67E8EC1F8A79}" srcOrd="2" destOrd="0" presId="urn:microsoft.com/office/officeart/2005/8/layout/orgChart1"/>
    <dgm:cxn modelId="{4752948B-FD6D-4B97-A6A9-FBE2D4273C8B}" type="presParOf" srcId="{094C99ED-D881-433B-B801-B14CE5F4FB83}" destId="{8E9E7142-6DF5-407D-AC52-6ED34A8826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491FF-DE25-4FFD-8BB4-FCF8B920D134}">
      <dsp:nvSpPr>
        <dsp:cNvPr id="0" name=""/>
        <dsp:cNvSpPr/>
      </dsp:nvSpPr>
      <dsp:spPr>
        <a:xfrm>
          <a:off x="3924436" y="1433984"/>
          <a:ext cx="2817036" cy="46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87"/>
              </a:lnTo>
              <a:lnTo>
                <a:pt x="2817036" y="231887"/>
              </a:lnTo>
              <a:lnTo>
                <a:pt x="2817036" y="463775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15860-640A-4B29-AA90-1535FE2430A8}">
      <dsp:nvSpPr>
        <dsp:cNvPr id="0" name=""/>
        <dsp:cNvSpPr/>
      </dsp:nvSpPr>
      <dsp:spPr>
        <a:xfrm>
          <a:off x="3140142" y="3001986"/>
          <a:ext cx="91440" cy="1143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3934"/>
              </a:lnTo>
              <a:lnTo>
                <a:pt x="94836" y="1143934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BACE8-3C15-40CA-AF86-E09EF674584B}">
      <dsp:nvSpPr>
        <dsp:cNvPr id="0" name=""/>
        <dsp:cNvSpPr/>
      </dsp:nvSpPr>
      <dsp:spPr>
        <a:xfrm>
          <a:off x="3924436" y="1433984"/>
          <a:ext cx="144808" cy="46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87"/>
              </a:lnTo>
              <a:lnTo>
                <a:pt x="144808" y="231887"/>
              </a:lnTo>
              <a:lnTo>
                <a:pt x="144808" y="463775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F1E9B-7F09-4AB5-945B-03FED740B166}">
      <dsp:nvSpPr>
        <dsp:cNvPr id="0" name=""/>
        <dsp:cNvSpPr/>
      </dsp:nvSpPr>
      <dsp:spPr>
        <a:xfrm>
          <a:off x="178297" y="3001986"/>
          <a:ext cx="91440" cy="1159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9460"/>
              </a:lnTo>
              <a:lnTo>
                <a:pt x="122640" y="1159460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1FB5-EBEF-4D4A-BBCE-2540CA953BF3}">
      <dsp:nvSpPr>
        <dsp:cNvPr id="0" name=""/>
        <dsp:cNvSpPr/>
      </dsp:nvSpPr>
      <dsp:spPr>
        <a:xfrm>
          <a:off x="1107399" y="1433984"/>
          <a:ext cx="2817036" cy="463775"/>
        </a:xfrm>
        <a:custGeom>
          <a:avLst/>
          <a:gdLst/>
          <a:ahLst/>
          <a:cxnLst/>
          <a:rect l="0" t="0" r="0" b="0"/>
          <a:pathLst>
            <a:path>
              <a:moveTo>
                <a:pt x="2817036" y="0"/>
              </a:moveTo>
              <a:lnTo>
                <a:pt x="2817036" y="231887"/>
              </a:lnTo>
              <a:lnTo>
                <a:pt x="0" y="231887"/>
              </a:lnTo>
              <a:lnTo>
                <a:pt x="0" y="463775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AA503-68DA-4DC6-97DC-120567011210}">
      <dsp:nvSpPr>
        <dsp:cNvPr id="0" name=""/>
        <dsp:cNvSpPr/>
      </dsp:nvSpPr>
      <dsp:spPr>
        <a:xfrm>
          <a:off x="638654" y="35702"/>
          <a:ext cx="6571562" cy="1398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</a:rPr>
            <a:t>Patients undergoing attempted pancreaticoduodenectomy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</a:rPr>
            <a:t> n= 245</a:t>
          </a:r>
        </a:p>
      </dsp:txBody>
      <dsp:txXfrm>
        <a:off x="638654" y="35702"/>
        <a:ext cx="6571562" cy="1398282"/>
      </dsp:txXfrm>
    </dsp:sp>
    <dsp:sp modelId="{E63325E3-5DC0-449E-8038-8EF9505F559F}">
      <dsp:nvSpPr>
        <dsp:cNvPr id="0" name=""/>
        <dsp:cNvSpPr/>
      </dsp:nvSpPr>
      <dsp:spPr>
        <a:xfrm>
          <a:off x="3172" y="1897759"/>
          <a:ext cx="2208453" cy="1104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</a:rPr>
            <a:t>Patients unsuitable for fast track at referral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libri" panose="020F0502020204030204" pitchFamily="34" charset="0"/>
            </a:rPr>
            <a:t> n=86</a:t>
          </a:r>
        </a:p>
      </dsp:txBody>
      <dsp:txXfrm>
        <a:off x="3172" y="1897759"/>
        <a:ext cx="2208453" cy="1104226"/>
      </dsp:txXfrm>
    </dsp:sp>
    <dsp:sp modelId="{0F8ACA0E-0E2E-4DFE-938E-6EE2F41A51B3}">
      <dsp:nvSpPr>
        <dsp:cNvPr id="0" name=""/>
        <dsp:cNvSpPr/>
      </dsp:nvSpPr>
      <dsp:spPr>
        <a:xfrm>
          <a:off x="300938" y="3463906"/>
          <a:ext cx="2498069" cy="1395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 panose="020F0502020204030204" pitchFamily="34" charset="0"/>
            </a:rPr>
            <a:t>No jaundice </a:t>
          </a:r>
          <a:r>
            <a:rPr lang="en-GB" sz="1500" b="1" kern="1200" dirty="0">
              <a:latin typeface="Calibri" panose="020F0502020204030204" pitchFamily="34" charset="0"/>
            </a:rPr>
            <a:t>n=66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>
              <a:latin typeface="Calibri" panose="020F0502020204030204" pitchFamily="34" charset="0"/>
            </a:rPr>
            <a:t>Downstaging</a:t>
          </a:r>
          <a:r>
            <a:rPr lang="en-GB" sz="1500" kern="1200" dirty="0">
              <a:latin typeface="Calibri" panose="020F0502020204030204" pitchFamily="34" charset="0"/>
            </a:rPr>
            <a:t> chemo </a:t>
          </a:r>
          <a:r>
            <a:rPr lang="en-GB" sz="1500" b="1" kern="1200" dirty="0">
              <a:latin typeface="Calibri" panose="020F0502020204030204" pitchFamily="34" charset="0"/>
            </a:rPr>
            <a:t>n=13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 panose="020F0502020204030204" pitchFamily="34" charset="0"/>
            </a:rPr>
            <a:t>Emergency transfer </a:t>
          </a:r>
          <a:r>
            <a:rPr lang="en-GB" sz="1500" b="1" kern="1200" dirty="0">
              <a:latin typeface="Calibri" panose="020F0502020204030204" pitchFamily="34" charset="0"/>
            </a:rPr>
            <a:t>n=5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 panose="020F0502020204030204" pitchFamily="34" charset="0"/>
            </a:rPr>
            <a:t>Not fit for surgery </a:t>
          </a:r>
          <a:r>
            <a:rPr lang="en-GB" sz="1500" b="1" kern="1200" dirty="0">
              <a:latin typeface="Calibri" panose="020F0502020204030204" pitchFamily="34" charset="0"/>
            </a:rPr>
            <a:t>n=1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Calibri" panose="020F0502020204030204" pitchFamily="34" charset="0"/>
            </a:rPr>
            <a:t>2</a:t>
          </a:r>
          <a:r>
            <a:rPr lang="en-GB" sz="1500" b="1" kern="1200" baseline="30000" dirty="0">
              <a:latin typeface="Calibri" panose="020F0502020204030204" pitchFamily="34" charset="0"/>
            </a:rPr>
            <a:t>nd</a:t>
          </a:r>
          <a:r>
            <a:rPr lang="en-GB" sz="1500" b="1" kern="1200" dirty="0">
              <a:latin typeface="Calibri" panose="020F0502020204030204" pitchFamily="34" charset="0"/>
            </a:rPr>
            <a:t> opinion other centre n=1</a:t>
          </a:r>
        </a:p>
      </dsp:txBody>
      <dsp:txXfrm>
        <a:off x="300938" y="3463906"/>
        <a:ext cx="2498069" cy="1395079"/>
      </dsp:txXfrm>
    </dsp:sp>
    <dsp:sp modelId="{C61EBE88-26F0-43E9-9B94-6923CC68BBD0}">
      <dsp:nvSpPr>
        <dsp:cNvPr id="0" name=""/>
        <dsp:cNvSpPr/>
      </dsp:nvSpPr>
      <dsp:spPr>
        <a:xfrm>
          <a:off x="2965017" y="1897759"/>
          <a:ext cx="2208453" cy="1104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</a:rPr>
            <a:t>Pre-operative biliary drainage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libri" panose="020F0502020204030204" pitchFamily="34" charset="0"/>
            </a:rPr>
            <a:t>n= 95</a:t>
          </a:r>
        </a:p>
      </dsp:txBody>
      <dsp:txXfrm>
        <a:off x="2965017" y="1897759"/>
        <a:ext cx="2208453" cy="1104226"/>
      </dsp:txXfrm>
    </dsp:sp>
    <dsp:sp modelId="{731D4884-9666-4319-A939-E16B8AB9C7D6}">
      <dsp:nvSpPr>
        <dsp:cNvPr id="0" name=""/>
        <dsp:cNvSpPr/>
      </dsp:nvSpPr>
      <dsp:spPr>
        <a:xfrm>
          <a:off x="3234978" y="3463906"/>
          <a:ext cx="2276363" cy="1364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 panose="020F0502020204030204" pitchFamily="34" charset="0"/>
            </a:rPr>
            <a:t>PBD prior to referral </a:t>
          </a:r>
          <a:r>
            <a:rPr lang="en-GB" sz="1500" b="1" kern="1200" dirty="0">
              <a:latin typeface="Calibri" panose="020F0502020204030204" pitchFamily="34" charset="0"/>
            </a:rPr>
            <a:t>n= 87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 panose="020F0502020204030204" pitchFamily="34" charset="0"/>
            </a:rPr>
            <a:t>Logistic delays </a:t>
          </a:r>
          <a:r>
            <a:rPr lang="en-GB" sz="1500" b="1" kern="1200" dirty="0">
              <a:latin typeface="Calibri" panose="020F0502020204030204" pitchFamily="34" charset="0"/>
            </a:rPr>
            <a:t>n=3 *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 panose="020F0502020204030204" pitchFamily="34" charset="0"/>
            </a:rPr>
            <a:t>High bilirubin </a:t>
          </a:r>
          <a:r>
            <a:rPr lang="en-GB" sz="1500" b="1" kern="1200" dirty="0">
              <a:latin typeface="Calibri" panose="020F0502020204030204" pitchFamily="34" charset="0"/>
            </a:rPr>
            <a:t>n=5 *</a:t>
          </a:r>
        </a:p>
      </dsp:txBody>
      <dsp:txXfrm>
        <a:off x="3234978" y="3463906"/>
        <a:ext cx="2276363" cy="1364029"/>
      </dsp:txXfrm>
    </dsp:sp>
    <dsp:sp modelId="{678E6276-3F90-414A-82BA-8F6D0512DF1C}">
      <dsp:nvSpPr>
        <dsp:cNvPr id="0" name=""/>
        <dsp:cNvSpPr/>
      </dsp:nvSpPr>
      <dsp:spPr>
        <a:xfrm>
          <a:off x="5637246" y="1897759"/>
          <a:ext cx="2208453" cy="1104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</a:rPr>
            <a:t>Fast track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libri" panose="020F0502020204030204" pitchFamily="34" charset="0"/>
            </a:rPr>
            <a:t>n=64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</a:rPr>
            <a:t> </a:t>
          </a:r>
        </a:p>
      </dsp:txBody>
      <dsp:txXfrm>
        <a:off x="5637246" y="1897759"/>
        <a:ext cx="2208453" cy="110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2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2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1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6DCD80B-13B2-104A-9E74-04E7FF2281E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8DD4FDC-AEA1-3A4D-924A-9773EEEA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oleObject" Target="Macintosh%20HD:Users:jamesskipworth:Desktop:The%20Association%20Between%20Bacterobilia%20and%20the%20Risk%20of%20Postoperative%20Pancreatic%20Fistula%20Revised-1.docx!OLE_LINK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E148-BD15-EF43-B950-5540BC3EF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510"/>
            <a:ext cx="9144000" cy="1362505"/>
          </a:xfrm>
        </p:spPr>
        <p:txBody>
          <a:bodyPr/>
          <a:lstStyle/>
          <a:p>
            <a:r>
              <a:rPr lang="en-US" dirty="0"/>
              <a:t>Fast-track </a:t>
            </a:r>
            <a:r>
              <a:rPr lang="en-US" dirty="0" err="1"/>
              <a:t>Whipples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A8C0B-86A2-CF40-9719-35571FC3C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2490"/>
            <a:ext cx="9144000" cy="1655762"/>
          </a:xfrm>
        </p:spPr>
        <p:txBody>
          <a:bodyPr/>
          <a:lstStyle/>
          <a:p>
            <a:r>
              <a:rPr lang="en-US" dirty="0"/>
              <a:t>Andy Strickland</a:t>
            </a:r>
          </a:p>
          <a:p>
            <a:r>
              <a:rPr lang="en-US" dirty="0"/>
              <a:t>Consultant HPB and General Surgeon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4CAC5-4DF9-B748-ADC6-4333C848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53" y="2702694"/>
            <a:ext cx="8019473" cy="41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5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9741"/>
            <a:ext cx="2743200" cy="914400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44695"/>
              </p:ext>
            </p:extLst>
          </p:nvPr>
        </p:nvGraphicFramePr>
        <p:xfrm>
          <a:off x="7344431" y="3367881"/>
          <a:ext cx="4776167" cy="329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4" imgW="5867400" imgH="5054600" progId="Word.Document.12">
                  <p:link updateAutomatic="1"/>
                </p:oleObj>
              </mc:Choice>
              <mc:Fallback>
                <p:oleObj name="Document" r:id="rId4" imgW="5867400" imgH="5054600" progId="Word.Document.12">
                  <p:link updateAutomatic="1"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431" y="3367881"/>
                        <a:ext cx="4776167" cy="3290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9296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Introduction- </a:t>
            </a:r>
            <a:r>
              <a:rPr lang="en-US" sz="3600" b="1" i="1" dirty="0">
                <a:solidFill>
                  <a:srgbClr val="800000"/>
                </a:solidFill>
              </a:rPr>
              <a:t>Gut </a:t>
            </a:r>
            <a:r>
              <a:rPr lang="en-US" sz="3600" b="1" i="1" dirty="0" err="1">
                <a:solidFill>
                  <a:srgbClr val="800000"/>
                </a:solidFill>
              </a:rPr>
              <a:t>Microbiome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69" y="1754788"/>
            <a:ext cx="8686800" cy="4525963"/>
          </a:xfrm>
        </p:spPr>
        <p:txBody>
          <a:bodyPr>
            <a:noAutofit/>
          </a:bodyPr>
          <a:lstStyle/>
          <a:p>
            <a:r>
              <a:rPr lang="en-CA" sz="1600" b="1" dirty="0">
                <a:solidFill>
                  <a:srgbClr val="800000"/>
                </a:solidFill>
              </a:rPr>
              <a:t>Gut organisms</a:t>
            </a:r>
            <a:r>
              <a:rPr lang="en-CA" sz="1600" b="1" baseline="30000" dirty="0">
                <a:solidFill>
                  <a:srgbClr val="800000"/>
                </a:solidFill>
              </a:rPr>
              <a:t> </a:t>
            </a:r>
            <a:r>
              <a:rPr lang="en-CA" sz="1600" b="1" dirty="0">
                <a:solidFill>
                  <a:srgbClr val="800000"/>
                </a:solidFill>
              </a:rPr>
              <a:t>form a microbiome</a:t>
            </a:r>
            <a:r>
              <a:rPr lang="en-CA" sz="1600" b="1" baseline="30000" dirty="0">
                <a:solidFill>
                  <a:srgbClr val="800000"/>
                </a:solidFill>
              </a:rPr>
              <a:t>11,17</a:t>
            </a:r>
            <a:endParaRPr lang="en-CA" sz="1600" b="1" dirty="0">
              <a:solidFill>
                <a:srgbClr val="800000"/>
              </a:solidFill>
            </a:endParaRPr>
          </a:p>
          <a:p>
            <a:pPr lvl="1"/>
            <a:r>
              <a:rPr lang="en-CA" sz="1600" dirty="0"/>
              <a:t>Digestion, Epithelial mucosal barrier, immune resistance</a:t>
            </a:r>
            <a:r>
              <a:rPr lang="en-CA" sz="1600" baseline="30000" dirty="0"/>
              <a:t>18</a:t>
            </a:r>
          </a:p>
          <a:p>
            <a:pPr lvl="1"/>
            <a:r>
              <a:rPr lang="en-CA" sz="1600" dirty="0" err="1"/>
              <a:t>Alverdy</a:t>
            </a:r>
            <a:r>
              <a:rPr lang="en-CA" sz="1600" dirty="0"/>
              <a:t> </a:t>
            </a:r>
            <a:r>
              <a:rPr lang="en-CA" sz="1600" i="1" dirty="0"/>
              <a:t>et al </a:t>
            </a:r>
            <a:r>
              <a:rPr lang="en-CA" sz="1600" baseline="30000" dirty="0"/>
              <a:t>18,19</a:t>
            </a:r>
            <a:r>
              <a:rPr lang="en-CA" sz="1600" dirty="0"/>
              <a:t>- </a:t>
            </a:r>
            <a:r>
              <a:rPr lang="en-CA" sz="1600" i="1" dirty="0"/>
              <a:t>Enterococcus </a:t>
            </a:r>
            <a:r>
              <a:rPr lang="en-CA" sz="1600" i="1" dirty="0" err="1"/>
              <a:t>faecalis</a:t>
            </a:r>
            <a:r>
              <a:rPr lang="en-CA" sz="1600" dirty="0"/>
              <a:t> colonised intestinal anastomoses predisposed to leak </a:t>
            </a: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endParaRPr lang="en-CA" sz="1600" dirty="0"/>
          </a:p>
          <a:p>
            <a:r>
              <a:rPr lang="en-CA" sz="1600" b="1" dirty="0">
                <a:solidFill>
                  <a:srgbClr val="800000"/>
                </a:solidFill>
              </a:rPr>
              <a:t>Bile is physiologically sterile</a:t>
            </a:r>
          </a:p>
          <a:p>
            <a:pPr lvl="1"/>
            <a:r>
              <a:rPr lang="en-CA" sz="1600" dirty="0"/>
              <a:t>Biliary instrumentation (ERCP) disrupts natural barrier between GI &amp; biliary systems</a:t>
            </a:r>
          </a:p>
          <a:p>
            <a:pPr lvl="1"/>
            <a:r>
              <a:rPr lang="en-CA" sz="1600" dirty="0"/>
              <a:t>Post-PD organisms similar in pancreatic, bile, </a:t>
            </a:r>
            <a:r>
              <a:rPr lang="en-CA" sz="1600" dirty="0" err="1"/>
              <a:t>jejunal</a:t>
            </a:r>
            <a:r>
              <a:rPr lang="en-CA" sz="1600" dirty="0"/>
              <a:t> &amp; faecal samples</a:t>
            </a:r>
            <a:r>
              <a:rPr lang="en-CA" sz="1600" baseline="30000" dirty="0"/>
              <a:t>25</a:t>
            </a:r>
            <a:r>
              <a:rPr lang="en-CA" sz="1600" dirty="0"/>
              <a:t>  </a:t>
            </a:r>
            <a:endParaRPr lang="en-CA" sz="1600" b="1" dirty="0">
              <a:solidFill>
                <a:srgbClr val="800000"/>
              </a:solidFill>
            </a:endParaRPr>
          </a:p>
          <a:p>
            <a:pPr lvl="1"/>
            <a:r>
              <a:rPr lang="en-CA" sz="1600" b="1" dirty="0">
                <a:solidFill>
                  <a:srgbClr val="800000"/>
                </a:solidFill>
              </a:rPr>
              <a:t>Post-PD bile cultures match infectious sources in &gt;50%</a:t>
            </a:r>
            <a:r>
              <a:rPr lang="en-CA" sz="1600" b="1" baseline="30000" dirty="0">
                <a:solidFill>
                  <a:srgbClr val="800000"/>
                </a:solidFill>
              </a:rPr>
              <a:t>6</a:t>
            </a:r>
            <a:endParaRPr lang="en-CA" sz="1600" b="1" dirty="0">
              <a:solidFill>
                <a:srgbClr val="800000"/>
              </a:solidFill>
            </a:endParaRPr>
          </a:p>
          <a:p>
            <a:pPr>
              <a:buNone/>
            </a:pPr>
            <a:endParaRPr lang="en-GB" sz="1400" b="1" dirty="0">
              <a:solidFill>
                <a:srgbClr val="800000"/>
              </a:solidFill>
            </a:endParaRPr>
          </a:p>
          <a:p>
            <a:endParaRPr lang="en-US" sz="1200" dirty="0"/>
          </a:p>
        </p:txBody>
      </p:sp>
      <p:pic>
        <p:nvPicPr>
          <p:cNvPr id="7" name="Picture 6" descr="pseudomonas-aeruginosa-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5" y="1736647"/>
            <a:ext cx="1799973" cy="113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BRI- </a:t>
            </a:r>
            <a:r>
              <a:rPr lang="en-US" sz="3600" b="1" i="1" dirty="0">
                <a:solidFill>
                  <a:srgbClr val="800000"/>
                </a:solidFill>
              </a:rPr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346585"/>
            <a:ext cx="4556125" cy="4932499"/>
          </a:xfrm>
        </p:spPr>
        <p:txBody>
          <a:bodyPr>
            <a:normAutofit fontScale="55000" lnSpcReduction="20000"/>
          </a:bodyPr>
          <a:lstStyle/>
          <a:p>
            <a:r>
              <a:rPr lang="en-GB" sz="3300" dirty="0"/>
              <a:t>4 years: Jan 2014-Dec17</a:t>
            </a:r>
          </a:p>
          <a:p>
            <a:r>
              <a:rPr lang="en-GB" sz="3300" dirty="0" err="1"/>
              <a:t>Abx</a:t>
            </a:r>
            <a:r>
              <a:rPr lang="en-GB" sz="3300" dirty="0"/>
              <a:t> prophylaxis: 81% </a:t>
            </a:r>
            <a:r>
              <a:rPr lang="en-GB" sz="3300" dirty="0" err="1"/>
              <a:t>Amox</a:t>
            </a:r>
            <a:r>
              <a:rPr lang="en-GB" sz="3300" dirty="0"/>
              <a:t>(</a:t>
            </a:r>
            <a:r>
              <a:rPr lang="en-GB" sz="3300" dirty="0" err="1"/>
              <a:t>Teic</a:t>
            </a:r>
            <a:r>
              <a:rPr lang="en-GB" sz="3300" dirty="0"/>
              <a:t>)/Met/Gent</a:t>
            </a:r>
          </a:p>
          <a:p>
            <a:endParaRPr lang="en-GB" sz="3800" dirty="0"/>
          </a:p>
          <a:p>
            <a:endParaRPr lang="en-GB" sz="3800" dirty="0"/>
          </a:p>
          <a:p>
            <a:r>
              <a:rPr lang="en-GB" sz="3300" b="1" dirty="0">
                <a:solidFill>
                  <a:srgbClr val="800000"/>
                </a:solidFill>
              </a:rPr>
              <a:t>114 consecutive </a:t>
            </a:r>
            <a:r>
              <a:rPr lang="en-GB" sz="3300" b="1" dirty="0" err="1">
                <a:solidFill>
                  <a:srgbClr val="800000"/>
                </a:solidFill>
              </a:rPr>
              <a:t>pts</a:t>
            </a:r>
            <a:endParaRPr lang="en-GB" sz="3300" b="1" dirty="0">
              <a:solidFill>
                <a:srgbClr val="800000"/>
              </a:solidFill>
            </a:endParaRPr>
          </a:p>
          <a:p>
            <a:pPr lvl="1"/>
            <a:r>
              <a:rPr lang="en-GB" sz="3300" dirty="0"/>
              <a:t>55% male</a:t>
            </a:r>
          </a:p>
          <a:p>
            <a:pPr lvl="1"/>
            <a:r>
              <a:rPr lang="en-GB" sz="3300" dirty="0"/>
              <a:t>Median age 67 </a:t>
            </a:r>
            <a:r>
              <a:rPr lang="en-GB" sz="3300" dirty="0" err="1"/>
              <a:t>yrs</a:t>
            </a:r>
            <a:endParaRPr lang="en-GB" sz="3300" dirty="0"/>
          </a:p>
          <a:p>
            <a:pPr lvl="1"/>
            <a:r>
              <a:rPr lang="en-GB" sz="3300" dirty="0"/>
              <a:t>Median BMI 25</a:t>
            </a:r>
          </a:p>
          <a:p>
            <a:pPr lvl="1"/>
            <a:r>
              <a:rPr lang="en-GB" sz="3300" dirty="0"/>
              <a:t>Median </a:t>
            </a:r>
            <a:r>
              <a:rPr lang="en-GB" sz="3300" dirty="0" err="1"/>
              <a:t>LoS</a:t>
            </a:r>
            <a:r>
              <a:rPr lang="en-GB" sz="3300" dirty="0"/>
              <a:t> 13 days</a:t>
            </a:r>
          </a:p>
          <a:p>
            <a:pPr lvl="1"/>
            <a:r>
              <a:rPr lang="en-GB" sz="3300" dirty="0"/>
              <a:t>65% ERCP</a:t>
            </a:r>
          </a:p>
          <a:p>
            <a:pPr lvl="1"/>
            <a:endParaRPr lang="en-GB" sz="3300" dirty="0"/>
          </a:p>
          <a:p>
            <a:pPr lvl="1"/>
            <a:r>
              <a:rPr lang="en-GB" sz="3300" dirty="0"/>
              <a:t>Median duct diameter 3mm</a:t>
            </a:r>
          </a:p>
          <a:p>
            <a:pPr lvl="1"/>
            <a:r>
              <a:rPr lang="en-GB" sz="3300" dirty="0"/>
              <a:t>56% soft pancreas</a:t>
            </a:r>
          </a:p>
          <a:p>
            <a:pPr lvl="1"/>
            <a:endParaRPr lang="en-GB" sz="3300" dirty="0"/>
          </a:p>
          <a:p>
            <a:pPr lvl="1"/>
            <a:endParaRPr lang="en-GB" sz="3300" dirty="0"/>
          </a:p>
          <a:p>
            <a:endParaRPr lang="en-GB" sz="33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8951350"/>
              </p:ext>
            </p:extLst>
          </p:nvPr>
        </p:nvGraphicFramePr>
        <p:xfrm>
          <a:off x="6080126" y="2215084"/>
          <a:ext cx="522541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4421" y="2609334"/>
            <a:ext cx="39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2" y="67732"/>
            <a:ext cx="2743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3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BRI- </a:t>
            </a:r>
            <a:r>
              <a:rPr lang="en-US" sz="3600" b="1" i="1" dirty="0" err="1">
                <a:solidFill>
                  <a:srgbClr val="800000"/>
                </a:solidFill>
              </a:rPr>
              <a:t>Microbiome</a:t>
            </a:r>
            <a:endParaRPr lang="en-US" sz="3600" b="1" i="1" dirty="0">
              <a:solidFill>
                <a:srgbClr val="8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441346" y="1938862"/>
            <a:ext cx="4411985" cy="2019299"/>
          </a:xfrm>
        </p:spPr>
        <p:txBody>
          <a:bodyPr>
            <a:normAutofit fontScale="70000" lnSpcReduction="20000"/>
          </a:bodyPr>
          <a:lstStyle/>
          <a:p>
            <a:pPr lvl="2"/>
            <a:r>
              <a:rPr lang="en-GB" sz="3400" dirty="0" err="1"/>
              <a:t>Bacterobilia</a:t>
            </a:r>
            <a:r>
              <a:rPr lang="en-GB" sz="3400" dirty="0"/>
              <a:t> 70% (80/114)</a:t>
            </a:r>
          </a:p>
          <a:p>
            <a:pPr lvl="3"/>
            <a:r>
              <a:rPr lang="en-GB" sz="3400" dirty="0"/>
              <a:t>24% Resistant</a:t>
            </a:r>
          </a:p>
          <a:p>
            <a:pPr lvl="3"/>
            <a:r>
              <a:rPr lang="en-GB" sz="3400" dirty="0"/>
              <a:t>76% Sensitive</a:t>
            </a:r>
          </a:p>
          <a:p>
            <a:pPr lvl="3"/>
            <a:r>
              <a:rPr lang="en-GB" sz="3400" dirty="0"/>
              <a:t>Better coverage with </a:t>
            </a:r>
            <a:r>
              <a:rPr lang="en-GB" sz="3400" dirty="0" err="1"/>
              <a:t>Amox</a:t>
            </a:r>
            <a:r>
              <a:rPr lang="en-GB" sz="3400" dirty="0"/>
              <a:t>/Met/Gent</a:t>
            </a:r>
          </a:p>
          <a:p>
            <a:pPr lvl="2"/>
            <a:endParaRPr lang="en-GB" sz="3400" dirty="0"/>
          </a:p>
          <a:p>
            <a:pPr marL="914400" lvl="2" indent="0">
              <a:buNone/>
            </a:pPr>
            <a:endParaRPr lang="en-GB" sz="3400" dirty="0"/>
          </a:p>
          <a:p>
            <a:pPr lvl="2"/>
            <a:endParaRPr lang="en-GB" sz="3400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799978" y="1397000"/>
          <a:ext cx="5304507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1" y="0"/>
            <a:ext cx="27432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6564" y="3434834"/>
            <a:ext cx="28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214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320"/>
            <a:ext cx="2743200" cy="914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1073" y="113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Discussion &amp;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6070" y="1154316"/>
            <a:ext cx="9135556" cy="5703684"/>
          </a:xfrm>
        </p:spPr>
        <p:txBody>
          <a:bodyPr>
            <a:normAutofit/>
          </a:bodyPr>
          <a:lstStyle/>
          <a:p>
            <a:pPr lvl="1"/>
            <a:r>
              <a:rPr lang="en-CA" sz="1600" b="1" dirty="0">
                <a:solidFill>
                  <a:srgbClr val="800000"/>
                </a:solidFill>
              </a:rPr>
              <a:t>+</a:t>
            </a:r>
            <a:r>
              <a:rPr lang="en-CA" sz="1600" b="1" dirty="0" err="1">
                <a:solidFill>
                  <a:srgbClr val="800000"/>
                </a:solidFill>
              </a:rPr>
              <a:t>ve</a:t>
            </a:r>
            <a:r>
              <a:rPr lang="en-CA" sz="1600" b="1" dirty="0">
                <a:solidFill>
                  <a:srgbClr val="800000"/>
                </a:solidFill>
              </a:rPr>
              <a:t> biliary swabs associated with poor outcomes</a:t>
            </a:r>
          </a:p>
          <a:p>
            <a:pPr lvl="2"/>
            <a:r>
              <a:rPr lang="en-CA" sz="1600" dirty="0"/>
              <a:t>Major complications</a:t>
            </a:r>
          </a:p>
          <a:p>
            <a:pPr lvl="2"/>
            <a:r>
              <a:rPr lang="en-CA" sz="1600" dirty="0"/>
              <a:t>SSI/DSI</a:t>
            </a:r>
          </a:p>
          <a:p>
            <a:pPr lvl="2"/>
            <a:r>
              <a:rPr lang="en-CA" sz="1600" dirty="0"/>
              <a:t>?POPF?</a:t>
            </a:r>
          </a:p>
          <a:p>
            <a:pPr marL="457200" lvl="1" indent="0">
              <a:buNone/>
            </a:pPr>
            <a:endParaRPr lang="en-CA" sz="1600" dirty="0"/>
          </a:p>
          <a:p>
            <a:pPr marL="457200" lvl="1" indent="0">
              <a:buNone/>
            </a:pPr>
            <a:endParaRPr lang="en-CA" sz="1600" dirty="0"/>
          </a:p>
          <a:p>
            <a:pPr lvl="1"/>
            <a:r>
              <a:rPr lang="en-CA" sz="1600" b="1" dirty="0">
                <a:solidFill>
                  <a:srgbClr val="800000"/>
                </a:solidFill>
              </a:rPr>
              <a:t>Specific bacteria associated with major &amp; septic complications</a:t>
            </a:r>
            <a:endParaRPr lang="en-CA" sz="1600" dirty="0"/>
          </a:p>
          <a:p>
            <a:pPr lvl="2"/>
            <a:r>
              <a:rPr lang="en-CA" sz="1600" dirty="0"/>
              <a:t>?</a:t>
            </a:r>
            <a:r>
              <a:rPr lang="en-CA" sz="1600" dirty="0" err="1"/>
              <a:t>Abx</a:t>
            </a:r>
            <a:r>
              <a:rPr lang="en-CA" sz="1600" dirty="0"/>
              <a:t>?</a:t>
            </a:r>
          </a:p>
          <a:p>
            <a:pPr lvl="3"/>
            <a:r>
              <a:rPr lang="en-CA" sz="1600" dirty="0"/>
              <a:t>Pre-op </a:t>
            </a:r>
            <a:r>
              <a:rPr lang="en-CA" sz="1600" dirty="0" err="1"/>
              <a:t>Abx</a:t>
            </a:r>
            <a:r>
              <a:rPr lang="en-CA" sz="1600" dirty="0"/>
              <a:t> not providing complete cover (?Import?)</a:t>
            </a:r>
          </a:p>
          <a:p>
            <a:pPr lvl="3"/>
            <a:r>
              <a:rPr lang="en-CA" sz="1600" dirty="0"/>
              <a:t>Consider broadening/extending pre-op </a:t>
            </a:r>
            <a:r>
              <a:rPr lang="en-CA" sz="1600" dirty="0" err="1"/>
              <a:t>Abx</a:t>
            </a:r>
            <a:r>
              <a:rPr lang="en-CA" sz="1600" dirty="0"/>
              <a:t> (</a:t>
            </a:r>
            <a:r>
              <a:rPr lang="en-CA" sz="1600" i="1" dirty="0"/>
              <a:t>Enterococcus/Streptococcus</a:t>
            </a:r>
            <a:r>
              <a:rPr lang="en-CA" sz="1600" dirty="0"/>
              <a:t>)</a:t>
            </a:r>
          </a:p>
          <a:p>
            <a:pPr marL="457200" lvl="1" indent="0">
              <a:buNone/>
            </a:pPr>
            <a:endParaRPr lang="en-CA" sz="1600" dirty="0"/>
          </a:p>
          <a:p>
            <a:pPr marL="457200" lvl="1" indent="0">
              <a:buNone/>
            </a:pPr>
            <a:endParaRPr lang="en-CA" sz="1600" dirty="0"/>
          </a:p>
          <a:p>
            <a:pPr lvl="1"/>
            <a:r>
              <a:rPr lang="en-CA" sz="1600" b="1" dirty="0">
                <a:solidFill>
                  <a:srgbClr val="800000"/>
                </a:solidFill>
              </a:rPr>
              <a:t>Patients with sterile bile had lowest risk of post-op complications</a:t>
            </a:r>
          </a:p>
          <a:p>
            <a:pPr lvl="2"/>
            <a:r>
              <a:rPr lang="en-CA" sz="1600" dirty="0"/>
              <a:t>Reducing rates of </a:t>
            </a:r>
            <a:r>
              <a:rPr lang="en-CA" sz="1600" dirty="0" err="1"/>
              <a:t>bacterobilia</a:t>
            </a:r>
            <a:r>
              <a:rPr lang="en-CA" sz="1600" dirty="0"/>
              <a:t>, such as avoiding/limiting biliary instrumentation, is crucial </a:t>
            </a:r>
            <a:endParaRPr lang="en-GB" sz="1600" dirty="0"/>
          </a:p>
          <a:p>
            <a:endParaRPr lang="en-US" dirty="0"/>
          </a:p>
        </p:txBody>
      </p:sp>
      <p:pic>
        <p:nvPicPr>
          <p:cNvPr id="2" name="Picture 1" descr="tumblr_nhyxby6FMt1te6f1bo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18" y="1790844"/>
            <a:ext cx="3038383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B7DA-1956-4C87-B670-960C5FF8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70" y="761496"/>
            <a:ext cx="7729728" cy="1188720"/>
          </a:xfrm>
        </p:spPr>
        <p:txBody>
          <a:bodyPr/>
          <a:lstStyle/>
          <a:p>
            <a:r>
              <a:rPr lang="en-GB" dirty="0"/>
              <a:t>Birmingham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5BA85-13B3-4843-9D6F-50E067ED0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Began August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Funding from PCUK</a:t>
            </a: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en-GB" dirty="0"/>
              <a:t>For dedicated nurse</a:t>
            </a: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en-GB" dirty="0"/>
              <a:t>To study barriers/enablers to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Roadshow at each local MDT at the project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Kept one operating list empty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Anaesthetists involved from the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Colleagues supportive</a:t>
            </a:r>
          </a:p>
          <a:p>
            <a:endParaRPr lang="en-GB" dirty="0"/>
          </a:p>
        </p:txBody>
      </p:sp>
      <p:pic>
        <p:nvPicPr>
          <p:cNvPr id="1028" name="Picture 4" descr="Image result for pcuk logo">
            <a:extLst>
              <a:ext uri="{FF2B5EF4-FFF2-40B4-BE49-F238E27FC236}">
                <a16:creationId xmlns:a16="http://schemas.microsoft.com/office/drawing/2014/main" id="{11980A40-4742-4418-BC6A-6DD4DC4B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58" y="1011579"/>
            <a:ext cx="1691243" cy="11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university hospitals birmingham logo">
            <a:extLst>
              <a:ext uri="{FF2B5EF4-FFF2-40B4-BE49-F238E27FC236}">
                <a16:creationId xmlns:a16="http://schemas.microsoft.com/office/drawing/2014/main" id="{38D11C86-9883-4F9E-B847-8453C80E6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/>
          <a:stretch/>
        </p:blipFill>
        <p:spPr bwMode="auto">
          <a:xfrm>
            <a:off x="8677113" y="2254964"/>
            <a:ext cx="2382982" cy="10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4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600200" y="914400"/>
            <a:ext cx="9145588" cy="5913136"/>
            <a:chOff x="-1085" y="1166"/>
            <a:chExt cx="91453" cy="67489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1085" y="22048"/>
              <a:ext cx="20882" cy="7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Unsuitable for ‘fast track’ pathway*</a:t>
              </a:r>
              <a:endParaRPr lang="en-US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-365" y="1166"/>
              <a:ext cx="90733" cy="67489"/>
              <a:chOff x="-365" y="1166"/>
              <a:chExt cx="90733" cy="67489"/>
            </a:xfrm>
          </p:grpSpPr>
          <p:sp>
            <p:nvSpPr>
              <p:cNvPr id="8" name="TextBox 8"/>
              <p:cNvSpPr txBox="1">
                <a:spLocks noChangeArrowheads="1"/>
              </p:cNvSpPr>
              <p:nvPr/>
            </p:nvSpPr>
            <p:spPr bwMode="auto">
              <a:xfrm>
                <a:off x="51482" y="16821"/>
                <a:ext cx="38886" cy="28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b="1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Schedule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12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MDT review </a:t>
                </a:r>
                <a:endParaRPr lang="en-US" altLang="en-US" sz="12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Surgical clinic</a:t>
                </a:r>
                <a:endParaRPr lang="en-US" altLang="en-US" sz="12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Anaesthetic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clinic</a:t>
                </a:r>
                <a:endParaRPr lang="en-US" altLang="en-US" sz="12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Theatre date 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CNS calls patient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Oral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vit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endParaRPr lang="en-US" altLang="en-US" sz="12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Implement nutrition pathway***</a:t>
                </a:r>
                <a:endParaRPr lang="en-US" altLang="en-US" sz="12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Provide patient information </a:t>
                </a:r>
                <a:endParaRPr lang="en-US" altLang="en-US" sz="12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Anticipate need for EUS </a:t>
                </a:r>
                <a:endParaRPr lang="en-US" altLang="en-US" sz="12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 MRI + arrange</a:t>
                </a:r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-365" y="1166"/>
                <a:ext cx="83529" cy="67489"/>
                <a:chOff x="-365" y="1166"/>
                <a:chExt cx="83529" cy="67489"/>
              </a:xfrm>
            </p:grpSpPr>
            <p:sp>
              <p:nvSpPr>
                <p:cNvPr id="1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8356" y="1166"/>
                  <a:ext cx="15122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b="1" u="sng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Referral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3316" y="9087"/>
                  <a:ext cx="25203" cy="7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dirty="0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Central review of CT + patients case/history</a:t>
                  </a:r>
                  <a:endParaRPr lang="en-US" altLang="en-US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32038" y="22048"/>
                  <a:ext cx="18722" cy="7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Suitable for ‘fast track’ pathway**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-365" y="42930"/>
                  <a:ext cx="17285" cy="1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Biliary drainage + review at central MDT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6602" y="1166"/>
                  <a:ext cx="15122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b="1" u="sng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Timescale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67322" y="9087"/>
                  <a:ext cx="15122" cy="7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Within 24 hours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67322" y="42838"/>
                  <a:ext cx="15122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Within 7 days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67322" y="50758"/>
                  <a:ext cx="15122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Within 8 days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25557" y="42930"/>
                  <a:ext cx="33844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Review at central MDT (Thursday)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5557" y="50758"/>
                  <a:ext cx="33844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See in clinic (Friday both clinics)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24117" y="64440"/>
                  <a:ext cx="33844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Surgery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66602" y="64440"/>
                  <a:ext cx="16562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Within 15 days</a:t>
                  </a:r>
                  <a:endParaRPr lang="en-US" altLang="en-US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Straight Arrow Connector 22"/>
                <p:cNvSpPr>
                  <a:spLocks noChangeShapeType="1"/>
                </p:cNvSpPr>
                <p:nvPr/>
              </p:nvSpPr>
              <p:spPr bwMode="auto">
                <a:xfrm>
                  <a:off x="26277" y="4766"/>
                  <a:ext cx="0" cy="504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Straight Arrow Connector 23"/>
                <p:cNvSpPr>
                  <a:spLocks noChangeShapeType="1"/>
                </p:cNvSpPr>
                <p:nvPr/>
              </p:nvSpPr>
              <p:spPr bwMode="auto">
                <a:xfrm>
                  <a:off x="8995" y="29249"/>
                  <a:ext cx="0" cy="1224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Straight Arrow Connector 24"/>
                <p:cNvSpPr>
                  <a:spLocks noChangeShapeType="1"/>
                </p:cNvSpPr>
                <p:nvPr/>
              </p:nvSpPr>
              <p:spPr bwMode="auto">
                <a:xfrm>
                  <a:off x="41399" y="53732"/>
                  <a:ext cx="0" cy="504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Straight Arrow Connector 25"/>
                <p:cNvSpPr>
                  <a:spLocks noChangeShapeType="1"/>
                </p:cNvSpPr>
                <p:nvPr/>
              </p:nvSpPr>
              <p:spPr bwMode="auto">
                <a:xfrm>
                  <a:off x="41399" y="46531"/>
                  <a:ext cx="0" cy="504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Straight Arrow Connector 26"/>
                <p:cNvSpPr>
                  <a:spLocks noChangeShapeType="1"/>
                </p:cNvSpPr>
                <p:nvPr/>
              </p:nvSpPr>
              <p:spPr bwMode="auto">
                <a:xfrm>
                  <a:off x="41399" y="28529"/>
                  <a:ext cx="0" cy="1368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Straight Arrow Connector 27"/>
                <p:cNvSpPr>
                  <a:spLocks noChangeShapeType="1"/>
                </p:cNvSpPr>
                <p:nvPr/>
              </p:nvSpPr>
              <p:spPr bwMode="auto">
                <a:xfrm>
                  <a:off x="74523" y="4766"/>
                  <a:ext cx="0" cy="504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Straight Arrow Connector 28"/>
                <p:cNvSpPr>
                  <a:spLocks noChangeShapeType="1"/>
                </p:cNvSpPr>
                <p:nvPr/>
              </p:nvSpPr>
              <p:spPr bwMode="auto">
                <a:xfrm>
                  <a:off x="74523" y="15567"/>
                  <a:ext cx="0" cy="2664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Straight Arrow Connector 29"/>
                <p:cNvSpPr>
                  <a:spLocks noChangeShapeType="1"/>
                </p:cNvSpPr>
                <p:nvPr/>
              </p:nvSpPr>
              <p:spPr bwMode="auto">
                <a:xfrm>
                  <a:off x="74523" y="46531"/>
                  <a:ext cx="0" cy="504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Straight Arrow Connector 30"/>
                <p:cNvSpPr>
                  <a:spLocks noChangeShapeType="1"/>
                </p:cNvSpPr>
                <p:nvPr/>
              </p:nvSpPr>
              <p:spPr bwMode="auto">
                <a:xfrm>
                  <a:off x="74523" y="53732"/>
                  <a:ext cx="0" cy="1008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Straight Arrow Connector 31"/>
                <p:cNvSpPr>
                  <a:spLocks noChangeShapeType="1"/>
                </p:cNvSpPr>
                <p:nvPr/>
              </p:nvSpPr>
              <p:spPr bwMode="auto">
                <a:xfrm flipH="1">
                  <a:off x="13316" y="15550"/>
                  <a:ext cx="12601" cy="505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Straight Arrow Connector 32"/>
                <p:cNvSpPr>
                  <a:spLocks noChangeShapeType="1"/>
                </p:cNvSpPr>
                <p:nvPr/>
              </p:nvSpPr>
              <p:spPr bwMode="auto">
                <a:xfrm>
                  <a:off x="25917" y="15550"/>
                  <a:ext cx="14042" cy="505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16916" y="57959"/>
                  <a:ext cx="48966" cy="4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dirty="0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Admit day before surgery for IV fluids</a:t>
                  </a:r>
                  <a:endParaRPr lang="en-US" altLang="en-US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Straight Arrow Connector 34"/>
                <p:cNvSpPr>
                  <a:spLocks noChangeShapeType="1"/>
                </p:cNvSpPr>
                <p:nvPr/>
              </p:nvSpPr>
              <p:spPr bwMode="auto">
                <a:xfrm>
                  <a:off x="41399" y="60932"/>
                  <a:ext cx="0" cy="504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ight Brace 35"/>
                <p:cNvSpPr>
                  <a:spLocks/>
                </p:cNvSpPr>
                <p:nvPr/>
              </p:nvSpPr>
              <p:spPr bwMode="auto">
                <a:xfrm>
                  <a:off x="50040" y="20608"/>
                  <a:ext cx="720" cy="16562"/>
                </a:xfrm>
                <a:prstGeom prst="rightBrace">
                  <a:avLst>
                    <a:gd name="adj1" fmla="val 8307"/>
                    <a:gd name="adj2" fmla="val 5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884706D-31D5-4774-8A54-BFD2F27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25536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Birmingham fast track pathway</a:t>
            </a:r>
          </a:p>
        </p:txBody>
      </p:sp>
    </p:spTree>
    <p:extLst>
      <p:ext uri="{BB962C8B-B14F-4D97-AF65-F5344CB8AC3E}">
        <p14:creationId xmlns:p14="http://schemas.microsoft.com/office/powerpoint/2010/main" val="343645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1D49-0062-4759-837F-B0DA987C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41" y="964692"/>
            <a:ext cx="7729728" cy="1188720"/>
          </a:xfrm>
        </p:spPr>
        <p:txBody>
          <a:bodyPr/>
          <a:lstStyle/>
          <a:p>
            <a:r>
              <a:rPr lang="en-GB" dirty="0"/>
              <a:t>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6BFF-AA4D-4ACC-913A-51E8EE190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Its not about the operation….</a:t>
            </a:r>
          </a:p>
          <a:p>
            <a:pPr lvl="1"/>
            <a:r>
              <a:rPr lang="en-GB" b="1" dirty="0"/>
              <a:t>Communication is key – CNS to CNS</a:t>
            </a:r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3D05A7-26C3-41D5-A4E3-E79BDB0E29CE}"/>
              </a:ext>
            </a:extLst>
          </p:cNvPr>
          <p:cNvGraphicFramePr>
            <a:graphicFrameLocks/>
          </p:cNvGraphicFramePr>
          <p:nvPr/>
        </p:nvGraphicFramePr>
        <p:xfrm>
          <a:off x="6747164" y="346365"/>
          <a:ext cx="4294909" cy="617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F5625-D763-4538-A605-880EA21B3103}"/>
              </a:ext>
            </a:extLst>
          </p:cNvPr>
          <p:cNvSpPr txBox="1"/>
          <p:nvPr/>
        </p:nvSpPr>
        <p:spPr>
          <a:xfrm>
            <a:off x="7696596" y="16423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65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7ECEC-C9A0-4ED9-A2C2-C85ABD412FBE}"/>
              </a:ext>
            </a:extLst>
          </p:cNvPr>
          <p:cNvSpPr txBox="1"/>
          <p:nvPr/>
        </p:nvSpPr>
        <p:spPr>
          <a:xfrm>
            <a:off x="8623786" y="4102322"/>
            <a:ext cx="108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16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3544D-6A72-5449-A7BE-229151D68EDF}"/>
              </a:ext>
            </a:extLst>
          </p:cNvPr>
          <p:cNvSpPr txBox="1"/>
          <p:nvPr/>
        </p:nvSpPr>
        <p:spPr>
          <a:xfrm>
            <a:off x="982133" y="3623733"/>
            <a:ext cx="4792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BILIRUBIN LEVELS INCREASE AT APPROX </a:t>
            </a:r>
          </a:p>
          <a:p>
            <a:r>
              <a:rPr lang="en-US" sz="3600" dirty="0"/>
              <a:t>100umol/l PER WEEK</a:t>
            </a:r>
          </a:p>
        </p:txBody>
      </p:sp>
    </p:spTree>
    <p:extLst>
      <p:ext uri="{BB962C8B-B14F-4D97-AF65-F5344CB8AC3E}">
        <p14:creationId xmlns:p14="http://schemas.microsoft.com/office/powerpoint/2010/main" val="3517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1D49-0062-4759-837F-B0DA987C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" y="422836"/>
            <a:ext cx="7729728" cy="1188720"/>
          </a:xfrm>
        </p:spPr>
        <p:txBody>
          <a:bodyPr/>
          <a:lstStyle/>
          <a:p>
            <a:r>
              <a:rPr lang="en-GB" dirty="0"/>
              <a:t>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6BFF-AA4D-4ACC-913A-51E8EE190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28613"/>
            <a:ext cx="5364735" cy="3766185"/>
          </a:xfrm>
        </p:spPr>
        <p:txBody>
          <a:bodyPr/>
          <a:lstStyle/>
          <a:p>
            <a:r>
              <a:rPr lang="en-GB" dirty="0"/>
              <a:t>Its not about the operation….</a:t>
            </a:r>
          </a:p>
          <a:p>
            <a:pPr lvl="1"/>
            <a:r>
              <a:rPr lang="en-GB" dirty="0"/>
              <a:t>Communication is key – CNS to CNS</a:t>
            </a:r>
          </a:p>
          <a:p>
            <a:r>
              <a:rPr lang="en-GB" dirty="0"/>
              <a:t>PD is a good treatment for obstructive jaundice</a:t>
            </a:r>
          </a:p>
          <a:p>
            <a:r>
              <a:rPr lang="en-GB" b="1" dirty="0"/>
              <a:t>Its Safe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B517A-B00C-4D51-AD17-364DF5346E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10" y="1671320"/>
            <a:ext cx="6041390" cy="5186680"/>
          </a:xfrm>
          <a:prstGeom prst="rect">
            <a:avLst/>
          </a:prstGeom>
          <a:noFill/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DF223E4-7968-492D-A972-E4D1226EA369}"/>
              </a:ext>
            </a:extLst>
          </p:cNvPr>
          <p:cNvGraphicFramePr>
            <a:graphicFrameLocks/>
          </p:cNvGraphicFramePr>
          <p:nvPr/>
        </p:nvGraphicFramePr>
        <p:xfrm>
          <a:off x="6368732" y="0"/>
          <a:ext cx="5605145" cy="2037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Jaundice at Time of Surgery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(N=64)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(N=36)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Length of Stay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9 (7 – 12)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 (6 – 13)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0.629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Any Complication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26 (41%)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16 (44%)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0.833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Vascular Repair Specific Complication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2 (3%)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0.535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Comprehensive Complication Index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11.4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14.8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0.450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4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17059" y="1800559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27141" y="4993610"/>
            <a:ext cx="28956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Thus 96% (64/67) patients proceeded successfully down the pathway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FF9A82-69EE-4EF4-A705-2286882B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2342"/>
            <a:ext cx="10772775" cy="1658198"/>
          </a:xfrm>
        </p:spPr>
        <p:txBody>
          <a:bodyPr>
            <a:normAutofit/>
          </a:bodyPr>
          <a:lstStyle/>
          <a:p>
            <a:r>
              <a:rPr lang="en-GB" b="1" dirty="0"/>
              <a:t>Fast track surgery pilot: first 21 months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4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49D4-A162-AF40-8641-49870A1F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fast track experience-can we do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0CD6-9352-8E4D-AEEF-E815FFC4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098197" cy="3982889"/>
          </a:xfrm>
        </p:spPr>
        <p:txBody>
          <a:bodyPr>
            <a:normAutofit/>
          </a:bodyPr>
          <a:lstStyle/>
          <a:p>
            <a:r>
              <a:rPr lang="en-US" dirty="0"/>
              <a:t>Most Recent Fast Track Patient</a:t>
            </a:r>
          </a:p>
          <a:p>
            <a:endParaRPr lang="en-US" dirty="0"/>
          </a:p>
          <a:p>
            <a:r>
              <a:rPr lang="en-US" dirty="0"/>
              <a:t>Day 1-CT Scan </a:t>
            </a:r>
          </a:p>
          <a:p>
            <a:r>
              <a:rPr lang="en-US" dirty="0"/>
              <a:t>Day 5 Phone call to HPB Con O/C </a:t>
            </a:r>
          </a:p>
          <a:p>
            <a:r>
              <a:rPr lang="en-US" dirty="0"/>
              <a:t>Initial Review of CT in 24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Day 7 Clinic App/CNS contact</a:t>
            </a:r>
          </a:p>
          <a:p>
            <a:r>
              <a:rPr lang="en-US" dirty="0"/>
              <a:t>Day 7, 1 stop POAC</a:t>
            </a:r>
          </a:p>
          <a:p>
            <a:r>
              <a:rPr lang="en-US" dirty="0"/>
              <a:t>Day 8, MDT discussion</a:t>
            </a:r>
          </a:p>
          <a:p>
            <a:r>
              <a:rPr lang="en-US" dirty="0"/>
              <a:t>Day 12 Surgery</a:t>
            </a:r>
          </a:p>
          <a:p>
            <a:r>
              <a:rPr lang="en-US" dirty="0"/>
              <a:t>Day 20 Home post </a:t>
            </a:r>
            <a:r>
              <a:rPr lang="en-US" dirty="0" err="1"/>
              <a:t>Whipples</a:t>
            </a:r>
            <a:r>
              <a:rPr lang="en-US" dirty="0"/>
              <a:t> Pancreaticoduodenectomy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5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A46BA9-9783-F44E-86D6-F692A7C5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Pathway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7AB70B-3491-A742-84F9-30A4E8F066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USS</a:t>
            </a:r>
          </a:p>
          <a:p>
            <a:r>
              <a:rPr lang="en-US" dirty="0"/>
              <a:t>CT for staging</a:t>
            </a:r>
          </a:p>
          <a:p>
            <a:r>
              <a:rPr lang="en-US" dirty="0"/>
              <a:t>Endoscopic drainage</a:t>
            </a:r>
          </a:p>
          <a:p>
            <a:r>
              <a:rPr lang="en-US" dirty="0"/>
              <a:t>MDT discussion</a:t>
            </a:r>
          </a:p>
          <a:p>
            <a:r>
              <a:rPr lang="en-US" dirty="0"/>
              <a:t>PET scan</a:t>
            </a:r>
          </a:p>
          <a:p>
            <a:r>
              <a:rPr lang="en-US" dirty="0"/>
              <a:t>Recovery from Jaundice</a:t>
            </a:r>
          </a:p>
          <a:p>
            <a:r>
              <a:rPr lang="en-US" dirty="0"/>
              <a:t>Clinic Assessment</a:t>
            </a:r>
          </a:p>
          <a:p>
            <a:r>
              <a:rPr lang="en-US" dirty="0"/>
              <a:t>POAC</a:t>
            </a:r>
          </a:p>
          <a:p>
            <a:r>
              <a:rPr lang="en-US" dirty="0"/>
              <a:t>Date for Surgery allocated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1EF6B-B75C-FD4D-B2CD-60A5DF24B1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63AE25-1844-424D-A80A-0AAE5BE4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549" y="2283355"/>
            <a:ext cx="3859645" cy="4142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7EA37C-F764-B74D-A78E-1A510E54A87D}"/>
              </a:ext>
            </a:extLst>
          </p:cNvPr>
          <p:cNvSpPr txBox="1"/>
          <p:nvPr/>
        </p:nvSpPr>
        <p:spPr>
          <a:xfrm>
            <a:off x="1049867" y="5740026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CAN TAKE AN OVERLY LONG TIME</a:t>
            </a:r>
          </a:p>
        </p:txBody>
      </p:sp>
    </p:spTree>
    <p:extLst>
      <p:ext uri="{BB962C8B-B14F-4D97-AF65-F5344CB8AC3E}">
        <p14:creationId xmlns:p14="http://schemas.microsoft.com/office/powerpoint/2010/main" val="34732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73FE-184E-FA42-9769-9D04BE74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Track </a:t>
            </a:r>
            <a:r>
              <a:rPr lang="en-US" dirty="0" err="1"/>
              <a:t>Whipples</a:t>
            </a:r>
            <a:r>
              <a:rPr lang="en-US" dirty="0"/>
              <a:t> at BRI since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3929-504C-E348-BD09-27A4FD96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Patients 			9/55, 16% of all </a:t>
            </a:r>
            <a:r>
              <a:rPr lang="en-US" dirty="0" err="1"/>
              <a:t>whipples</a:t>
            </a:r>
            <a:endParaRPr lang="en-US" dirty="0"/>
          </a:p>
          <a:p>
            <a:r>
              <a:rPr lang="en-US" dirty="0"/>
              <a:t>Bilirubin at surgery		37-373		median 219</a:t>
            </a:r>
          </a:p>
          <a:p>
            <a:r>
              <a:rPr lang="en-US" dirty="0"/>
              <a:t>CT scan to surgery		5-62 		median 12 days</a:t>
            </a:r>
          </a:p>
          <a:p>
            <a:r>
              <a:rPr lang="en-US" dirty="0"/>
              <a:t>LOS				8-82		median 13</a:t>
            </a:r>
          </a:p>
          <a:p>
            <a:r>
              <a:rPr lang="en-US" dirty="0"/>
              <a:t>Pancreatic fistula			2 of 9  (1 home with drain on day 16)</a:t>
            </a:r>
          </a:p>
        </p:txBody>
      </p:sp>
    </p:spTree>
    <p:extLst>
      <p:ext uri="{BB962C8B-B14F-4D97-AF65-F5344CB8AC3E}">
        <p14:creationId xmlns:p14="http://schemas.microsoft.com/office/powerpoint/2010/main" val="304394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B54A-A665-4743-8911-A80D7A9F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 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A112-65A1-C94F-896A-A449C38D1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84E8-821F-3A4F-B4B8-9F260922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8300"/>
            <a:ext cx="7729728" cy="1188720"/>
          </a:xfrm>
        </p:spPr>
        <p:txBody>
          <a:bodyPr/>
          <a:lstStyle/>
          <a:p>
            <a:r>
              <a:rPr lang="en-US" dirty="0"/>
              <a:t>Rationale for Biliary Drainage Pathway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B4EB4C7-73B1-1745-9751-1D63B959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03" y="2008998"/>
            <a:ext cx="5575130" cy="4290702"/>
          </a:xfrm>
        </p:spPr>
        <p:txBody>
          <a:bodyPr>
            <a:normAutofit/>
          </a:bodyPr>
          <a:lstStyle/>
          <a:p>
            <a:r>
              <a:rPr lang="en-US" dirty="0"/>
              <a:t>Jaundice nephrotoxic/clotting probs</a:t>
            </a:r>
          </a:p>
          <a:p>
            <a:r>
              <a:rPr lang="en-US" dirty="0"/>
              <a:t>Drainage provides symptom relief</a:t>
            </a:r>
          </a:p>
          <a:p>
            <a:r>
              <a:rPr lang="en-US" dirty="0"/>
              <a:t>Diagnosis can be obtained</a:t>
            </a:r>
          </a:p>
          <a:p>
            <a:r>
              <a:rPr lang="en-US" dirty="0"/>
              <a:t>Clinical/POAC assessment of fitness</a:t>
            </a:r>
          </a:p>
          <a:p>
            <a:r>
              <a:rPr lang="en-US" dirty="0"/>
              <a:t>Nutritional Interventions</a:t>
            </a:r>
          </a:p>
          <a:p>
            <a:r>
              <a:rPr lang="en-US" dirty="0"/>
              <a:t>Diabetic control</a:t>
            </a:r>
          </a:p>
          <a:p>
            <a:r>
              <a:rPr lang="en-US" dirty="0"/>
              <a:t>Interventions for fitness instituted</a:t>
            </a:r>
          </a:p>
          <a:p>
            <a:r>
              <a:rPr lang="en-US" dirty="0"/>
              <a:t>Pre op Investigations</a:t>
            </a:r>
          </a:p>
          <a:p>
            <a:r>
              <a:rPr lang="en-US" dirty="0"/>
              <a:t>Elective surgery listing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E3442-1BD5-A346-9F62-F2EEC022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568" y="1825625"/>
            <a:ext cx="4034848" cy="40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0047-A28A-5543-BE61-E9CB6616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7" y="365125"/>
            <a:ext cx="10515600" cy="1325563"/>
          </a:xfrm>
        </p:spPr>
        <p:txBody>
          <a:bodyPr/>
          <a:lstStyle/>
          <a:p>
            <a:r>
              <a:rPr lang="en-US" dirty="0"/>
              <a:t>Standard Biliary Drainage Pathway:- Problems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09BD2-AF7A-B94A-9384-B6867DA3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825625"/>
            <a:ext cx="6040582" cy="4351338"/>
          </a:xfrm>
        </p:spPr>
        <p:txBody>
          <a:bodyPr>
            <a:noAutofit/>
          </a:bodyPr>
          <a:lstStyle/>
          <a:p>
            <a:r>
              <a:rPr lang="en-US" sz="2400" dirty="0"/>
              <a:t>Endoscopy complications-pancreatitis/perforation/bleeding/cholangitis</a:t>
            </a:r>
          </a:p>
          <a:p>
            <a:endParaRPr lang="en-US" sz="2400" dirty="0"/>
          </a:p>
          <a:p>
            <a:r>
              <a:rPr lang="en-US" sz="2400" dirty="0"/>
              <a:t>Repeat Endoscopic procedures required/PTC for </a:t>
            </a:r>
            <a:r>
              <a:rPr lang="en-US" sz="2400" dirty="0" err="1"/>
              <a:t>unstentable</a:t>
            </a:r>
            <a:r>
              <a:rPr lang="en-US" sz="2400" dirty="0"/>
              <a:t> patients</a:t>
            </a:r>
          </a:p>
          <a:p>
            <a:endParaRPr lang="en-US" sz="2400" dirty="0"/>
          </a:p>
          <a:p>
            <a:r>
              <a:rPr lang="en-US" sz="2400" dirty="0"/>
              <a:t>Delays to definitive surgery progression to unresectable disease</a:t>
            </a:r>
          </a:p>
          <a:p>
            <a:endParaRPr lang="en-US" sz="2400" dirty="0"/>
          </a:p>
          <a:p>
            <a:r>
              <a:rPr lang="en-US" sz="2400" dirty="0"/>
              <a:t>Surgery more challenging-Increased </a:t>
            </a:r>
            <a:r>
              <a:rPr lang="en-US" sz="2400" dirty="0" err="1"/>
              <a:t>haemorrhage</a:t>
            </a:r>
            <a:r>
              <a:rPr lang="en-US" sz="2400" dirty="0"/>
              <a:t>, Increased POPF risk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775FB-DC2C-2D45-AD98-4D475DFDF51E}"/>
              </a:ext>
            </a:extLst>
          </p:cNvPr>
          <p:cNvSpPr txBox="1"/>
          <p:nvPr/>
        </p:nvSpPr>
        <p:spPr>
          <a:xfrm>
            <a:off x="6497782" y="1970068"/>
            <a:ext cx="545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ALWAYS BE THE NEED FOR PRE-OP BILIARY DRAINGE IN SOME PATIENTS……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EBFB3-2989-8541-8445-B3D343D9F969}"/>
              </a:ext>
            </a:extLst>
          </p:cNvPr>
          <p:cNvSpPr txBox="1"/>
          <p:nvPr/>
        </p:nvSpPr>
        <p:spPr>
          <a:xfrm>
            <a:off x="6442365" y="4336473"/>
            <a:ext cx="4911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 ARE WE IMPEDING PROGRESS THROUGH OUR SYSTEM PATIENTS WHO COULD HAVE UNDRAINED SURGERY?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05DF9-5EA5-0A46-8CAB-CED42CDBF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13" y="2744537"/>
            <a:ext cx="1206784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1F05B-6B67-8242-B432-979A67D8D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176" y="5088667"/>
            <a:ext cx="1614646" cy="16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E2DE10-F41E-184B-B43B-D034A083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4296"/>
            <a:ext cx="7729728" cy="1188720"/>
          </a:xfrm>
        </p:spPr>
        <p:txBody>
          <a:bodyPr/>
          <a:lstStyle/>
          <a:p>
            <a:pPr algn="ctr"/>
            <a:r>
              <a:rPr lang="en-US" dirty="0"/>
              <a:t>Unstented </a:t>
            </a:r>
            <a:r>
              <a:rPr lang="en-US" dirty="0" err="1"/>
              <a:t>whipple</a:t>
            </a:r>
            <a:r>
              <a:rPr lang="en-US" dirty="0"/>
              <a:t> trials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2588C-F02E-564F-AF4D-6D90F5C78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876" y="2015067"/>
            <a:ext cx="5174808" cy="44026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Dutch trial NEJM 2010</a:t>
            </a:r>
          </a:p>
          <a:p>
            <a:endParaRPr lang="en-US" dirty="0"/>
          </a:p>
          <a:p>
            <a:r>
              <a:rPr lang="en-US" dirty="0"/>
              <a:t>202 </a:t>
            </a:r>
            <a:r>
              <a:rPr lang="en-US" dirty="0" err="1"/>
              <a:t>panc</a:t>
            </a:r>
            <a:r>
              <a:rPr lang="en-US" dirty="0"/>
              <a:t>/</a:t>
            </a:r>
            <a:r>
              <a:rPr lang="en-US" dirty="0" err="1"/>
              <a:t>periamp</a:t>
            </a:r>
            <a:r>
              <a:rPr lang="en-US" dirty="0"/>
              <a:t> ca</a:t>
            </a:r>
          </a:p>
          <a:p>
            <a:r>
              <a:rPr lang="en-US" dirty="0"/>
              <a:t>Bilirubin. 40-250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umol/l</a:t>
            </a:r>
          </a:p>
          <a:p>
            <a:r>
              <a:rPr lang="en-US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Randomised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 to PBD or early surgery</a:t>
            </a:r>
          </a:p>
          <a:p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1ry outcomes</a:t>
            </a:r>
          </a:p>
          <a:p>
            <a:pPr lvl="1"/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Serious complications (in 120 days)</a:t>
            </a:r>
          </a:p>
          <a:p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2ndry Outcomes</a:t>
            </a:r>
          </a:p>
          <a:p>
            <a:pPr lvl="1"/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Death/LOS</a:t>
            </a:r>
          </a:p>
          <a:p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D31F7-9282-B946-91BF-0EF4CC362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8745" cy="2136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PBD complications in 46% pts 2% in ES</a:t>
            </a:r>
          </a:p>
          <a:p>
            <a:pPr lvl="1"/>
            <a:r>
              <a:rPr lang="en-US" dirty="0"/>
              <a:t>Cholangitis (27/47)</a:t>
            </a:r>
          </a:p>
          <a:p>
            <a:pPr lvl="1"/>
            <a:r>
              <a:rPr lang="en-US" dirty="0"/>
              <a:t>Pancreatitis  (7)</a:t>
            </a:r>
          </a:p>
          <a:p>
            <a:pPr lvl="1"/>
            <a:r>
              <a:rPr lang="en-US" dirty="0"/>
              <a:t>Perforation (2)</a:t>
            </a:r>
          </a:p>
          <a:p>
            <a:pPr lvl="1"/>
            <a:r>
              <a:rPr lang="en-US" dirty="0" err="1"/>
              <a:t>Haemorrhage</a:t>
            </a:r>
            <a:r>
              <a:rPr lang="en-US" dirty="0"/>
              <a:t> (2)</a:t>
            </a:r>
          </a:p>
          <a:p>
            <a:pPr lvl="1"/>
            <a:r>
              <a:rPr lang="en-US" dirty="0"/>
              <a:t>Need for stent exchange (31)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0D6C6-38D7-604E-A6B0-AB766C78B774}"/>
              </a:ext>
            </a:extLst>
          </p:cNvPr>
          <p:cNvSpPr txBox="1"/>
          <p:nvPr/>
        </p:nvSpPr>
        <p:spPr>
          <a:xfrm>
            <a:off x="6331526" y="4253345"/>
            <a:ext cx="5181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Complications Post op</a:t>
            </a:r>
          </a:p>
          <a:p>
            <a:endParaRPr lang="en-US" dirty="0"/>
          </a:p>
          <a:p>
            <a:r>
              <a:rPr lang="en-US" dirty="0"/>
              <a:t>ES	35%	   PBD	48%   HIGHLY SIGNIFICANT</a:t>
            </a:r>
          </a:p>
          <a:p>
            <a:endParaRPr lang="en-US" dirty="0"/>
          </a:p>
          <a:p>
            <a:r>
              <a:rPr lang="en-US" dirty="0" err="1"/>
              <a:t>Panc</a:t>
            </a:r>
            <a:r>
              <a:rPr lang="en-US" dirty="0"/>
              <a:t> fistula- no difference </a:t>
            </a:r>
          </a:p>
          <a:p>
            <a:r>
              <a:rPr lang="en-US" dirty="0"/>
              <a:t>LOS- 2 days longer in PBD group</a:t>
            </a:r>
          </a:p>
          <a:p>
            <a:r>
              <a:rPr lang="en-US" dirty="0"/>
              <a:t>Death	No difference</a:t>
            </a:r>
          </a:p>
          <a:p>
            <a:endParaRPr lang="en-US" dirty="0"/>
          </a:p>
          <a:p>
            <a:r>
              <a:rPr lang="en-US" dirty="0"/>
              <a:t>			() patient numbers</a:t>
            </a:r>
          </a:p>
        </p:txBody>
      </p:sp>
    </p:spTree>
    <p:extLst>
      <p:ext uri="{BB962C8B-B14F-4D97-AF65-F5344CB8AC3E}">
        <p14:creationId xmlns:p14="http://schemas.microsoft.com/office/powerpoint/2010/main" val="28260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28A0-7733-9945-A56A-22015082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2694"/>
            <a:ext cx="7729728" cy="1188720"/>
          </a:xfrm>
        </p:spPr>
        <p:txBody>
          <a:bodyPr/>
          <a:lstStyle/>
          <a:p>
            <a:r>
              <a:rPr lang="en-US" dirty="0"/>
              <a:t>ES vs PBD for Patients undergoing </a:t>
            </a:r>
            <a:r>
              <a:rPr lang="en-US" dirty="0" err="1"/>
              <a:t>whipples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6B8A2C-FACF-494C-B28B-1EA34A408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599" y="1574324"/>
            <a:ext cx="6109855" cy="5225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42DAF1-C8A9-C44E-8FC9-63C6522C6B7F}"/>
              </a:ext>
            </a:extLst>
          </p:cNvPr>
          <p:cNvSpPr txBox="1"/>
          <p:nvPr/>
        </p:nvSpPr>
        <p:spPr>
          <a:xfrm>
            <a:off x="9227127" y="3186545"/>
            <a:ext cx="285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BUT……</a:t>
            </a:r>
          </a:p>
          <a:p>
            <a:endParaRPr lang="en-US" dirty="0"/>
          </a:p>
          <a:p>
            <a:r>
              <a:rPr lang="en-US" dirty="0"/>
              <a:t>THIS STUDY USED PLASTIC BILIARY STENTS</a:t>
            </a:r>
          </a:p>
        </p:txBody>
      </p:sp>
    </p:spTree>
    <p:extLst>
      <p:ext uri="{BB962C8B-B14F-4D97-AF65-F5344CB8AC3E}">
        <p14:creationId xmlns:p14="http://schemas.microsoft.com/office/powerpoint/2010/main" val="8742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0C84-A8D4-F94F-B22E-D3EDDAD7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F9D7-DB37-A649-AB67-E7CD7ED4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Question: Would the use of metal biliary stents improve the outcome for PBD patients?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28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674F2-65A7-8B46-873B-1EBC482A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80" y="365125"/>
            <a:ext cx="1117912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Metal v Plastic stents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1AB9C-9452-004E-A29B-9AC93904E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940" y="1825625"/>
            <a:ext cx="5181600" cy="4351338"/>
          </a:xfrm>
        </p:spPr>
        <p:txBody>
          <a:bodyPr/>
          <a:lstStyle/>
          <a:p>
            <a:r>
              <a:rPr lang="en-US" dirty="0"/>
              <a:t>A- Reintervention</a:t>
            </a:r>
          </a:p>
          <a:p>
            <a:endParaRPr lang="en-US" dirty="0"/>
          </a:p>
          <a:p>
            <a:r>
              <a:rPr lang="en-US" dirty="0"/>
              <a:t>B- Pre op complications</a:t>
            </a:r>
          </a:p>
          <a:p>
            <a:endParaRPr lang="en-US" dirty="0"/>
          </a:p>
          <a:p>
            <a:r>
              <a:rPr lang="en-US" dirty="0"/>
              <a:t>C- Pancreatitis</a:t>
            </a:r>
          </a:p>
          <a:p>
            <a:endParaRPr lang="en-US" dirty="0"/>
          </a:p>
          <a:p>
            <a:r>
              <a:rPr lang="en-US" dirty="0"/>
              <a:t>D- Cholangitis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B2AFF1-B877-6B45-90EF-F10356984C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1273" y="378979"/>
            <a:ext cx="7376047" cy="59525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EC5B3A-049D-CC4B-878C-0147374289BD}"/>
              </a:ext>
            </a:extLst>
          </p:cNvPr>
          <p:cNvCxnSpPr/>
          <p:nvPr/>
        </p:nvCxnSpPr>
        <p:spPr>
          <a:xfrm flipV="1">
            <a:off x="2783220" y="4316458"/>
            <a:ext cx="7800109" cy="1979036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7B71BC-9B1C-2B4D-BAB5-12015140563C}"/>
              </a:ext>
            </a:extLst>
          </p:cNvPr>
          <p:cNvSpPr txBox="1"/>
          <p:nvPr/>
        </p:nvSpPr>
        <p:spPr>
          <a:xfrm>
            <a:off x="372533" y="5604938"/>
            <a:ext cx="235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Much increased risk of pancreatitis</a:t>
            </a:r>
          </a:p>
        </p:txBody>
      </p:sp>
    </p:spTree>
    <p:extLst>
      <p:ext uri="{BB962C8B-B14F-4D97-AF65-F5344CB8AC3E}">
        <p14:creationId xmlns:p14="http://schemas.microsoft.com/office/powerpoint/2010/main" val="19498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3C4E-31EB-004E-8829-05E8F941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that Odds Ratio of 3.6 mean?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166308-D07C-5A4F-9149-8ADFFA847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The odds of having pancreatitis following ERCP is 3.6 times higher if the patient underwent stenting with metal as opposed to a plastic stent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56B0-6FCF-F742-953C-8134D7D280A8}"/>
              </a:ext>
            </a:extLst>
          </p:cNvPr>
          <p:cNvSpPr txBox="1"/>
          <p:nvPr/>
        </p:nvSpPr>
        <p:spPr>
          <a:xfrm>
            <a:off x="1964267" y="4978400"/>
            <a:ext cx="816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other problems occur with PBD?</a:t>
            </a:r>
          </a:p>
        </p:txBody>
      </p:sp>
    </p:spTree>
    <p:extLst>
      <p:ext uri="{BB962C8B-B14F-4D97-AF65-F5344CB8AC3E}">
        <p14:creationId xmlns:p14="http://schemas.microsoft.com/office/powerpoint/2010/main" val="35406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{86B05BB3-DB1E-FE4B-A8AF-3BD0BCF6CFC3}tf10001120</Template>
  <TotalTime>1484</TotalTime>
  <Words>1050</Words>
  <Application>Microsoft Office PowerPoint</Application>
  <PresentationFormat>Widescreen</PresentationFormat>
  <Paragraphs>241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Gill Sans MT</vt:lpstr>
      <vt:lpstr>Segoe UI Symbol</vt:lpstr>
      <vt:lpstr>Parcel</vt:lpstr>
      <vt:lpstr>Macintosh%20HD:Users:jamesskipworth:Desktop:The%20Association%20Between%20Bacterobilia%20and%20the%20Risk%20of%20Postoperative%20Pancreatic%20Fistula%20Revised-1.docx!OLE_LINK1</vt:lpstr>
      <vt:lpstr>Fast-track Whipples</vt:lpstr>
      <vt:lpstr>Standard Pathway</vt:lpstr>
      <vt:lpstr>Rationale for Biliary Drainage Pathway</vt:lpstr>
      <vt:lpstr>Standard Biliary Drainage Pathway:- Problems</vt:lpstr>
      <vt:lpstr>Unstented whipple trials</vt:lpstr>
      <vt:lpstr>ES vs PBD for Patients undergoing whipples</vt:lpstr>
      <vt:lpstr>PowerPoint Presentation</vt:lpstr>
      <vt:lpstr>Metal v Plastic stents </vt:lpstr>
      <vt:lpstr>What does that Odds Ratio of 3.6 mean?</vt:lpstr>
      <vt:lpstr>Introduction- Gut Microbiome</vt:lpstr>
      <vt:lpstr>BRI- Demographics</vt:lpstr>
      <vt:lpstr>BRI- Microbiome</vt:lpstr>
      <vt:lpstr>Discussion &amp; Conclusions</vt:lpstr>
      <vt:lpstr>Birmingham experience</vt:lpstr>
      <vt:lpstr>Birmingham fast track pathway</vt:lpstr>
      <vt:lpstr>Lessons learnt</vt:lpstr>
      <vt:lpstr>Lessons learnt</vt:lpstr>
      <vt:lpstr>Fast track surgery pilot: first 21 months </vt:lpstr>
      <vt:lpstr>Recent fast track experience-can we do this?</vt:lpstr>
      <vt:lpstr>Fast Track Whipples at BRI since 2020</vt:lpstr>
      <vt:lpstr>Thanks-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Fast-track Whipples</dc:title>
  <dc:creator>Andy Strickland</dc:creator>
  <cp:lastModifiedBy>Helen Dunderdale</cp:lastModifiedBy>
  <cp:revision>31</cp:revision>
  <dcterms:created xsi:type="dcterms:W3CDTF">2022-03-22T15:10:58Z</dcterms:created>
  <dcterms:modified xsi:type="dcterms:W3CDTF">2022-03-25T12:40:13Z</dcterms:modified>
</cp:coreProperties>
</file>