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437" r:id="rId4"/>
    <p:sldId id="400" r:id="rId5"/>
    <p:sldId id="409" r:id="rId6"/>
    <p:sldId id="438" r:id="rId7"/>
    <p:sldId id="444" r:id="rId8"/>
    <p:sldId id="435" r:id="rId9"/>
    <p:sldId id="431" r:id="rId10"/>
    <p:sldId id="433" r:id="rId11"/>
    <p:sldId id="282" r:id="rId12"/>
    <p:sldId id="452" r:id="rId13"/>
    <p:sldId id="453" r:id="rId14"/>
    <p:sldId id="335" r:id="rId15"/>
    <p:sldId id="455" r:id="rId16"/>
    <p:sldId id="457" r:id="rId17"/>
    <p:sldId id="461" r:id="rId18"/>
    <p:sldId id="471" r:id="rId19"/>
    <p:sldId id="460" r:id="rId20"/>
    <p:sldId id="470" r:id="rId21"/>
    <p:sldId id="467" r:id="rId22"/>
    <p:sldId id="472" r:id="rId23"/>
    <p:sldId id="473" r:id="rId24"/>
    <p:sldId id="4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5"/>
    <p:restoredTop sz="90746" autoAdjust="0"/>
  </p:normalViewPr>
  <p:slideViewPr>
    <p:cSldViewPr snapToGrid="0" snapToObjects="1">
      <p:cViewPr varScale="1">
        <p:scale>
          <a:sx n="60" d="100"/>
          <a:sy n="60" d="100"/>
        </p:scale>
        <p:origin x="102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84701A-140F-4D7F-90FD-04B01797FC35}" type="doc">
      <dgm:prSet loTypeId="urn:microsoft.com/office/officeart/2008/layout/NameandTitleOrganizationalChart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4D25E7A7-ABE3-4256-876B-54EDE5E8006B}">
      <dgm:prSet phldrT="[Text]" custT="1"/>
      <dgm:spPr/>
      <dgm:t>
        <a:bodyPr/>
        <a:lstStyle/>
        <a:p>
          <a:r>
            <a:rPr lang="en-GB" sz="800" b="1" dirty="0"/>
            <a:t>Referral to Central HPB MDT </a:t>
          </a:r>
        </a:p>
        <a:p>
          <a:r>
            <a:rPr lang="en-GB" sz="800" b="1" dirty="0"/>
            <a:t>- Diagnosis of BR-PDAC</a:t>
          </a:r>
        </a:p>
      </dgm:t>
    </dgm:pt>
    <dgm:pt modelId="{0423EB47-24F2-4B1B-A578-8DB4EE02D122}" type="parTrans" cxnId="{474717BB-305E-4129-9481-730C0ADC7492}">
      <dgm:prSet/>
      <dgm:spPr/>
      <dgm:t>
        <a:bodyPr/>
        <a:lstStyle/>
        <a:p>
          <a:endParaRPr lang="en-GB" sz="800"/>
        </a:p>
      </dgm:t>
    </dgm:pt>
    <dgm:pt modelId="{FEDB1F4E-5668-46D2-98FD-69BA3989E38B}" type="sibTrans" cxnId="{474717BB-305E-4129-9481-730C0ADC7492}">
      <dgm:prSet custT="1"/>
      <dgm:spPr/>
      <dgm:t>
        <a:bodyPr/>
        <a:lstStyle/>
        <a:p>
          <a:pPr algn="ctr"/>
          <a:r>
            <a:rPr lang="en-GB" sz="800" b="1"/>
            <a:t>Time point: 0</a:t>
          </a:r>
        </a:p>
      </dgm:t>
    </dgm:pt>
    <dgm:pt modelId="{822BB0FA-C350-4614-AA12-368E24F4F0F0}" type="asst">
      <dgm:prSet phldrT="[Text]" custT="1"/>
      <dgm:spPr/>
      <dgm:t>
        <a:bodyPr/>
        <a:lstStyle/>
        <a:p>
          <a:r>
            <a:rPr lang="en-GB" sz="800" b="1"/>
            <a:t>Local Oncology Review</a:t>
          </a:r>
        </a:p>
        <a:p>
          <a:r>
            <a:rPr lang="en-GB" sz="800" b="1"/>
            <a:t>- Neo-Adjuvant Chemotherapy</a:t>
          </a:r>
        </a:p>
        <a:p>
          <a:r>
            <a:rPr lang="en-GB" sz="800" b="1"/>
            <a:t>- 6 Cycles FOLFIRINOX</a:t>
          </a:r>
        </a:p>
      </dgm:t>
    </dgm:pt>
    <dgm:pt modelId="{AD34CD0D-3293-468C-9814-B617EB5106D5}" type="parTrans" cxnId="{8D30AB4D-ED7D-4632-9CC8-F98F0A49D7ED}">
      <dgm:prSet/>
      <dgm:spPr/>
      <dgm:t>
        <a:bodyPr/>
        <a:lstStyle/>
        <a:p>
          <a:endParaRPr lang="en-GB" sz="800"/>
        </a:p>
      </dgm:t>
    </dgm:pt>
    <dgm:pt modelId="{068BFFE3-5D40-421C-8EF3-A373CFCCC9F2}" type="sibTrans" cxnId="{8D30AB4D-ED7D-4632-9CC8-F98F0A49D7ED}">
      <dgm:prSet custT="1"/>
      <dgm:spPr/>
      <dgm:t>
        <a:bodyPr/>
        <a:lstStyle/>
        <a:p>
          <a:pPr algn="ctr"/>
          <a:r>
            <a:rPr lang="en-GB" sz="800" b="1" dirty="0"/>
            <a:t>2-4 Weeks</a:t>
          </a:r>
        </a:p>
      </dgm:t>
    </dgm:pt>
    <dgm:pt modelId="{F32272BA-40DA-49BC-AA44-031C8C0C2CE6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GB" sz="800" b="1" dirty="0"/>
            <a:t>MDT Review of post NA-Chemo CT </a:t>
          </a:r>
        </a:p>
        <a:p>
          <a:r>
            <a:rPr lang="en-GB" sz="800" b="1" dirty="0"/>
            <a:t>- Enlarged tumour or distant </a:t>
          </a:r>
          <a:r>
            <a:rPr lang="en-GB" sz="800" b="1" dirty="0" err="1"/>
            <a:t>mets</a:t>
          </a:r>
          <a:endParaRPr lang="en-GB" sz="800" b="1" dirty="0"/>
        </a:p>
        <a:p>
          <a:r>
            <a:rPr lang="en-GB" sz="800" b="1" dirty="0"/>
            <a:t>- No Longer </a:t>
          </a:r>
          <a:r>
            <a:rPr lang="en-GB" sz="800" b="1" dirty="0" err="1"/>
            <a:t>Resectable</a:t>
          </a:r>
          <a:endParaRPr lang="en-GB" sz="800" b="1" dirty="0"/>
        </a:p>
      </dgm:t>
    </dgm:pt>
    <dgm:pt modelId="{091425C4-DF40-4D5E-A73C-03CF18CEF0DD}" type="parTrans" cxnId="{3622A562-1943-4795-8DC6-A0616358428D}">
      <dgm:prSet/>
      <dgm:spPr/>
      <dgm:t>
        <a:bodyPr/>
        <a:lstStyle/>
        <a:p>
          <a:endParaRPr lang="en-GB" sz="800"/>
        </a:p>
      </dgm:t>
    </dgm:pt>
    <dgm:pt modelId="{454C5B49-C338-4973-9948-2973D0E9F464}" type="sibTrans" cxnId="{3622A562-1943-4795-8DC6-A0616358428D}">
      <dgm:prSet custT="1"/>
      <dgm:spPr/>
      <dgm:t>
        <a:bodyPr/>
        <a:lstStyle/>
        <a:p>
          <a:pPr algn="ctr"/>
          <a:r>
            <a:rPr lang="en-GB" sz="800" b="1" dirty="0"/>
            <a:t>Approx. 3 Months</a:t>
          </a:r>
        </a:p>
      </dgm:t>
    </dgm:pt>
    <dgm:pt modelId="{0D5346A7-3FD3-4565-BDF1-9920F357F1C2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 sz="800" b="1" dirty="0"/>
            <a:t>MDT Review of post NA-Chemo CT</a:t>
          </a:r>
        </a:p>
        <a:p>
          <a:r>
            <a:rPr lang="en-GB" sz="800" b="1" dirty="0"/>
            <a:t>- Unchanged/smaller</a:t>
          </a:r>
        </a:p>
        <a:p>
          <a:r>
            <a:rPr lang="en-GB" sz="800" b="1" dirty="0"/>
            <a:t> </a:t>
          </a:r>
          <a:r>
            <a:rPr lang="en-GB" sz="800" b="1" dirty="0" err="1"/>
            <a:t>tumor</a:t>
          </a:r>
          <a:r>
            <a:rPr lang="en-GB" sz="800" b="1" dirty="0"/>
            <a:t> and no distant </a:t>
          </a:r>
          <a:r>
            <a:rPr lang="en-GB" sz="800" b="1" dirty="0" err="1"/>
            <a:t>mets</a:t>
          </a:r>
          <a:endParaRPr lang="en-GB" sz="800" b="1" dirty="0"/>
        </a:p>
        <a:p>
          <a:r>
            <a:rPr lang="en-GB" sz="800" b="1" dirty="0"/>
            <a:t>- </a:t>
          </a:r>
          <a:r>
            <a:rPr lang="en-GB" sz="800" b="1" dirty="0" err="1"/>
            <a:t>Resectable</a:t>
          </a:r>
          <a:endParaRPr lang="en-GB" sz="800" b="1" dirty="0"/>
        </a:p>
      </dgm:t>
    </dgm:pt>
    <dgm:pt modelId="{936E9015-F2BA-408C-9B82-4E5859AB04B0}" type="parTrans" cxnId="{58EE2588-B334-4503-8156-F33064D88126}">
      <dgm:prSet/>
      <dgm:spPr/>
      <dgm:t>
        <a:bodyPr/>
        <a:lstStyle/>
        <a:p>
          <a:endParaRPr lang="en-GB" sz="800"/>
        </a:p>
      </dgm:t>
    </dgm:pt>
    <dgm:pt modelId="{E9A536E7-30BA-45B6-AFC0-3AF7B572A820}" type="sibTrans" cxnId="{58EE2588-B334-4503-8156-F33064D88126}">
      <dgm:prSet custT="1"/>
      <dgm:spPr/>
      <dgm:t>
        <a:bodyPr/>
        <a:lstStyle/>
        <a:p>
          <a:pPr algn="ctr"/>
          <a:r>
            <a:rPr lang="en-GB" sz="800" b="1"/>
            <a:t>Approx. 3 Months</a:t>
          </a:r>
        </a:p>
      </dgm:t>
    </dgm:pt>
    <dgm:pt modelId="{F8884EDE-CD9D-48A5-AA39-AD071F2B7C2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 sz="800" b="1"/>
            <a:t>Surgical Review</a:t>
          </a:r>
        </a:p>
        <a:p>
          <a:r>
            <a:rPr lang="en-GB" sz="800" b="1"/>
            <a:t>- Counselling/Consent</a:t>
          </a:r>
        </a:p>
        <a:p>
          <a:r>
            <a:rPr lang="en-GB" sz="800" b="1"/>
            <a:t>- Plan Op Date</a:t>
          </a:r>
        </a:p>
      </dgm:t>
    </dgm:pt>
    <dgm:pt modelId="{D84B4C50-44D4-4583-8BBE-34593EE65F9D}" type="parTrans" cxnId="{A914ACCF-12E2-418C-BF5E-092C3AC6B20C}">
      <dgm:prSet/>
      <dgm:spPr/>
      <dgm:t>
        <a:bodyPr/>
        <a:lstStyle/>
        <a:p>
          <a:endParaRPr lang="en-GB" sz="800"/>
        </a:p>
      </dgm:t>
    </dgm:pt>
    <dgm:pt modelId="{EBFDCB59-3A44-4F4E-9FB9-D21580E66ABE}" type="sibTrans" cxnId="{A914ACCF-12E2-418C-BF5E-092C3AC6B20C}">
      <dgm:prSet custT="1"/>
      <dgm:spPr/>
      <dgm:t>
        <a:bodyPr/>
        <a:lstStyle/>
        <a:p>
          <a:pPr algn="ctr"/>
          <a:r>
            <a:rPr lang="en-GB" sz="800" b="1"/>
            <a:t>Within 7 Days of MDT</a:t>
          </a:r>
        </a:p>
      </dgm:t>
    </dgm:pt>
    <dgm:pt modelId="{A5DDCA0A-6100-404A-A46D-28A592FC6540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GB" sz="800" b="1"/>
            <a:t>Oncology Review</a:t>
          </a:r>
        </a:p>
        <a:p>
          <a:r>
            <a:rPr lang="en-GB" sz="800" b="1"/>
            <a:t>- Ongoing Palliative Therapies</a:t>
          </a:r>
        </a:p>
      </dgm:t>
    </dgm:pt>
    <dgm:pt modelId="{B1E1B343-6607-4123-94A5-58FB8F0631AA}" type="parTrans" cxnId="{B995F948-56CA-49F4-8164-4DFB6DC5073A}">
      <dgm:prSet/>
      <dgm:spPr/>
      <dgm:t>
        <a:bodyPr/>
        <a:lstStyle/>
        <a:p>
          <a:endParaRPr lang="en-GB" sz="800"/>
        </a:p>
      </dgm:t>
    </dgm:pt>
    <dgm:pt modelId="{F82CF860-E0AE-4B88-98D9-76412EA1E1C1}" type="sibTrans" cxnId="{B995F948-56CA-49F4-8164-4DFB6DC5073A}">
      <dgm:prSet custT="1"/>
      <dgm:spPr/>
      <dgm:t>
        <a:bodyPr/>
        <a:lstStyle/>
        <a:p>
          <a:pPr algn="ctr"/>
          <a:endParaRPr lang="en-GB" sz="800" b="1" dirty="0"/>
        </a:p>
      </dgm:t>
    </dgm:pt>
    <dgm:pt modelId="{19325CDA-0939-4B12-894B-A7FECB23CC9E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 sz="800" b="1" dirty="0"/>
            <a:t>Radical Pancreatic Resection </a:t>
          </a:r>
        </a:p>
        <a:p>
          <a:r>
            <a:rPr lang="en-GB" sz="800" b="1" dirty="0"/>
            <a:t>with Venous Resection</a:t>
          </a:r>
        </a:p>
      </dgm:t>
    </dgm:pt>
    <dgm:pt modelId="{1FA2335E-1748-4DF5-A91B-24F1E109EE80}" type="parTrans" cxnId="{9491ED87-67CC-4099-9048-498185C80F01}">
      <dgm:prSet/>
      <dgm:spPr/>
      <dgm:t>
        <a:bodyPr/>
        <a:lstStyle/>
        <a:p>
          <a:endParaRPr lang="en-GB" sz="800"/>
        </a:p>
      </dgm:t>
    </dgm:pt>
    <dgm:pt modelId="{8F46DEBE-958B-4FC1-AE84-C08DF4ABCAB1}" type="sibTrans" cxnId="{9491ED87-67CC-4099-9048-498185C80F01}">
      <dgm:prSet custT="1"/>
      <dgm:spPr/>
      <dgm:t>
        <a:bodyPr/>
        <a:lstStyle/>
        <a:p>
          <a:pPr algn="ctr"/>
          <a:r>
            <a:rPr lang="en-GB" sz="800" b="1" dirty="0"/>
            <a:t>4 Weeks &gt;Last Chemo Cycle</a:t>
          </a:r>
        </a:p>
      </dgm:t>
    </dgm:pt>
    <dgm:pt modelId="{7FBA0B72-42D5-470F-A182-33FA6E4867D5}" type="pres">
      <dgm:prSet presAssocID="{ED84701A-140F-4D7F-90FD-04B01797FC3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02DC970-1B89-44A5-98BA-BE456F7C6951}" type="pres">
      <dgm:prSet presAssocID="{4D25E7A7-ABE3-4256-876B-54EDE5E8006B}" presName="hierRoot1" presStyleCnt="0">
        <dgm:presLayoutVars>
          <dgm:hierBranch val="init"/>
        </dgm:presLayoutVars>
      </dgm:prSet>
      <dgm:spPr/>
    </dgm:pt>
    <dgm:pt modelId="{43C9A78F-AC8C-4B12-BF47-63F5F6353AED}" type="pres">
      <dgm:prSet presAssocID="{4D25E7A7-ABE3-4256-876B-54EDE5E8006B}" presName="rootComposite1" presStyleCnt="0"/>
      <dgm:spPr/>
    </dgm:pt>
    <dgm:pt modelId="{9710EBBE-9862-4359-BE82-37E9A99E32A3}" type="pres">
      <dgm:prSet presAssocID="{4D25E7A7-ABE3-4256-876B-54EDE5E8006B}" presName="rootText1" presStyleLbl="node0" presStyleIdx="0" presStyleCnt="1">
        <dgm:presLayoutVars>
          <dgm:chMax/>
          <dgm:chPref val="3"/>
        </dgm:presLayoutVars>
      </dgm:prSet>
      <dgm:spPr/>
    </dgm:pt>
    <dgm:pt modelId="{ABD59B5B-D490-452C-B968-9F6509CBDEF5}" type="pres">
      <dgm:prSet presAssocID="{4D25E7A7-ABE3-4256-876B-54EDE5E8006B}" presName="titleText1" presStyleLbl="fgAcc0" presStyleIdx="0" presStyleCnt="1">
        <dgm:presLayoutVars>
          <dgm:chMax val="0"/>
          <dgm:chPref val="0"/>
        </dgm:presLayoutVars>
      </dgm:prSet>
      <dgm:spPr/>
    </dgm:pt>
    <dgm:pt modelId="{8DF9E87D-4B13-4A63-9394-95408749322C}" type="pres">
      <dgm:prSet presAssocID="{4D25E7A7-ABE3-4256-876B-54EDE5E8006B}" presName="rootConnector1" presStyleLbl="node1" presStyleIdx="0" presStyleCnt="5"/>
      <dgm:spPr/>
    </dgm:pt>
    <dgm:pt modelId="{C593018E-BB86-4F47-A4A8-55062F4F09F7}" type="pres">
      <dgm:prSet presAssocID="{4D25E7A7-ABE3-4256-876B-54EDE5E8006B}" presName="hierChild2" presStyleCnt="0"/>
      <dgm:spPr/>
    </dgm:pt>
    <dgm:pt modelId="{A0D11195-8A57-4215-A0FB-C45813D8D786}" type="pres">
      <dgm:prSet presAssocID="{091425C4-DF40-4D5E-A73C-03CF18CEF0DD}" presName="Name37" presStyleLbl="parChTrans1D2" presStyleIdx="0" presStyleCnt="3"/>
      <dgm:spPr/>
    </dgm:pt>
    <dgm:pt modelId="{01286348-4078-4B77-8B8C-84EF8016E385}" type="pres">
      <dgm:prSet presAssocID="{F32272BA-40DA-49BC-AA44-031C8C0C2CE6}" presName="hierRoot2" presStyleCnt="0">
        <dgm:presLayoutVars>
          <dgm:hierBranch val="init"/>
        </dgm:presLayoutVars>
      </dgm:prSet>
      <dgm:spPr/>
    </dgm:pt>
    <dgm:pt modelId="{B2D92073-683D-43FA-B239-0E1610290AF6}" type="pres">
      <dgm:prSet presAssocID="{F32272BA-40DA-49BC-AA44-031C8C0C2CE6}" presName="rootComposite" presStyleCnt="0"/>
      <dgm:spPr/>
    </dgm:pt>
    <dgm:pt modelId="{B6BF1AF4-84B7-46A3-A8E2-83D7C2051202}" type="pres">
      <dgm:prSet presAssocID="{F32272BA-40DA-49BC-AA44-031C8C0C2CE6}" presName="rootText" presStyleLbl="node1" presStyleIdx="0" presStyleCnt="5" custScaleX="131520" custScaleY="116606">
        <dgm:presLayoutVars>
          <dgm:chMax/>
          <dgm:chPref val="3"/>
        </dgm:presLayoutVars>
      </dgm:prSet>
      <dgm:spPr>
        <a:prstGeom prst="hexagon">
          <a:avLst/>
        </a:prstGeom>
      </dgm:spPr>
    </dgm:pt>
    <dgm:pt modelId="{0AA67A99-5EDA-418B-A7F9-A351F2894CB5}" type="pres">
      <dgm:prSet presAssocID="{F32272BA-40DA-49BC-AA44-031C8C0C2CE6}" presName="titleText2" presStyleLbl="fgAcc1" presStyleIdx="0" presStyleCnt="5" custLinFactNeighborX="522" custLinFactNeighborY="54445">
        <dgm:presLayoutVars>
          <dgm:chMax val="0"/>
          <dgm:chPref val="0"/>
        </dgm:presLayoutVars>
      </dgm:prSet>
      <dgm:spPr/>
    </dgm:pt>
    <dgm:pt modelId="{8EC1860C-FB1A-4885-80E3-547C0206BFA8}" type="pres">
      <dgm:prSet presAssocID="{F32272BA-40DA-49BC-AA44-031C8C0C2CE6}" presName="rootConnector" presStyleLbl="node2" presStyleIdx="0" presStyleCnt="0"/>
      <dgm:spPr/>
    </dgm:pt>
    <dgm:pt modelId="{3621EA2B-DFE3-4A8D-BF0A-B21309A44B1C}" type="pres">
      <dgm:prSet presAssocID="{F32272BA-40DA-49BC-AA44-031C8C0C2CE6}" presName="hierChild4" presStyleCnt="0"/>
      <dgm:spPr/>
    </dgm:pt>
    <dgm:pt modelId="{75F4BA6B-8353-4593-9258-F93F5B7638FB}" type="pres">
      <dgm:prSet presAssocID="{B1E1B343-6607-4123-94A5-58FB8F0631AA}" presName="Name37" presStyleLbl="parChTrans1D3" presStyleIdx="0" presStyleCnt="2"/>
      <dgm:spPr/>
    </dgm:pt>
    <dgm:pt modelId="{4D9B4923-AF0B-4ECC-8A5E-9E88C1DA6DEA}" type="pres">
      <dgm:prSet presAssocID="{A5DDCA0A-6100-404A-A46D-28A592FC6540}" presName="hierRoot2" presStyleCnt="0">
        <dgm:presLayoutVars>
          <dgm:hierBranch val="init"/>
        </dgm:presLayoutVars>
      </dgm:prSet>
      <dgm:spPr/>
    </dgm:pt>
    <dgm:pt modelId="{6A312FA5-56C6-4075-A00C-A9E325B884D2}" type="pres">
      <dgm:prSet presAssocID="{A5DDCA0A-6100-404A-A46D-28A592FC6540}" presName="rootComposite" presStyleCnt="0"/>
      <dgm:spPr/>
    </dgm:pt>
    <dgm:pt modelId="{D91A8C43-3A38-4DE4-B5D6-399B0EBEFDB1}" type="pres">
      <dgm:prSet presAssocID="{A5DDCA0A-6100-404A-A46D-28A592FC6540}" presName="rootText" presStyleLbl="node1" presStyleIdx="1" presStyleCnt="5">
        <dgm:presLayoutVars>
          <dgm:chMax/>
          <dgm:chPref val="3"/>
        </dgm:presLayoutVars>
      </dgm:prSet>
      <dgm:spPr/>
    </dgm:pt>
    <dgm:pt modelId="{888480E9-6FE8-4D9C-A99C-9DB068EEC92C}" type="pres">
      <dgm:prSet presAssocID="{A5DDCA0A-6100-404A-A46D-28A592FC6540}" presName="titleText2" presStyleLbl="fgAcc1" presStyleIdx="1" presStyleCnt="5" custFlipVert="1" custFlipHor="1" custScaleX="80414" custScaleY="73019" custLinFactX="71226" custLinFactNeighborX="100000" custLinFactNeighborY="3192">
        <dgm:presLayoutVars>
          <dgm:chMax val="0"/>
          <dgm:chPref val="0"/>
        </dgm:presLayoutVars>
      </dgm:prSet>
      <dgm:spPr/>
    </dgm:pt>
    <dgm:pt modelId="{CF06F754-98BF-4F26-BB33-B74650CBFCC8}" type="pres">
      <dgm:prSet presAssocID="{A5DDCA0A-6100-404A-A46D-28A592FC6540}" presName="rootConnector" presStyleLbl="node3" presStyleIdx="0" presStyleCnt="0"/>
      <dgm:spPr/>
    </dgm:pt>
    <dgm:pt modelId="{5C2024E0-04F4-4AF9-BFF1-10739C88AF34}" type="pres">
      <dgm:prSet presAssocID="{A5DDCA0A-6100-404A-A46D-28A592FC6540}" presName="hierChild4" presStyleCnt="0"/>
      <dgm:spPr/>
    </dgm:pt>
    <dgm:pt modelId="{FC000D50-F374-4E7C-8003-ACD4F2171D57}" type="pres">
      <dgm:prSet presAssocID="{A5DDCA0A-6100-404A-A46D-28A592FC6540}" presName="hierChild5" presStyleCnt="0"/>
      <dgm:spPr/>
    </dgm:pt>
    <dgm:pt modelId="{0E2090F0-4D03-4EAB-B3BC-D3703C7C322D}" type="pres">
      <dgm:prSet presAssocID="{F32272BA-40DA-49BC-AA44-031C8C0C2CE6}" presName="hierChild5" presStyleCnt="0"/>
      <dgm:spPr/>
    </dgm:pt>
    <dgm:pt modelId="{8F629CAD-CCC5-486E-940A-CDCE946B5F5F}" type="pres">
      <dgm:prSet presAssocID="{936E9015-F2BA-408C-9B82-4E5859AB04B0}" presName="Name37" presStyleLbl="parChTrans1D2" presStyleIdx="1" presStyleCnt="3"/>
      <dgm:spPr/>
    </dgm:pt>
    <dgm:pt modelId="{4AA0D26A-EB5A-454F-AB5C-6B3B132C5EDA}" type="pres">
      <dgm:prSet presAssocID="{0D5346A7-3FD3-4565-BDF1-9920F357F1C2}" presName="hierRoot2" presStyleCnt="0">
        <dgm:presLayoutVars>
          <dgm:hierBranch val="init"/>
        </dgm:presLayoutVars>
      </dgm:prSet>
      <dgm:spPr/>
    </dgm:pt>
    <dgm:pt modelId="{00305BA4-763C-4E91-93B9-2D8C2AA43AD1}" type="pres">
      <dgm:prSet presAssocID="{0D5346A7-3FD3-4565-BDF1-9920F357F1C2}" presName="rootComposite" presStyleCnt="0"/>
      <dgm:spPr/>
    </dgm:pt>
    <dgm:pt modelId="{D2F8FCD5-5A9B-4D81-A528-49D976932674}" type="pres">
      <dgm:prSet presAssocID="{0D5346A7-3FD3-4565-BDF1-9920F357F1C2}" presName="rootText" presStyleLbl="node1" presStyleIdx="2" presStyleCnt="5" custScaleX="138026" custScaleY="114792">
        <dgm:presLayoutVars>
          <dgm:chMax/>
          <dgm:chPref val="3"/>
        </dgm:presLayoutVars>
      </dgm:prSet>
      <dgm:spPr>
        <a:prstGeom prst="hexagon">
          <a:avLst/>
        </a:prstGeom>
      </dgm:spPr>
    </dgm:pt>
    <dgm:pt modelId="{DDA6BB6F-AC0E-4174-9314-F3032BC39F19}" type="pres">
      <dgm:prSet presAssocID="{0D5346A7-3FD3-4565-BDF1-9920F357F1C2}" presName="titleText2" presStyleLbl="fgAcc1" presStyleIdx="2" presStyleCnt="5" custLinFactNeighborX="-522" custLinFactNeighborY="40834">
        <dgm:presLayoutVars>
          <dgm:chMax val="0"/>
          <dgm:chPref val="0"/>
        </dgm:presLayoutVars>
      </dgm:prSet>
      <dgm:spPr/>
    </dgm:pt>
    <dgm:pt modelId="{F7F62104-267A-4773-9E9D-A47C45E123B0}" type="pres">
      <dgm:prSet presAssocID="{0D5346A7-3FD3-4565-BDF1-9920F357F1C2}" presName="rootConnector" presStyleLbl="node2" presStyleIdx="0" presStyleCnt="0"/>
      <dgm:spPr/>
    </dgm:pt>
    <dgm:pt modelId="{8E2244D1-5618-4E55-9373-56EAFAB44390}" type="pres">
      <dgm:prSet presAssocID="{0D5346A7-3FD3-4565-BDF1-9920F357F1C2}" presName="hierChild4" presStyleCnt="0"/>
      <dgm:spPr/>
    </dgm:pt>
    <dgm:pt modelId="{21EF13BF-CCBA-4366-98AB-D17002F4BB13}" type="pres">
      <dgm:prSet presAssocID="{D84B4C50-44D4-4583-8BBE-34593EE65F9D}" presName="Name37" presStyleLbl="parChTrans1D3" presStyleIdx="1" presStyleCnt="2"/>
      <dgm:spPr/>
    </dgm:pt>
    <dgm:pt modelId="{A29BE323-9FC8-4D9F-A4AA-D404DD5E2D3B}" type="pres">
      <dgm:prSet presAssocID="{F8884EDE-CD9D-48A5-AA39-AD071F2B7C28}" presName="hierRoot2" presStyleCnt="0">
        <dgm:presLayoutVars>
          <dgm:hierBranch val="init"/>
        </dgm:presLayoutVars>
      </dgm:prSet>
      <dgm:spPr/>
    </dgm:pt>
    <dgm:pt modelId="{CB519E29-5D2A-49E4-BC1C-7E6BD880708C}" type="pres">
      <dgm:prSet presAssocID="{F8884EDE-CD9D-48A5-AA39-AD071F2B7C28}" presName="rootComposite" presStyleCnt="0"/>
      <dgm:spPr/>
    </dgm:pt>
    <dgm:pt modelId="{9EA2C51A-5679-40A9-BA8F-CBF6C9778111}" type="pres">
      <dgm:prSet presAssocID="{F8884EDE-CD9D-48A5-AA39-AD071F2B7C28}" presName="rootText" presStyleLbl="node1" presStyleIdx="3" presStyleCnt="5">
        <dgm:presLayoutVars>
          <dgm:chMax/>
          <dgm:chPref val="3"/>
        </dgm:presLayoutVars>
      </dgm:prSet>
      <dgm:spPr/>
    </dgm:pt>
    <dgm:pt modelId="{DC36033C-C3E3-4327-97C2-675EB8493A7C}" type="pres">
      <dgm:prSet presAssocID="{F8884EDE-CD9D-48A5-AA39-AD071F2B7C28}" presName="titleText2" presStyleLbl="fgAcc1" presStyleIdx="3" presStyleCnt="5">
        <dgm:presLayoutVars>
          <dgm:chMax val="0"/>
          <dgm:chPref val="0"/>
        </dgm:presLayoutVars>
      </dgm:prSet>
      <dgm:spPr/>
    </dgm:pt>
    <dgm:pt modelId="{9184F87F-05D0-4B3E-8122-152681291CF9}" type="pres">
      <dgm:prSet presAssocID="{F8884EDE-CD9D-48A5-AA39-AD071F2B7C28}" presName="rootConnector" presStyleLbl="node3" presStyleIdx="0" presStyleCnt="0"/>
      <dgm:spPr/>
    </dgm:pt>
    <dgm:pt modelId="{899C216D-685F-4676-88F6-BBEA143AE3FC}" type="pres">
      <dgm:prSet presAssocID="{F8884EDE-CD9D-48A5-AA39-AD071F2B7C28}" presName="hierChild4" presStyleCnt="0"/>
      <dgm:spPr/>
    </dgm:pt>
    <dgm:pt modelId="{B24EC2AA-7F9A-4731-826B-3AB85425B841}" type="pres">
      <dgm:prSet presAssocID="{1FA2335E-1748-4DF5-A91B-24F1E109EE80}" presName="Name37" presStyleLbl="parChTrans1D4" presStyleIdx="0" presStyleCnt="1"/>
      <dgm:spPr/>
    </dgm:pt>
    <dgm:pt modelId="{023EBFDF-5D06-4150-947F-E1FC97E9E9FD}" type="pres">
      <dgm:prSet presAssocID="{19325CDA-0939-4B12-894B-A7FECB23CC9E}" presName="hierRoot2" presStyleCnt="0">
        <dgm:presLayoutVars>
          <dgm:hierBranch val="init"/>
        </dgm:presLayoutVars>
      </dgm:prSet>
      <dgm:spPr/>
    </dgm:pt>
    <dgm:pt modelId="{2987C5D7-D45E-4ED9-B9F4-5C10D2A1B0B2}" type="pres">
      <dgm:prSet presAssocID="{19325CDA-0939-4B12-894B-A7FECB23CC9E}" presName="rootComposite" presStyleCnt="0"/>
      <dgm:spPr/>
    </dgm:pt>
    <dgm:pt modelId="{9A4F05A2-7953-4EB6-B923-A5C0B1EA2D0D}" type="pres">
      <dgm:prSet presAssocID="{19325CDA-0939-4B12-894B-A7FECB23CC9E}" presName="rootText" presStyleLbl="node1" presStyleIdx="4" presStyleCnt="5">
        <dgm:presLayoutVars>
          <dgm:chMax/>
          <dgm:chPref val="3"/>
        </dgm:presLayoutVars>
      </dgm:prSet>
      <dgm:spPr/>
    </dgm:pt>
    <dgm:pt modelId="{56D754F2-FB25-4500-98F0-FC89C71B02E3}" type="pres">
      <dgm:prSet presAssocID="{19325CDA-0939-4B12-894B-A7FECB23CC9E}" presName="titleText2" presStyleLbl="fgAcc1" presStyleIdx="4" presStyleCnt="5">
        <dgm:presLayoutVars>
          <dgm:chMax val="0"/>
          <dgm:chPref val="0"/>
        </dgm:presLayoutVars>
      </dgm:prSet>
      <dgm:spPr/>
    </dgm:pt>
    <dgm:pt modelId="{4C5F0FAF-ADF6-4D4C-99FE-6E4D43372573}" type="pres">
      <dgm:prSet presAssocID="{19325CDA-0939-4B12-894B-A7FECB23CC9E}" presName="rootConnector" presStyleLbl="node4" presStyleIdx="0" presStyleCnt="0"/>
      <dgm:spPr/>
    </dgm:pt>
    <dgm:pt modelId="{2A7F3916-6E27-448B-887A-DE77B0614B93}" type="pres">
      <dgm:prSet presAssocID="{19325CDA-0939-4B12-894B-A7FECB23CC9E}" presName="hierChild4" presStyleCnt="0"/>
      <dgm:spPr/>
    </dgm:pt>
    <dgm:pt modelId="{D77DE35A-D1DC-47CD-8859-C93A7621838F}" type="pres">
      <dgm:prSet presAssocID="{19325CDA-0939-4B12-894B-A7FECB23CC9E}" presName="hierChild5" presStyleCnt="0"/>
      <dgm:spPr/>
    </dgm:pt>
    <dgm:pt modelId="{5ACE7B8B-2967-42B5-B666-FC9AF60F9E7B}" type="pres">
      <dgm:prSet presAssocID="{F8884EDE-CD9D-48A5-AA39-AD071F2B7C28}" presName="hierChild5" presStyleCnt="0"/>
      <dgm:spPr/>
    </dgm:pt>
    <dgm:pt modelId="{20284AEC-0860-4EB5-AA21-263203403129}" type="pres">
      <dgm:prSet presAssocID="{0D5346A7-3FD3-4565-BDF1-9920F357F1C2}" presName="hierChild5" presStyleCnt="0"/>
      <dgm:spPr/>
    </dgm:pt>
    <dgm:pt modelId="{79E970BA-A330-4579-9EBF-DA694AA98A3E}" type="pres">
      <dgm:prSet presAssocID="{4D25E7A7-ABE3-4256-876B-54EDE5E8006B}" presName="hierChild3" presStyleCnt="0"/>
      <dgm:spPr/>
    </dgm:pt>
    <dgm:pt modelId="{96E38E58-6A1B-4197-9CAE-DC230BBEE21F}" type="pres">
      <dgm:prSet presAssocID="{AD34CD0D-3293-468C-9814-B617EB5106D5}" presName="Name96" presStyleLbl="parChTrans1D2" presStyleIdx="2" presStyleCnt="3"/>
      <dgm:spPr/>
    </dgm:pt>
    <dgm:pt modelId="{3AF948D8-F8A4-4B04-8212-90D2DA19C4C9}" type="pres">
      <dgm:prSet presAssocID="{822BB0FA-C350-4614-AA12-368E24F4F0F0}" presName="hierRoot3" presStyleCnt="0">
        <dgm:presLayoutVars>
          <dgm:hierBranch val="init"/>
        </dgm:presLayoutVars>
      </dgm:prSet>
      <dgm:spPr/>
    </dgm:pt>
    <dgm:pt modelId="{44B3E6A5-73EE-4A6F-AC9D-FDDEF8303066}" type="pres">
      <dgm:prSet presAssocID="{822BB0FA-C350-4614-AA12-368E24F4F0F0}" presName="rootComposite3" presStyleCnt="0"/>
      <dgm:spPr/>
    </dgm:pt>
    <dgm:pt modelId="{5945AD2D-05DC-41C1-B8CF-F9EC28ADF1F3}" type="pres">
      <dgm:prSet presAssocID="{822BB0FA-C350-4614-AA12-368E24F4F0F0}" presName="rootText3" presStyleLbl="asst1" presStyleIdx="0" presStyleCnt="1">
        <dgm:presLayoutVars>
          <dgm:chPref val="3"/>
        </dgm:presLayoutVars>
      </dgm:prSet>
      <dgm:spPr/>
    </dgm:pt>
    <dgm:pt modelId="{C633C3AE-DB4F-494A-B4B1-E97231196E65}" type="pres">
      <dgm:prSet presAssocID="{822BB0FA-C350-4614-AA12-368E24F4F0F0}" presName="titleText3" presStyleLbl="fgAcc2" presStyleIdx="0" presStyleCnt="1">
        <dgm:presLayoutVars>
          <dgm:chMax val="0"/>
          <dgm:chPref val="0"/>
        </dgm:presLayoutVars>
      </dgm:prSet>
      <dgm:spPr/>
    </dgm:pt>
    <dgm:pt modelId="{6E13C981-E55C-4EE8-8673-FA0AFC4610B1}" type="pres">
      <dgm:prSet presAssocID="{822BB0FA-C350-4614-AA12-368E24F4F0F0}" presName="rootConnector3" presStyleLbl="asst1" presStyleIdx="0" presStyleCnt="1"/>
      <dgm:spPr/>
    </dgm:pt>
    <dgm:pt modelId="{D831E047-1261-46B6-8F6A-9ADACDD5DDDE}" type="pres">
      <dgm:prSet presAssocID="{822BB0FA-C350-4614-AA12-368E24F4F0F0}" presName="hierChild6" presStyleCnt="0"/>
      <dgm:spPr/>
    </dgm:pt>
    <dgm:pt modelId="{528D42A4-3BDC-4DB6-A1DA-0DBEE5A5C93E}" type="pres">
      <dgm:prSet presAssocID="{822BB0FA-C350-4614-AA12-368E24F4F0F0}" presName="hierChild7" presStyleCnt="0"/>
      <dgm:spPr/>
    </dgm:pt>
  </dgm:ptLst>
  <dgm:cxnLst>
    <dgm:cxn modelId="{E076B907-E453-4FF5-8FD9-1FB1752A786B}" type="presOf" srcId="{936E9015-F2BA-408C-9B82-4E5859AB04B0}" destId="{8F629CAD-CCC5-486E-940A-CDCE946B5F5F}" srcOrd="0" destOrd="0" presId="urn:microsoft.com/office/officeart/2008/layout/NameandTitleOrganizationalChart"/>
    <dgm:cxn modelId="{83F0A90D-6DFE-4807-98F3-6DAEFE21F3C6}" type="presOf" srcId="{FEDB1F4E-5668-46D2-98FD-69BA3989E38B}" destId="{ABD59B5B-D490-452C-B968-9F6509CBDEF5}" srcOrd="0" destOrd="0" presId="urn:microsoft.com/office/officeart/2008/layout/NameandTitleOrganizationalChart"/>
    <dgm:cxn modelId="{506AFB24-EF38-4EE1-9B82-EB50DFFAB209}" type="presOf" srcId="{19325CDA-0939-4B12-894B-A7FECB23CC9E}" destId="{4C5F0FAF-ADF6-4D4C-99FE-6E4D43372573}" srcOrd="1" destOrd="0" presId="urn:microsoft.com/office/officeart/2008/layout/NameandTitleOrganizationalChart"/>
    <dgm:cxn modelId="{7AB9243A-9E19-40B4-93B5-C0DBC363CCC5}" type="presOf" srcId="{B1E1B343-6607-4123-94A5-58FB8F0631AA}" destId="{75F4BA6B-8353-4593-9258-F93F5B7638FB}" srcOrd="0" destOrd="0" presId="urn:microsoft.com/office/officeart/2008/layout/NameandTitleOrganizationalChart"/>
    <dgm:cxn modelId="{64359C3D-BF14-4460-8E9A-99241FC0B91D}" type="presOf" srcId="{A5DDCA0A-6100-404A-A46D-28A592FC6540}" destId="{CF06F754-98BF-4F26-BB33-B74650CBFCC8}" srcOrd="1" destOrd="0" presId="urn:microsoft.com/office/officeart/2008/layout/NameandTitleOrganizationalChart"/>
    <dgm:cxn modelId="{0FFF295C-84A5-4B75-9031-7EE28722DA6D}" type="presOf" srcId="{822BB0FA-C350-4614-AA12-368E24F4F0F0}" destId="{5945AD2D-05DC-41C1-B8CF-F9EC28ADF1F3}" srcOrd="0" destOrd="0" presId="urn:microsoft.com/office/officeart/2008/layout/NameandTitleOrganizationalChart"/>
    <dgm:cxn modelId="{F96F9C42-3AC6-49F3-98D9-F655411B9E82}" type="presOf" srcId="{E9A536E7-30BA-45B6-AFC0-3AF7B572A820}" destId="{DDA6BB6F-AC0E-4174-9314-F3032BC39F19}" srcOrd="0" destOrd="0" presId="urn:microsoft.com/office/officeart/2008/layout/NameandTitleOrganizationalChart"/>
    <dgm:cxn modelId="{3622A562-1943-4795-8DC6-A0616358428D}" srcId="{4D25E7A7-ABE3-4256-876B-54EDE5E8006B}" destId="{F32272BA-40DA-49BC-AA44-031C8C0C2CE6}" srcOrd="1" destOrd="0" parTransId="{091425C4-DF40-4D5E-A73C-03CF18CEF0DD}" sibTransId="{454C5B49-C338-4973-9948-2973D0E9F464}"/>
    <dgm:cxn modelId="{AC172944-6F71-4473-A162-791AC9D57A64}" type="presOf" srcId="{454C5B49-C338-4973-9948-2973D0E9F464}" destId="{0AA67A99-5EDA-418B-A7F9-A351F2894CB5}" srcOrd="0" destOrd="0" presId="urn:microsoft.com/office/officeart/2008/layout/NameandTitleOrganizationalChart"/>
    <dgm:cxn modelId="{60257C64-9485-4A2A-9E24-274F88BB2062}" type="presOf" srcId="{F8884EDE-CD9D-48A5-AA39-AD071F2B7C28}" destId="{9184F87F-05D0-4B3E-8122-152681291CF9}" srcOrd="1" destOrd="0" presId="urn:microsoft.com/office/officeart/2008/layout/NameandTitleOrganizationalChart"/>
    <dgm:cxn modelId="{9D537746-E423-432E-B5D3-52B15BE43B35}" type="presOf" srcId="{F32272BA-40DA-49BC-AA44-031C8C0C2CE6}" destId="{B6BF1AF4-84B7-46A3-A8E2-83D7C2051202}" srcOrd="0" destOrd="0" presId="urn:microsoft.com/office/officeart/2008/layout/NameandTitleOrganizationalChart"/>
    <dgm:cxn modelId="{B995F948-56CA-49F4-8164-4DFB6DC5073A}" srcId="{F32272BA-40DA-49BC-AA44-031C8C0C2CE6}" destId="{A5DDCA0A-6100-404A-A46D-28A592FC6540}" srcOrd="0" destOrd="0" parTransId="{B1E1B343-6607-4123-94A5-58FB8F0631AA}" sibTransId="{F82CF860-E0AE-4B88-98D9-76412EA1E1C1}"/>
    <dgm:cxn modelId="{8D30AB4D-ED7D-4632-9CC8-F98F0A49D7ED}" srcId="{4D25E7A7-ABE3-4256-876B-54EDE5E8006B}" destId="{822BB0FA-C350-4614-AA12-368E24F4F0F0}" srcOrd="0" destOrd="0" parTransId="{AD34CD0D-3293-468C-9814-B617EB5106D5}" sibTransId="{068BFFE3-5D40-421C-8EF3-A373CFCCC9F2}"/>
    <dgm:cxn modelId="{5485A051-9CCE-40A2-BD07-2A90C29AD0D1}" type="presOf" srcId="{0D5346A7-3FD3-4565-BDF1-9920F357F1C2}" destId="{D2F8FCD5-5A9B-4D81-A528-49D976932674}" srcOrd="0" destOrd="0" presId="urn:microsoft.com/office/officeart/2008/layout/NameandTitleOrganizationalChart"/>
    <dgm:cxn modelId="{23EE7C7B-BA36-4CF1-8132-468CBC200835}" type="presOf" srcId="{F82CF860-E0AE-4B88-98D9-76412EA1E1C1}" destId="{888480E9-6FE8-4D9C-A99C-9DB068EEC92C}" srcOrd="0" destOrd="0" presId="urn:microsoft.com/office/officeart/2008/layout/NameandTitleOrganizationalChart"/>
    <dgm:cxn modelId="{C1E6F77C-E05C-4528-99A2-86CC04F04812}" type="presOf" srcId="{4D25E7A7-ABE3-4256-876B-54EDE5E8006B}" destId="{8DF9E87D-4B13-4A63-9394-95408749322C}" srcOrd="1" destOrd="0" presId="urn:microsoft.com/office/officeart/2008/layout/NameandTitleOrganizationalChart"/>
    <dgm:cxn modelId="{1854867F-1DF4-4923-8ADA-15C79E5B69F2}" type="presOf" srcId="{822BB0FA-C350-4614-AA12-368E24F4F0F0}" destId="{6E13C981-E55C-4EE8-8673-FA0AFC4610B1}" srcOrd="1" destOrd="0" presId="urn:microsoft.com/office/officeart/2008/layout/NameandTitleOrganizationalChart"/>
    <dgm:cxn modelId="{F54E2E84-DB28-47D7-A515-54ADECC5B826}" type="presOf" srcId="{F32272BA-40DA-49BC-AA44-031C8C0C2CE6}" destId="{8EC1860C-FB1A-4885-80E3-547C0206BFA8}" srcOrd="1" destOrd="0" presId="urn:microsoft.com/office/officeart/2008/layout/NameandTitleOrganizationalChart"/>
    <dgm:cxn modelId="{53B0ED84-9699-4C32-9300-81FE85D3FBE8}" type="presOf" srcId="{1FA2335E-1748-4DF5-A91B-24F1E109EE80}" destId="{B24EC2AA-7F9A-4731-826B-3AB85425B841}" srcOrd="0" destOrd="0" presId="urn:microsoft.com/office/officeart/2008/layout/NameandTitleOrganizationalChart"/>
    <dgm:cxn modelId="{37E31587-7786-4A9E-AF5C-D281FC88C3E3}" type="presOf" srcId="{D84B4C50-44D4-4583-8BBE-34593EE65F9D}" destId="{21EF13BF-CCBA-4366-98AB-D17002F4BB13}" srcOrd="0" destOrd="0" presId="urn:microsoft.com/office/officeart/2008/layout/NameandTitleOrganizationalChart"/>
    <dgm:cxn modelId="{9491ED87-67CC-4099-9048-498185C80F01}" srcId="{F8884EDE-CD9D-48A5-AA39-AD071F2B7C28}" destId="{19325CDA-0939-4B12-894B-A7FECB23CC9E}" srcOrd="0" destOrd="0" parTransId="{1FA2335E-1748-4DF5-A91B-24F1E109EE80}" sibTransId="{8F46DEBE-958B-4FC1-AE84-C08DF4ABCAB1}"/>
    <dgm:cxn modelId="{58EE2588-B334-4503-8156-F33064D88126}" srcId="{4D25E7A7-ABE3-4256-876B-54EDE5E8006B}" destId="{0D5346A7-3FD3-4565-BDF1-9920F357F1C2}" srcOrd="2" destOrd="0" parTransId="{936E9015-F2BA-408C-9B82-4E5859AB04B0}" sibTransId="{E9A536E7-30BA-45B6-AFC0-3AF7B572A820}"/>
    <dgm:cxn modelId="{29418588-269F-4EB9-8972-1AE15A532DDF}" type="presOf" srcId="{A5DDCA0A-6100-404A-A46D-28A592FC6540}" destId="{D91A8C43-3A38-4DE4-B5D6-399B0EBEFDB1}" srcOrd="0" destOrd="0" presId="urn:microsoft.com/office/officeart/2008/layout/NameandTitleOrganizationalChart"/>
    <dgm:cxn modelId="{65C9DB8C-12C3-4918-9E73-A9B090118750}" type="presOf" srcId="{8F46DEBE-958B-4FC1-AE84-C08DF4ABCAB1}" destId="{56D754F2-FB25-4500-98F0-FC89C71B02E3}" srcOrd="0" destOrd="0" presId="urn:microsoft.com/office/officeart/2008/layout/NameandTitleOrganizationalChart"/>
    <dgm:cxn modelId="{5976DB95-4D32-4062-BA0A-A960852BEE22}" type="presOf" srcId="{AD34CD0D-3293-468C-9814-B617EB5106D5}" destId="{96E38E58-6A1B-4197-9CAE-DC230BBEE21F}" srcOrd="0" destOrd="0" presId="urn:microsoft.com/office/officeart/2008/layout/NameandTitleOrganizationalChart"/>
    <dgm:cxn modelId="{90057CA4-E86C-49EE-AD89-98237C2D4B5B}" type="presOf" srcId="{091425C4-DF40-4D5E-A73C-03CF18CEF0DD}" destId="{A0D11195-8A57-4215-A0FB-C45813D8D786}" srcOrd="0" destOrd="0" presId="urn:microsoft.com/office/officeart/2008/layout/NameandTitleOrganizationalChart"/>
    <dgm:cxn modelId="{6C78E3AA-03FC-4601-ADAB-B742D1628163}" type="presOf" srcId="{EBFDCB59-3A44-4F4E-9FB9-D21580E66ABE}" destId="{DC36033C-C3E3-4327-97C2-675EB8493A7C}" srcOrd="0" destOrd="0" presId="urn:microsoft.com/office/officeart/2008/layout/NameandTitleOrganizationalChart"/>
    <dgm:cxn modelId="{474717BB-305E-4129-9481-730C0ADC7492}" srcId="{ED84701A-140F-4D7F-90FD-04B01797FC35}" destId="{4D25E7A7-ABE3-4256-876B-54EDE5E8006B}" srcOrd="0" destOrd="0" parTransId="{0423EB47-24F2-4B1B-A578-8DB4EE02D122}" sibTransId="{FEDB1F4E-5668-46D2-98FD-69BA3989E38B}"/>
    <dgm:cxn modelId="{BFA0E3C1-F2FB-463D-AC1A-4884EE0F1194}" type="presOf" srcId="{4D25E7A7-ABE3-4256-876B-54EDE5E8006B}" destId="{9710EBBE-9862-4359-BE82-37E9A99E32A3}" srcOrd="0" destOrd="0" presId="urn:microsoft.com/office/officeart/2008/layout/NameandTitleOrganizationalChart"/>
    <dgm:cxn modelId="{B44881C8-58B5-42AA-9335-33AEFC087F44}" type="presOf" srcId="{068BFFE3-5D40-421C-8EF3-A373CFCCC9F2}" destId="{C633C3AE-DB4F-494A-B4B1-E97231196E65}" srcOrd="0" destOrd="0" presId="urn:microsoft.com/office/officeart/2008/layout/NameandTitleOrganizationalChart"/>
    <dgm:cxn modelId="{B56F3BCB-6F12-4A7D-9418-8B6E2F6196AE}" type="presOf" srcId="{F8884EDE-CD9D-48A5-AA39-AD071F2B7C28}" destId="{9EA2C51A-5679-40A9-BA8F-CBF6C9778111}" srcOrd="0" destOrd="0" presId="urn:microsoft.com/office/officeart/2008/layout/NameandTitleOrganizationalChart"/>
    <dgm:cxn modelId="{A914ACCF-12E2-418C-BF5E-092C3AC6B20C}" srcId="{0D5346A7-3FD3-4565-BDF1-9920F357F1C2}" destId="{F8884EDE-CD9D-48A5-AA39-AD071F2B7C28}" srcOrd="0" destOrd="0" parTransId="{D84B4C50-44D4-4583-8BBE-34593EE65F9D}" sibTransId="{EBFDCB59-3A44-4F4E-9FB9-D21580E66ABE}"/>
    <dgm:cxn modelId="{2EB819D2-DE2E-4E10-9DE8-B4F65DFAB230}" type="presOf" srcId="{ED84701A-140F-4D7F-90FD-04B01797FC35}" destId="{7FBA0B72-42D5-470F-A182-33FA6E4867D5}" srcOrd="0" destOrd="0" presId="urn:microsoft.com/office/officeart/2008/layout/NameandTitleOrganizationalChart"/>
    <dgm:cxn modelId="{DD2762D8-B531-4319-8067-D29C250744D2}" type="presOf" srcId="{19325CDA-0939-4B12-894B-A7FECB23CC9E}" destId="{9A4F05A2-7953-4EB6-B923-A5C0B1EA2D0D}" srcOrd="0" destOrd="0" presId="urn:microsoft.com/office/officeart/2008/layout/NameandTitleOrganizationalChart"/>
    <dgm:cxn modelId="{449852F0-925D-47EC-B4F1-8B9CDA2CC3A9}" type="presOf" srcId="{0D5346A7-3FD3-4565-BDF1-9920F357F1C2}" destId="{F7F62104-267A-4773-9E9D-A47C45E123B0}" srcOrd="1" destOrd="0" presId="urn:microsoft.com/office/officeart/2008/layout/NameandTitleOrganizationalChart"/>
    <dgm:cxn modelId="{83C4C3C3-9479-47F5-8CCB-D8B1156FD8B0}" type="presParOf" srcId="{7FBA0B72-42D5-470F-A182-33FA6E4867D5}" destId="{202DC970-1B89-44A5-98BA-BE456F7C6951}" srcOrd="0" destOrd="0" presId="urn:microsoft.com/office/officeart/2008/layout/NameandTitleOrganizationalChart"/>
    <dgm:cxn modelId="{8B8E86E5-558D-4D44-9F73-E19FFEE6E689}" type="presParOf" srcId="{202DC970-1B89-44A5-98BA-BE456F7C6951}" destId="{43C9A78F-AC8C-4B12-BF47-63F5F6353AED}" srcOrd="0" destOrd="0" presId="urn:microsoft.com/office/officeart/2008/layout/NameandTitleOrganizationalChart"/>
    <dgm:cxn modelId="{BCF7FED3-2993-4AAC-B40D-1E99F403CD81}" type="presParOf" srcId="{43C9A78F-AC8C-4B12-BF47-63F5F6353AED}" destId="{9710EBBE-9862-4359-BE82-37E9A99E32A3}" srcOrd="0" destOrd="0" presId="urn:microsoft.com/office/officeart/2008/layout/NameandTitleOrganizationalChart"/>
    <dgm:cxn modelId="{164276D3-20A6-4F49-86CE-D2A5B761FCA1}" type="presParOf" srcId="{43C9A78F-AC8C-4B12-BF47-63F5F6353AED}" destId="{ABD59B5B-D490-452C-B968-9F6509CBDEF5}" srcOrd="1" destOrd="0" presId="urn:microsoft.com/office/officeart/2008/layout/NameandTitleOrganizationalChart"/>
    <dgm:cxn modelId="{BA407ACC-E0E4-4765-B597-D6BC31418A79}" type="presParOf" srcId="{43C9A78F-AC8C-4B12-BF47-63F5F6353AED}" destId="{8DF9E87D-4B13-4A63-9394-95408749322C}" srcOrd="2" destOrd="0" presId="urn:microsoft.com/office/officeart/2008/layout/NameandTitleOrganizationalChart"/>
    <dgm:cxn modelId="{0756CD7B-523D-40EB-AD31-0DDA73962522}" type="presParOf" srcId="{202DC970-1B89-44A5-98BA-BE456F7C6951}" destId="{C593018E-BB86-4F47-A4A8-55062F4F09F7}" srcOrd="1" destOrd="0" presId="urn:microsoft.com/office/officeart/2008/layout/NameandTitleOrganizationalChart"/>
    <dgm:cxn modelId="{39C55066-596B-4EC2-8A4B-001CF57EC003}" type="presParOf" srcId="{C593018E-BB86-4F47-A4A8-55062F4F09F7}" destId="{A0D11195-8A57-4215-A0FB-C45813D8D786}" srcOrd="0" destOrd="0" presId="urn:microsoft.com/office/officeart/2008/layout/NameandTitleOrganizationalChart"/>
    <dgm:cxn modelId="{7F18E1DE-D133-4D2F-96C3-28863804D7B2}" type="presParOf" srcId="{C593018E-BB86-4F47-A4A8-55062F4F09F7}" destId="{01286348-4078-4B77-8B8C-84EF8016E385}" srcOrd="1" destOrd="0" presId="urn:microsoft.com/office/officeart/2008/layout/NameandTitleOrganizationalChart"/>
    <dgm:cxn modelId="{E11E1B34-C271-42AF-A0C0-82F26F854A5A}" type="presParOf" srcId="{01286348-4078-4B77-8B8C-84EF8016E385}" destId="{B2D92073-683D-43FA-B239-0E1610290AF6}" srcOrd="0" destOrd="0" presId="urn:microsoft.com/office/officeart/2008/layout/NameandTitleOrganizationalChart"/>
    <dgm:cxn modelId="{3526E7EB-4F4B-4CFF-96A6-4C6EB18156E2}" type="presParOf" srcId="{B2D92073-683D-43FA-B239-0E1610290AF6}" destId="{B6BF1AF4-84B7-46A3-A8E2-83D7C2051202}" srcOrd="0" destOrd="0" presId="urn:microsoft.com/office/officeart/2008/layout/NameandTitleOrganizationalChart"/>
    <dgm:cxn modelId="{85A26318-47D3-4B57-9984-96C55B6F24DA}" type="presParOf" srcId="{B2D92073-683D-43FA-B239-0E1610290AF6}" destId="{0AA67A99-5EDA-418B-A7F9-A351F2894CB5}" srcOrd="1" destOrd="0" presId="urn:microsoft.com/office/officeart/2008/layout/NameandTitleOrganizationalChart"/>
    <dgm:cxn modelId="{9BBE1ABF-1452-4C6E-989E-89E733207E16}" type="presParOf" srcId="{B2D92073-683D-43FA-B239-0E1610290AF6}" destId="{8EC1860C-FB1A-4885-80E3-547C0206BFA8}" srcOrd="2" destOrd="0" presId="urn:microsoft.com/office/officeart/2008/layout/NameandTitleOrganizationalChart"/>
    <dgm:cxn modelId="{ECFA27FE-04B7-465D-AA2D-FE4BC0E1E578}" type="presParOf" srcId="{01286348-4078-4B77-8B8C-84EF8016E385}" destId="{3621EA2B-DFE3-4A8D-BF0A-B21309A44B1C}" srcOrd="1" destOrd="0" presId="urn:microsoft.com/office/officeart/2008/layout/NameandTitleOrganizationalChart"/>
    <dgm:cxn modelId="{DEFB29D6-983E-423D-9DAA-EDDBD64BD98A}" type="presParOf" srcId="{3621EA2B-DFE3-4A8D-BF0A-B21309A44B1C}" destId="{75F4BA6B-8353-4593-9258-F93F5B7638FB}" srcOrd="0" destOrd="0" presId="urn:microsoft.com/office/officeart/2008/layout/NameandTitleOrganizationalChart"/>
    <dgm:cxn modelId="{EA8CEAA0-FF16-4897-B948-3D3EB18B93C2}" type="presParOf" srcId="{3621EA2B-DFE3-4A8D-BF0A-B21309A44B1C}" destId="{4D9B4923-AF0B-4ECC-8A5E-9E88C1DA6DEA}" srcOrd="1" destOrd="0" presId="urn:microsoft.com/office/officeart/2008/layout/NameandTitleOrganizationalChart"/>
    <dgm:cxn modelId="{F2C3A3B9-5D95-4DEC-B41A-CE6BC0E7BE22}" type="presParOf" srcId="{4D9B4923-AF0B-4ECC-8A5E-9E88C1DA6DEA}" destId="{6A312FA5-56C6-4075-A00C-A9E325B884D2}" srcOrd="0" destOrd="0" presId="urn:microsoft.com/office/officeart/2008/layout/NameandTitleOrganizationalChart"/>
    <dgm:cxn modelId="{4668FB9A-23F3-4F81-9C3B-FEEB3438701A}" type="presParOf" srcId="{6A312FA5-56C6-4075-A00C-A9E325B884D2}" destId="{D91A8C43-3A38-4DE4-B5D6-399B0EBEFDB1}" srcOrd="0" destOrd="0" presId="urn:microsoft.com/office/officeart/2008/layout/NameandTitleOrganizationalChart"/>
    <dgm:cxn modelId="{875D8C94-F9BE-479F-8336-4DBB087D3AAD}" type="presParOf" srcId="{6A312FA5-56C6-4075-A00C-A9E325B884D2}" destId="{888480E9-6FE8-4D9C-A99C-9DB068EEC92C}" srcOrd="1" destOrd="0" presId="urn:microsoft.com/office/officeart/2008/layout/NameandTitleOrganizationalChart"/>
    <dgm:cxn modelId="{E7D1E420-9905-408D-9A05-2F8E6C42EE69}" type="presParOf" srcId="{6A312FA5-56C6-4075-A00C-A9E325B884D2}" destId="{CF06F754-98BF-4F26-BB33-B74650CBFCC8}" srcOrd="2" destOrd="0" presId="urn:microsoft.com/office/officeart/2008/layout/NameandTitleOrganizationalChart"/>
    <dgm:cxn modelId="{3C4A21FF-F3B5-4ACB-876D-AFFAD8CC3D76}" type="presParOf" srcId="{4D9B4923-AF0B-4ECC-8A5E-9E88C1DA6DEA}" destId="{5C2024E0-04F4-4AF9-BFF1-10739C88AF34}" srcOrd="1" destOrd="0" presId="urn:microsoft.com/office/officeart/2008/layout/NameandTitleOrganizationalChart"/>
    <dgm:cxn modelId="{A6527D69-E2C2-45BF-AF1C-BDDE756111AB}" type="presParOf" srcId="{4D9B4923-AF0B-4ECC-8A5E-9E88C1DA6DEA}" destId="{FC000D50-F374-4E7C-8003-ACD4F2171D57}" srcOrd="2" destOrd="0" presId="urn:microsoft.com/office/officeart/2008/layout/NameandTitleOrganizationalChart"/>
    <dgm:cxn modelId="{267B6367-F01B-4ACB-AB21-EB474C8A3029}" type="presParOf" srcId="{01286348-4078-4B77-8B8C-84EF8016E385}" destId="{0E2090F0-4D03-4EAB-B3BC-D3703C7C322D}" srcOrd="2" destOrd="0" presId="urn:microsoft.com/office/officeart/2008/layout/NameandTitleOrganizationalChart"/>
    <dgm:cxn modelId="{FC6C0208-D14F-4356-A9D4-8683943023D1}" type="presParOf" srcId="{C593018E-BB86-4F47-A4A8-55062F4F09F7}" destId="{8F629CAD-CCC5-486E-940A-CDCE946B5F5F}" srcOrd="2" destOrd="0" presId="urn:microsoft.com/office/officeart/2008/layout/NameandTitleOrganizationalChart"/>
    <dgm:cxn modelId="{02863BA1-E30A-4AB2-A63B-6798E0A75366}" type="presParOf" srcId="{C593018E-BB86-4F47-A4A8-55062F4F09F7}" destId="{4AA0D26A-EB5A-454F-AB5C-6B3B132C5EDA}" srcOrd="3" destOrd="0" presId="urn:microsoft.com/office/officeart/2008/layout/NameandTitleOrganizationalChart"/>
    <dgm:cxn modelId="{99B6B638-6A37-4320-A58C-F0F9B6CAF7D5}" type="presParOf" srcId="{4AA0D26A-EB5A-454F-AB5C-6B3B132C5EDA}" destId="{00305BA4-763C-4E91-93B9-2D8C2AA43AD1}" srcOrd="0" destOrd="0" presId="urn:microsoft.com/office/officeart/2008/layout/NameandTitleOrganizationalChart"/>
    <dgm:cxn modelId="{CE625B63-75EC-42CE-B6C9-528EFC8B53F2}" type="presParOf" srcId="{00305BA4-763C-4E91-93B9-2D8C2AA43AD1}" destId="{D2F8FCD5-5A9B-4D81-A528-49D976932674}" srcOrd="0" destOrd="0" presId="urn:microsoft.com/office/officeart/2008/layout/NameandTitleOrganizationalChart"/>
    <dgm:cxn modelId="{DAFCA648-AB95-4797-84E7-AAF6F483EFCB}" type="presParOf" srcId="{00305BA4-763C-4E91-93B9-2D8C2AA43AD1}" destId="{DDA6BB6F-AC0E-4174-9314-F3032BC39F19}" srcOrd="1" destOrd="0" presId="urn:microsoft.com/office/officeart/2008/layout/NameandTitleOrganizationalChart"/>
    <dgm:cxn modelId="{8E7057FB-F180-4A1C-A4D7-56DC654CAB4B}" type="presParOf" srcId="{00305BA4-763C-4E91-93B9-2D8C2AA43AD1}" destId="{F7F62104-267A-4773-9E9D-A47C45E123B0}" srcOrd="2" destOrd="0" presId="urn:microsoft.com/office/officeart/2008/layout/NameandTitleOrganizationalChart"/>
    <dgm:cxn modelId="{FB438474-817A-48D8-81FF-FAAA30CEDFC1}" type="presParOf" srcId="{4AA0D26A-EB5A-454F-AB5C-6B3B132C5EDA}" destId="{8E2244D1-5618-4E55-9373-56EAFAB44390}" srcOrd="1" destOrd="0" presId="urn:microsoft.com/office/officeart/2008/layout/NameandTitleOrganizationalChart"/>
    <dgm:cxn modelId="{73B8922F-50F8-43AF-AAED-F9A6348F71FB}" type="presParOf" srcId="{8E2244D1-5618-4E55-9373-56EAFAB44390}" destId="{21EF13BF-CCBA-4366-98AB-D17002F4BB13}" srcOrd="0" destOrd="0" presId="urn:microsoft.com/office/officeart/2008/layout/NameandTitleOrganizationalChart"/>
    <dgm:cxn modelId="{45C35651-A3D1-47DE-9FA8-E020936BC61C}" type="presParOf" srcId="{8E2244D1-5618-4E55-9373-56EAFAB44390}" destId="{A29BE323-9FC8-4D9F-A4AA-D404DD5E2D3B}" srcOrd="1" destOrd="0" presId="urn:microsoft.com/office/officeart/2008/layout/NameandTitleOrganizationalChart"/>
    <dgm:cxn modelId="{60661D5A-8289-46C1-99E3-240EE6DB7781}" type="presParOf" srcId="{A29BE323-9FC8-4D9F-A4AA-D404DD5E2D3B}" destId="{CB519E29-5D2A-49E4-BC1C-7E6BD880708C}" srcOrd="0" destOrd="0" presId="urn:microsoft.com/office/officeart/2008/layout/NameandTitleOrganizationalChart"/>
    <dgm:cxn modelId="{FDE4D00E-46E7-455E-A483-407377B86853}" type="presParOf" srcId="{CB519E29-5D2A-49E4-BC1C-7E6BD880708C}" destId="{9EA2C51A-5679-40A9-BA8F-CBF6C9778111}" srcOrd="0" destOrd="0" presId="urn:microsoft.com/office/officeart/2008/layout/NameandTitleOrganizationalChart"/>
    <dgm:cxn modelId="{DE040D8D-9586-4EED-ABB3-43C3B408FD55}" type="presParOf" srcId="{CB519E29-5D2A-49E4-BC1C-7E6BD880708C}" destId="{DC36033C-C3E3-4327-97C2-675EB8493A7C}" srcOrd="1" destOrd="0" presId="urn:microsoft.com/office/officeart/2008/layout/NameandTitleOrganizationalChart"/>
    <dgm:cxn modelId="{F35BCCBE-7483-48AF-87B1-E5FD5F843512}" type="presParOf" srcId="{CB519E29-5D2A-49E4-BC1C-7E6BD880708C}" destId="{9184F87F-05D0-4B3E-8122-152681291CF9}" srcOrd="2" destOrd="0" presId="urn:microsoft.com/office/officeart/2008/layout/NameandTitleOrganizationalChart"/>
    <dgm:cxn modelId="{E57D165C-608F-4B67-B913-2B76F6ACA0B2}" type="presParOf" srcId="{A29BE323-9FC8-4D9F-A4AA-D404DD5E2D3B}" destId="{899C216D-685F-4676-88F6-BBEA143AE3FC}" srcOrd="1" destOrd="0" presId="urn:microsoft.com/office/officeart/2008/layout/NameandTitleOrganizationalChart"/>
    <dgm:cxn modelId="{E5AE8230-88E5-420A-9DA2-26ED14C330E5}" type="presParOf" srcId="{899C216D-685F-4676-88F6-BBEA143AE3FC}" destId="{B24EC2AA-7F9A-4731-826B-3AB85425B841}" srcOrd="0" destOrd="0" presId="urn:microsoft.com/office/officeart/2008/layout/NameandTitleOrganizationalChart"/>
    <dgm:cxn modelId="{2A84A4C3-CB76-44D5-9712-2936BD9932D3}" type="presParOf" srcId="{899C216D-685F-4676-88F6-BBEA143AE3FC}" destId="{023EBFDF-5D06-4150-947F-E1FC97E9E9FD}" srcOrd="1" destOrd="0" presId="urn:microsoft.com/office/officeart/2008/layout/NameandTitleOrganizationalChart"/>
    <dgm:cxn modelId="{2D30DDE5-7DF0-4F75-A197-F97934C75B3D}" type="presParOf" srcId="{023EBFDF-5D06-4150-947F-E1FC97E9E9FD}" destId="{2987C5D7-D45E-4ED9-B9F4-5C10D2A1B0B2}" srcOrd="0" destOrd="0" presId="urn:microsoft.com/office/officeart/2008/layout/NameandTitleOrganizationalChart"/>
    <dgm:cxn modelId="{6AE86ABE-DB6A-422C-8014-3AB2604CBD77}" type="presParOf" srcId="{2987C5D7-D45E-4ED9-B9F4-5C10D2A1B0B2}" destId="{9A4F05A2-7953-4EB6-B923-A5C0B1EA2D0D}" srcOrd="0" destOrd="0" presId="urn:microsoft.com/office/officeart/2008/layout/NameandTitleOrganizationalChart"/>
    <dgm:cxn modelId="{5465FF01-91A7-43AA-AC21-8CBC864D4FB4}" type="presParOf" srcId="{2987C5D7-D45E-4ED9-B9F4-5C10D2A1B0B2}" destId="{56D754F2-FB25-4500-98F0-FC89C71B02E3}" srcOrd="1" destOrd="0" presId="urn:microsoft.com/office/officeart/2008/layout/NameandTitleOrganizationalChart"/>
    <dgm:cxn modelId="{7203E0DD-CCAA-4A8A-8C39-18B823075B78}" type="presParOf" srcId="{2987C5D7-D45E-4ED9-B9F4-5C10D2A1B0B2}" destId="{4C5F0FAF-ADF6-4D4C-99FE-6E4D43372573}" srcOrd="2" destOrd="0" presId="urn:microsoft.com/office/officeart/2008/layout/NameandTitleOrganizationalChart"/>
    <dgm:cxn modelId="{BBAA9102-16BA-4B72-9EEE-4BC70379F558}" type="presParOf" srcId="{023EBFDF-5D06-4150-947F-E1FC97E9E9FD}" destId="{2A7F3916-6E27-448B-887A-DE77B0614B93}" srcOrd="1" destOrd="0" presId="urn:microsoft.com/office/officeart/2008/layout/NameandTitleOrganizationalChart"/>
    <dgm:cxn modelId="{97BA466C-36B2-415F-AEDB-C44AC23C2511}" type="presParOf" srcId="{023EBFDF-5D06-4150-947F-E1FC97E9E9FD}" destId="{D77DE35A-D1DC-47CD-8859-C93A7621838F}" srcOrd="2" destOrd="0" presId="urn:microsoft.com/office/officeart/2008/layout/NameandTitleOrganizationalChart"/>
    <dgm:cxn modelId="{8F73795F-0ADE-43C8-AF16-54AC3B21B13C}" type="presParOf" srcId="{A29BE323-9FC8-4D9F-A4AA-D404DD5E2D3B}" destId="{5ACE7B8B-2967-42B5-B666-FC9AF60F9E7B}" srcOrd="2" destOrd="0" presId="urn:microsoft.com/office/officeart/2008/layout/NameandTitleOrganizationalChart"/>
    <dgm:cxn modelId="{75272BEB-EC50-4A02-96C3-688C9118D059}" type="presParOf" srcId="{4AA0D26A-EB5A-454F-AB5C-6B3B132C5EDA}" destId="{20284AEC-0860-4EB5-AA21-263203403129}" srcOrd="2" destOrd="0" presId="urn:microsoft.com/office/officeart/2008/layout/NameandTitleOrganizationalChart"/>
    <dgm:cxn modelId="{C05FAC85-C77C-4517-B8A4-5C9B2A195B43}" type="presParOf" srcId="{202DC970-1B89-44A5-98BA-BE456F7C6951}" destId="{79E970BA-A330-4579-9EBF-DA694AA98A3E}" srcOrd="2" destOrd="0" presId="urn:microsoft.com/office/officeart/2008/layout/NameandTitleOrganizationalChart"/>
    <dgm:cxn modelId="{F0E343D0-4247-43CF-92E1-21321E218458}" type="presParOf" srcId="{79E970BA-A330-4579-9EBF-DA694AA98A3E}" destId="{96E38E58-6A1B-4197-9CAE-DC230BBEE21F}" srcOrd="0" destOrd="0" presId="urn:microsoft.com/office/officeart/2008/layout/NameandTitleOrganizationalChart"/>
    <dgm:cxn modelId="{64E4D8FE-4B72-4FC0-877C-4E1B2FD8F96A}" type="presParOf" srcId="{79E970BA-A330-4579-9EBF-DA694AA98A3E}" destId="{3AF948D8-F8A4-4B04-8212-90D2DA19C4C9}" srcOrd="1" destOrd="0" presId="urn:microsoft.com/office/officeart/2008/layout/NameandTitleOrganizationalChart"/>
    <dgm:cxn modelId="{9C8B94D5-4634-407D-AB62-B5F23E992CD1}" type="presParOf" srcId="{3AF948D8-F8A4-4B04-8212-90D2DA19C4C9}" destId="{44B3E6A5-73EE-4A6F-AC9D-FDDEF8303066}" srcOrd="0" destOrd="0" presId="urn:microsoft.com/office/officeart/2008/layout/NameandTitleOrganizationalChart"/>
    <dgm:cxn modelId="{52C11273-BB7E-43AB-81DC-6BBE1779FA05}" type="presParOf" srcId="{44B3E6A5-73EE-4A6F-AC9D-FDDEF8303066}" destId="{5945AD2D-05DC-41C1-B8CF-F9EC28ADF1F3}" srcOrd="0" destOrd="0" presId="urn:microsoft.com/office/officeart/2008/layout/NameandTitleOrganizationalChart"/>
    <dgm:cxn modelId="{CC55D593-7E40-48D0-A0FD-E018C611DE1A}" type="presParOf" srcId="{44B3E6A5-73EE-4A6F-AC9D-FDDEF8303066}" destId="{C633C3AE-DB4F-494A-B4B1-E97231196E65}" srcOrd="1" destOrd="0" presId="urn:microsoft.com/office/officeart/2008/layout/NameandTitleOrganizationalChart"/>
    <dgm:cxn modelId="{A14ADB11-4F23-47D8-BD71-947E3E23D97D}" type="presParOf" srcId="{44B3E6A5-73EE-4A6F-AC9D-FDDEF8303066}" destId="{6E13C981-E55C-4EE8-8673-FA0AFC4610B1}" srcOrd="2" destOrd="0" presId="urn:microsoft.com/office/officeart/2008/layout/NameandTitleOrganizationalChart"/>
    <dgm:cxn modelId="{A57E126E-03D6-4ACC-A6D7-EB1B661237FB}" type="presParOf" srcId="{3AF948D8-F8A4-4B04-8212-90D2DA19C4C9}" destId="{D831E047-1261-46B6-8F6A-9ADACDD5DDDE}" srcOrd="1" destOrd="0" presId="urn:microsoft.com/office/officeart/2008/layout/NameandTitleOrganizationalChart"/>
    <dgm:cxn modelId="{8757BBEF-4821-444D-891C-7AF7F4F9F9FD}" type="presParOf" srcId="{3AF948D8-F8A4-4B04-8212-90D2DA19C4C9}" destId="{528D42A4-3BDC-4DB6-A1DA-0DBEE5A5C93E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38E58-6A1B-4197-9CAE-DC230BBEE21F}">
      <dsp:nvSpPr>
        <dsp:cNvPr id="0" name=""/>
        <dsp:cNvSpPr/>
      </dsp:nvSpPr>
      <dsp:spPr>
        <a:xfrm>
          <a:off x="4537734" y="792284"/>
          <a:ext cx="260124" cy="849812"/>
        </a:xfrm>
        <a:custGeom>
          <a:avLst/>
          <a:gdLst/>
          <a:ahLst/>
          <a:cxnLst/>
          <a:rect l="0" t="0" r="0" b="0"/>
          <a:pathLst>
            <a:path>
              <a:moveTo>
                <a:pt x="260124" y="0"/>
              </a:moveTo>
              <a:lnTo>
                <a:pt x="260124" y="849812"/>
              </a:lnTo>
              <a:lnTo>
                <a:pt x="0" y="84981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4EC2AA-7F9A-4731-826B-3AB85425B841}">
      <dsp:nvSpPr>
        <dsp:cNvPr id="0" name=""/>
        <dsp:cNvSpPr/>
      </dsp:nvSpPr>
      <dsp:spPr>
        <a:xfrm>
          <a:off x="5937572" y="4582765"/>
          <a:ext cx="91440" cy="4555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556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EF13BF-CCBA-4366-98AB-D17002F4BB13}">
      <dsp:nvSpPr>
        <dsp:cNvPr id="0" name=""/>
        <dsp:cNvSpPr/>
      </dsp:nvSpPr>
      <dsp:spPr>
        <a:xfrm>
          <a:off x="5937572" y="3397026"/>
          <a:ext cx="91440" cy="397253"/>
        </a:xfrm>
        <a:custGeom>
          <a:avLst/>
          <a:gdLst/>
          <a:ahLst/>
          <a:cxnLst/>
          <a:rect l="0" t="0" r="0" b="0"/>
          <a:pathLst>
            <a:path>
              <a:moveTo>
                <a:pt x="121864" y="0"/>
              </a:moveTo>
              <a:lnTo>
                <a:pt x="121864" y="213273"/>
              </a:lnTo>
              <a:lnTo>
                <a:pt x="45720" y="213273"/>
              </a:lnTo>
              <a:lnTo>
                <a:pt x="45720" y="397253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629CAD-CCC5-486E-940A-CDCE946B5F5F}">
      <dsp:nvSpPr>
        <dsp:cNvPr id="0" name=""/>
        <dsp:cNvSpPr/>
      </dsp:nvSpPr>
      <dsp:spPr>
        <a:xfrm>
          <a:off x="4797858" y="792284"/>
          <a:ext cx="1261577" cy="1699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5644"/>
              </a:lnTo>
              <a:lnTo>
                <a:pt x="1261577" y="1515644"/>
              </a:lnTo>
              <a:lnTo>
                <a:pt x="1261577" y="169962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F4BA6B-8353-4593-9258-F93F5B7638FB}">
      <dsp:nvSpPr>
        <dsp:cNvPr id="0" name=""/>
        <dsp:cNvSpPr/>
      </dsp:nvSpPr>
      <dsp:spPr>
        <a:xfrm>
          <a:off x="3584277" y="3411329"/>
          <a:ext cx="91440" cy="390101"/>
        </a:xfrm>
        <a:custGeom>
          <a:avLst/>
          <a:gdLst/>
          <a:ahLst/>
          <a:cxnLst/>
          <a:rect l="0" t="0" r="0" b="0"/>
          <a:pathLst>
            <a:path>
              <a:moveTo>
                <a:pt x="54753" y="0"/>
              </a:moveTo>
              <a:lnTo>
                <a:pt x="54753" y="206121"/>
              </a:lnTo>
              <a:lnTo>
                <a:pt x="45720" y="206121"/>
              </a:lnTo>
              <a:lnTo>
                <a:pt x="45720" y="39010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11195-8A57-4215-A0FB-C45813D8D786}">
      <dsp:nvSpPr>
        <dsp:cNvPr id="0" name=""/>
        <dsp:cNvSpPr/>
      </dsp:nvSpPr>
      <dsp:spPr>
        <a:xfrm>
          <a:off x="3639030" y="792284"/>
          <a:ext cx="1158828" cy="1699624"/>
        </a:xfrm>
        <a:custGeom>
          <a:avLst/>
          <a:gdLst/>
          <a:ahLst/>
          <a:cxnLst/>
          <a:rect l="0" t="0" r="0" b="0"/>
          <a:pathLst>
            <a:path>
              <a:moveTo>
                <a:pt x="1158828" y="0"/>
              </a:moveTo>
              <a:lnTo>
                <a:pt x="1158828" y="1515644"/>
              </a:lnTo>
              <a:lnTo>
                <a:pt x="0" y="1515644"/>
              </a:lnTo>
              <a:lnTo>
                <a:pt x="0" y="169962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10EBBE-9862-4359-BE82-37E9A99E32A3}">
      <dsp:nvSpPr>
        <dsp:cNvPr id="0" name=""/>
        <dsp:cNvSpPr/>
      </dsp:nvSpPr>
      <dsp:spPr>
        <a:xfrm>
          <a:off x="4036413" y="3798"/>
          <a:ext cx="1522891" cy="78848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111264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Referral to Central HPB MDT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- Diagnosis of BR-PDAC</a:t>
          </a:r>
        </a:p>
      </dsp:txBody>
      <dsp:txXfrm>
        <a:off x="4036413" y="3798"/>
        <a:ext cx="1522891" cy="788485"/>
      </dsp:txXfrm>
    </dsp:sp>
    <dsp:sp modelId="{ABD59B5B-D490-452C-B968-9F6509CBDEF5}">
      <dsp:nvSpPr>
        <dsp:cNvPr id="0" name=""/>
        <dsp:cNvSpPr/>
      </dsp:nvSpPr>
      <dsp:spPr>
        <a:xfrm>
          <a:off x="4340991" y="617065"/>
          <a:ext cx="1370601" cy="262828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/>
            <a:t>Time point: 0</a:t>
          </a:r>
        </a:p>
      </dsp:txBody>
      <dsp:txXfrm>
        <a:off x="4340991" y="617065"/>
        <a:ext cx="1370601" cy="262828"/>
      </dsp:txXfrm>
    </dsp:sp>
    <dsp:sp modelId="{B6BF1AF4-84B7-46A3-A8E2-83D7C2051202}">
      <dsp:nvSpPr>
        <dsp:cNvPr id="0" name=""/>
        <dsp:cNvSpPr/>
      </dsp:nvSpPr>
      <dsp:spPr>
        <a:xfrm>
          <a:off x="2637577" y="2491908"/>
          <a:ext cx="2002906" cy="919421"/>
        </a:xfrm>
        <a:prstGeom prst="hexagon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111264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MDT Review of post NA-Chemo CT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- Enlarged tumour or distant </a:t>
          </a:r>
          <a:r>
            <a:rPr lang="en-GB" sz="800" b="1" kern="1200" dirty="0" err="1"/>
            <a:t>mets</a:t>
          </a:r>
          <a:endParaRPr lang="en-GB" sz="800" b="1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- No Longer </a:t>
          </a:r>
          <a:r>
            <a:rPr lang="en-GB" sz="800" b="1" kern="1200" dirty="0" err="1"/>
            <a:t>Resectable</a:t>
          </a:r>
          <a:endParaRPr lang="en-GB" sz="800" b="1" kern="1200" dirty="0"/>
        </a:p>
      </dsp:txBody>
      <dsp:txXfrm>
        <a:off x="2881104" y="2603698"/>
        <a:ext cx="1515852" cy="695841"/>
      </dsp:txXfrm>
    </dsp:sp>
    <dsp:sp modelId="{0AA67A99-5EDA-418B-A7F9-A351F2894CB5}">
      <dsp:nvSpPr>
        <dsp:cNvPr id="0" name=""/>
        <dsp:cNvSpPr/>
      </dsp:nvSpPr>
      <dsp:spPr>
        <a:xfrm>
          <a:off x="3189317" y="3313739"/>
          <a:ext cx="1370601" cy="262828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Approx. 3 Months</a:t>
          </a:r>
        </a:p>
      </dsp:txBody>
      <dsp:txXfrm>
        <a:off x="3189317" y="3313739"/>
        <a:ext cx="1370601" cy="262828"/>
      </dsp:txXfrm>
    </dsp:sp>
    <dsp:sp modelId="{D91A8C43-3A38-4DE4-B5D6-399B0EBEFDB1}">
      <dsp:nvSpPr>
        <dsp:cNvPr id="0" name=""/>
        <dsp:cNvSpPr/>
      </dsp:nvSpPr>
      <dsp:spPr>
        <a:xfrm>
          <a:off x="2868552" y="3801431"/>
          <a:ext cx="1522891" cy="788485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111264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/>
            <a:t>Oncology Review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/>
            <a:t>- Ongoing Palliative Therapies</a:t>
          </a:r>
        </a:p>
      </dsp:txBody>
      <dsp:txXfrm>
        <a:off x="2868552" y="3801431"/>
        <a:ext cx="1522891" cy="788485"/>
      </dsp:txXfrm>
    </dsp:sp>
    <dsp:sp modelId="{888480E9-6FE8-4D9C-A99C-9DB068EEC92C}">
      <dsp:nvSpPr>
        <dsp:cNvPr id="0" name=""/>
        <dsp:cNvSpPr/>
      </dsp:nvSpPr>
      <dsp:spPr>
        <a:xfrm flipH="1" flipV="1">
          <a:off x="5654180" y="4458544"/>
          <a:ext cx="1102155" cy="191914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b="1" kern="1200" dirty="0"/>
        </a:p>
      </dsp:txBody>
      <dsp:txXfrm rot="10800000">
        <a:off x="5654180" y="4458544"/>
        <a:ext cx="1102155" cy="191914"/>
      </dsp:txXfrm>
    </dsp:sp>
    <dsp:sp modelId="{D2F8FCD5-5A9B-4D81-A528-49D976932674}">
      <dsp:nvSpPr>
        <dsp:cNvPr id="0" name=""/>
        <dsp:cNvSpPr/>
      </dsp:nvSpPr>
      <dsp:spPr>
        <a:xfrm>
          <a:off x="5008443" y="2491908"/>
          <a:ext cx="2101985" cy="905118"/>
        </a:xfrm>
        <a:prstGeom prst="hexag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111264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MDT Review of post NA-Chemo CT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- Unchanged/smaller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 </a:t>
          </a:r>
          <a:r>
            <a:rPr lang="en-GB" sz="800" b="1" kern="1200" dirty="0" err="1"/>
            <a:t>tumor</a:t>
          </a:r>
          <a:r>
            <a:rPr lang="en-GB" sz="800" b="1" kern="1200" dirty="0"/>
            <a:t> and no distant </a:t>
          </a:r>
          <a:r>
            <a:rPr lang="en-GB" sz="800" b="1" kern="1200" dirty="0" err="1"/>
            <a:t>mets</a:t>
          </a:r>
          <a:endParaRPr lang="en-GB" sz="800" b="1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- </a:t>
          </a:r>
          <a:r>
            <a:rPr lang="en-GB" sz="800" b="1" kern="1200" dirty="0" err="1"/>
            <a:t>Resectable</a:t>
          </a:r>
          <a:endParaRPr lang="en-GB" sz="800" b="1" kern="1200" dirty="0"/>
        </a:p>
      </dsp:txBody>
      <dsp:txXfrm>
        <a:off x="5259035" y="2599813"/>
        <a:ext cx="1600801" cy="689308"/>
      </dsp:txXfrm>
    </dsp:sp>
    <dsp:sp modelId="{DDA6BB6F-AC0E-4174-9314-F3032BC39F19}">
      <dsp:nvSpPr>
        <dsp:cNvPr id="0" name=""/>
        <dsp:cNvSpPr/>
      </dsp:nvSpPr>
      <dsp:spPr>
        <a:xfrm>
          <a:off x="5595414" y="3270814"/>
          <a:ext cx="1370601" cy="262828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/>
            <a:t>Approx. 3 Months</a:t>
          </a:r>
        </a:p>
      </dsp:txBody>
      <dsp:txXfrm>
        <a:off x="5595414" y="3270814"/>
        <a:ext cx="1370601" cy="262828"/>
      </dsp:txXfrm>
    </dsp:sp>
    <dsp:sp modelId="{9EA2C51A-5679-40A9-BA8F-CBF6C9778111}">
      <dsp:nvSpPr>
        <dsp:cNvPr id="0" name=""/>
        <dsp:cNvSpPr/>
      </dsp:nvSpPr>
      <dsp:spPr>
        <a:xfrm>
          <a:off x="5221846" y="3794279"/>
          <a:ext cx="1522891" cy="78848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111264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/>
            <a:t>Surgical Review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/>
            <a:t>- Counselling/Consent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/>
            <a:t>- Plan Op Date</a:t>
          </a:r>
        </a:p>
      </dsp:txBody>
      <dsp:txXfrm>
        <a:off x="5221846" y="3794279"/>
        <a:ext cx="1522891" cy="788485"/>
      </dsp:txXfrm>
    </dsp:sp>
    <dsp:sp modelId="{DC36033C-C3E3-4327-97C2-675EB8493A7C}">
      <dsp:nvSpPr>
        <dsp:cNvPr id="0" name=""/>
        <dsp:cNvSpPr/>
      </dsp:nvSpPr>
      <dsp:spPr>
        <a:xfrm>
          <a:off x="5526424" y="4407546"/>
          <a:ext cx="1370601" cy="262828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/>
            <a:t>Within 7 Days of MDT</a:t>
          </a:r>
        </a:p>
      </dsp:txBody>
      <dsp:txXfrm>
        <a:off x="5526424" y="4407546"/>
        <a:ext cx="1370601" cy="262828"/>
      </dsp:txXfrm>
    </dsp:sp>
    <dsp:sp modelId="{9A4F05A2-7953-4EB6-B923-A5C0B1EA2D0D}">
      <dsp:nvSpPr>
        <dsp:cNvPr id="0" name=""/>
        <dsp:cNvSpPr/>
      </dsp:nvSpPr>
      <dsp:spPr>
        <a:xfrm>
          <a:off x="5221846" y="5038334"/>
          <a:ext cx="1522891" cy="78848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111264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Radical Pancreatic Resection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with Venous Resection</a:t>
          </a:r>
        </a:p>
      </dsp:txBody>
      <dsp:txXfrm>
        <a:off x="5221846" y="5038334"/>
        <a:ext cx="1522891" cy="788485"/>
      </dsp:txXfrm>
    </dsp:sp>
    <dsp:sp modelId="{56D754F2-FB25-4500-98F0-FC89C71B02E3}">
      <dsp:nvSpPr>
        <dsp:cNvPr id="0" name=""/>
        <dsp:cNvSpPr/>
      </dsp:nvSpPr>
      <dsp:spPr>
        <a:xfrm>
          <a:off x="5526424" y="5651600"/>
          <a:ext cx="1370601" cy="262828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4 Weeks &gt;Last Chemo Cycle</a:t>
          </a:r>
        </a:p>
      </dsp:txBody>
      <dsp:txXfrm>
        <a:off x="5526424" y="5651600"/>
        <a:ext cx="1370601" cy="262828"/>
      </dsp:txXfrm>
    </dsp:sp>
    <dsp:sp modelId="{5945AD2D-05DC-41C1-B8CF-F9EC28ADF1F3}">
      <dsp:nvSpPr>
        <dsp:cNvPr id="0" name=""/>
        <dsp:cNvSpPr/>
      </dsp:nvSpPr>
      <dsp:spPr>
        <a:xfrm>
          <a:off x="3014843" y="1247853"/>
          <a:ext cx="1522891" cy="78848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111264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/>
            <a:t>Local Oncology Review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/>
            <a:t>- Neo-Adjuvant Chemotherapy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/>
            <a:t>- 6 Cycles FOLFIRINOX</a:t>
          </a:r>
        </a:p>
      </dsp:txBody>
      <dsp:txXfrm>
        <a:off x="3014843" y="1247853"/>
        <a:ext cx="1522891" cy="788485"/>
      </dsp:txXfrm>
    </dsp:sp>
    <dsp:sp modelId="{C633C3AE-DB4F-494A-B4B1-E97231196E65}">
      <dsp:nvSpPr>
        <dsp:cNvPr id="0" name=""/>
        <dsp:cNvSpPr/>
      </dsp:nvSpPr>
      <dsp:spPr>
        <a:xfrm>
          <a:off x="3319421" y="1861119"/>
          <a:ext cx="1370601" cy="262828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 dirty="0"/>
            <a:t>2-4 Weeks</a:t>
          </a:r>
        </a:p>
      </dsp:txBody>
      <dsp:txXfrm>
        <a:off x="3319421" y="1861119"/>
        <a:ext cx="1370601" cy="262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2790D-BF3A-3D47-9D01-EB5DC8C6E381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766B9-D905-F042-BD50-3C6EAC86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48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National </a:t>
            </a:r>
            <a:r>
              <a:rPr lang="en-GB" dirty="0" err="1"/>
              <a:t>Caomprehensive</a:t>
            </a:r>
            <a:r>
              <a:rPr lang="en-GB" dirty="0"/>
              <a:t> Cancer </a:t>
            </a:r>
            <a:r>
              <a:rPr lang="en-GB" dirty="0" err="1"/>
              <a:t>netowrk</a:t>
            </a:r>
            <a:r>
              <a:rPr lang="en-GB" dirty="0"/>
              <a:t>- USA/ 31</a:t>
            </a:r>
            <a:r>
              <a:rPr lang="en-GB" baseline="0" dirty="0"/>
              <a:t> institutions not for profit</a:t>
            </a:r>
          </a:p>
          <a:p>
            <a:r>
              <a:rPr lang="en-GB" baseline="0" dirty="0"/>
              <a:t>MD Anderson Cancer Centre</a:t>
            </a:r>
          </a:p>
          <a:p>
            <a:r>
              <a:rPr lang="en-GB" baseline="0" dirty="0"/>
              <a:t>NICE- NA only as part of a trial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766B9-D905-F042-BD50-3C6EAC8604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8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Locoregional</a:t>
            </a:r>
            <a:r>
              <a:rPr lang="en-GB" dirty="0"/>
              <a:t> failure free interval</a:t>
            </a:r>
          </a:p>
          <a:p>
            <a:r>
              <a:rPr lang="en-GB" dirty="0"/>
              <a:t>Distant metastasis </a:t>
            </a:r>
            <a:r>
              <a:rPr lang="en-GB" dirty="0" err="1"/>
              <a:t>fre</a:t>
            </a:r>
            <a:r>
              <a:rPr lang="en-GB" dirty="0"/>
              <a:t> interval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766B9-D905-F042-BD50-3C6EAC8604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27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RESULTS: One thousand five hundred and eighty-eight patients underwent surgery for borderline </a:t>
            </a:r>
            <a:r>
              <a:rPr lang="en-GB" sz="1200" dirty="0" err="1"/>
              <a:t>resectable</a:t>
            </a:r>
            <a:r>
              <a:rPr lang="en-GB" sz="1200" dirty="0"/>
              <a:t> pancreatic cancer; 840 PD, 230 PDVR, and 518 SB. Of 230 PDVR patients, 129 had primary closure (56%), 65 had end to end anastomosis (28%), and 36 had interposition grafts (16%). Both resection groups had greater complication rates than the bypass group, but with no difference between PD and PDVR. In-hospital mortality was similar across all 3 surgical groups. Median survival was 18 months for PD, 18.2 months for PDVR, and 8 months for SB (p ¼ 0.0001).</a:t>
            </a:r>
          </a:p>
          <a:p>
            <a:r>
              <a:rPr lang="en-GB" sz="1200" dirty="0"/>
              <a:t>CONCLUSIONS: This study, the second largest to date on borderline </a:t>
            </a:r>
            <a:r>
              <a:rPr lang="en-GB" sz="1200" dirty="0" err="1"/>
              <a:t>resectable</a:t>
            </a:r>
            <a:r>
              <a:rPr lang="en-GB" sz="1200" dirty="0"/>
              <a:t> pancreatic cancer, demonstrates no significant difference in perioperative mortality in the 3 groups and a similar overall survival between PD and PDVR; significantly better compared with SB. (J Am </a:t>
            </a:r>
            <a:r>
              <a:rPr lang="en-GB" sz="1200" dirty="0" err="1"/>
              <a:t>Coll</a:t>
            </a:r>
            <a:r>
              <a:rPr lang="en-GB" sz="1200" dirty="0"/>
              <a:t> </a:t>
            </a:r>
            <a:r>
              <a:rPr lang="en-GB" sz="1200" dirty="0" err="1"/>
              <a:t>Surg</a:t>
            </a:r>
            <a:r>
              <a:rPr lang="en-GB" sz="1200" dirty="0"/>
              <a:t> 2014;218: 401e411.  2014 by the American College of Surgeons)</a:t>
            </a:r>
          </a:p>
          <a:p>
            <a:endParaRPr lang="en-GB" sz="1200" dirty="0">
              <a:latin typeface="+mn-lt"/>
            </a:endParaRPr>
          </a:p>
          <a:p>
            <a:r>
              <a:rPr lang="en-GB" sz="1050" dirty="0"/>
              <a:t>This is the only study specifically related to borderline </a:t>
            </a:r>
            <a:r>
              <a:rPr lang="en-GB" sz="1050" dirty="0" err="1"/>
              <a:t>resectable</a:t>
            </a:r>
            <a:r>
              <a:rPr lang="en-GB" sz="1050" dirty="0"/>
              <a:t> pancreatic adenocarcinoma comparing PD, PDVR, and SB. We have demonstrated PDVR to be as safe as PD with similar morbidity rates. More importantly, we have demonstrated that patients having a vein resection have a prognosis identical to PD, and significantly greater than SB, irrespective of </a:t>
            </a:r>
            <a:r>
              <a:rPr lang="en-GB" sz="1050" dirty="0" err="1"/>
              <a:t>tumor</a:t>
            </a:r>
            <a:r>
              <a:rPr lang="en-GB" sz="1050" dirty="0"/>
              <a:t> size and resection margin status. We believe that isolated involvement of the </a:t>
            </a:r>
            <a:r>
              <a:rPr lang="en-GB" sz="1050" dirty="0" err="1"/>
              <a:t>portomesenteric</a:t>
            </a:r>
            <a:r>
              <a:rPr lang="en-GB" sz="1050" dirty="0"/>
              <a:t> axis is not a contraindication to resection with a curative intent and should be routinely offered to patients with borderline </a:t>
            </a:r>
            <a:r>
              <a:rPr lang="en-GB" sz="1050" dirty="0" err="1"/>
              <a:t>resectable</a:t>
            </a:r>
            <a:r>
              <a:rPr lang="en-GB" sz="1050" dirty="0"/>
              <a:t> pancreatic cancer treated in high-volume specialized </a:t>
            </a:r>
            <a:r>
              <a:rPr lang="en-GB" sz="1050" dirty="0" err="1"/>
              <a:t>centers</a:t>
            </a:r>
            <a:r>
              <a:rPr lang="en-GB" sz="1050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766B9-D905-F042-BD50-3C6EAC8604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5E9A5-E8A0-E440-868B-8DDB6CAE4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latin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000B2-F7CD-0745-83CE-4E481D691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Gill Sans Light" panose="020B03020201040202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D1C19-555E-1F40-9E6C-5A0C11D2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7913-D9C5-7C4C-9DA3-0444387FB38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7D2F0-2BCA-8846-B8EF-42D2EC7E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8D30C-061F-CE40-99C7-F10A2BB3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1284-A618-5340-A821-88B97F716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56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A4E5E-79C2-3547-A7B0-AADE4C640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CCF72-1A1F-804F-8582-424593F73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92E7C-9CDE-F940-9E5F-08B1BBE8C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7913-D9C5-7C4C-9DA3-0444387FB38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95D75-EEB3-2449-9BB7-00A93ED77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C8501-F325-6545-A2B0-F73C4E04F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1284-A618-5340-A821-88B97F716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61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02B3E-4113-034A-96AE-2505D5CB4D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0D5BF0-DE47-C142-89CA-9973E3442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72DFF-EC53-3C44-AE25-A17B1F45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7913-D9C5-7C4C-9DA3-0444387FB38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4FB00-CD68-4E46-9924-F69CDC81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9C181-4472-C740-9195-1DF826A4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1284-A618-5340-A821-88B97F716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3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8835F-088F-EF46-BB12-AC198BD72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B5649-2A03-4147-ACBA-BAC4877C1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AA8FB-616C-1442-9C75-1B58CAD68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7913-D9C5-7C4C-9DA3-0444387FB38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17D4D-FD43-A54E-A837-0164FF7D6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8C4E0-63E9-0649-BB9A-7E6549D6E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1284-A618-5340-A821-88B97F716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1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162C-87EC-8C44-8262-888000DC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79F05-0F21-5B4A-88B2-43FD7AAFE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BEF35-1846-1946-A4B6-CFF58A095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7913-D9C5-7C4C-9DA3-0444387FB38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64F07-C826-0646-B6E1-128C085FA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CF485-ED72-B346-9F09-461745F87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1284-A618-5340-A821-88B97F716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39649-361A-B649-A4BB-E6CB6710C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7C70A-3C10-344F-9394-466780CF6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06E984-E7F4-C24A-9BFD-28B7D16C7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7EE8C-CA75-5143-8B32-DA818190F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7913-D9C5-7C4C-9DA3-0444387FB38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6F87B-C2C0-E946-B98F-4A43F3C0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F5CB0D-0279-5E4D-960B-6C0F5A831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1284-A618-5340-A821-88B97F716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30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4AEB4-4028-9B47-88B1-F27661D89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DA0BB-5021-9046-AB01-189034084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3811B-C340-A44E-AC98-9ACB8BA9E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3EE57C-7D4B-7C4C-B224-9D49682C4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F47DB-3A70-844A-8DAB-DFAC80103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C88BC1-D60E-8D43-BA47-115BF8BE3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7913-D9C5-7C4C-9DA3-0444387FB38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BF6440-FD60-9642-8383-347CB6397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40FC8D-C77F-B24B-8E59-1986C2398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1284-A618-5340-A821-88B97F716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5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7491A-8B8C-E040-AF13-44AF0C5E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40BD99-A5A9-9C4A-B9E7-6F4127DC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7913-D9C5-7C4C-9DA3-0444387FB38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C35B6-7A51-7F4E-8A11-1797CD3D4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A019C-05A4-8442-A905-81CFD3CFB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1284-A618-5340-A821-88B97F716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11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245CA9-F162-F746-B3A0-B5EFB5A6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7913-D9C5-7C4C-9DA3-0444387FB38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B6AD2B-0980-F54B-A018-4A4778255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F4EAB-7382-A742-B45E-736AC42E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1284-A618-5340-A821-88B97F716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9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A0DD4-6AF6-7245-A390-DC29EBB4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9C390-4E13-D64A-9B6B-DE8EA274B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5F50F-85EA-BB4F-899E-D2B014483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E708C-6C65-E846-BA52-B9271A535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7913-D9C5-7C4C-9DA3-0444387FB38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06849-263E-CE4F-94CF-82368F9E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9218C-601C-A240-A78B-73102807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1284-A618-5340-A821-88B97F716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40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BD5E-D8D0-F14D-971B-E301DBE23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2E0B67-3728-8C4A-AAF7-8B1CBA1B8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56D6D-89FB-584E-8F0F-B4357C6DF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281A2-1FB8-6944-8E34-9EEB2F5C5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7913-D9C5-7C4C-9DA3-0444387FB38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8B3C5-DA5A-1F42-8FB5-87BAAC8B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F91DC-8350-D947-B887-0D94112C2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F1284-A618-5340-A821-88B97F716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20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EF1E1A-FDED-8849-BCEE-4A3D34642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1D4AF-5ABE-134E-BF35-5FC6C493C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5C258-035E-7B4C-810F-098D82703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27913-D9C5-7C4C-9DA3-0444387FB382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1670F-8C61-DD40-8A8F-3DB3D8A0D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5307F-11AE-F443-86B2-9F4AF1E1B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F1284-A618-5340-A821-88B97F716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9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ill Sans Light" panose="020B0302020104020203" pitchFamily="34" charset="-79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Gill Sans Light" panose="020B0302020104020203" pitchFamily="34" charset="-79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Gill Sans Light" panose="020B0302020104020203" pitchFamily="34" charset="-79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Gill Sans Light" panose="020B0302020104020203" pitchFamily="34" charset="-79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Light" panose="020B0302020104020203" pitchFamily="34" charset="-79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Gill Sans Light" panose="020B0302020104020203" pitchFamily="34" charset="-79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7F197-CAC7-DE40-8BAB-EA1A7921D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1897674"/>
          </a:xfrm>
        </p:spPr>
        <p:txBody>
          <a:bodyPr>
            <a:normAutofit/>
          </a:bodyPr>
          <a:lstStyle/>
          <a:p>
            <a:r>
              <a:rPr lang="en-GB" sz="3600" b="1" u="sng" dirty="0">
                <a:solidFill>
                  <a:srgbClr val="C00000"/>
                </a:solidFill>
                <a:latin typeface="+mn-lt"/>
              </a:rPr>
              <a:t>Borderline </a:t>
            </a:r>
            <a:r>
              <a:rPr lang="en-GB" sz="3600" b="1" u="sng" dirty="0" err="1">
                <a:solidFill>
                  <a:srgbClr val="C00000"/>
                </a:solidFill>
                <a:latin typeface="+mn-lt"/>
              </a:rPr>
              <a:t>Resectable</a:t>
            </a:r>
            <a:r>
              <a:rPr lang="en-GB" sz="3600" b="1" u="sng" dirty="0">
                <a:solidFill>
                  <a:srgbClr val="C00000"/>
                </a:solidFill>
                <a:latin typeface="+mn-lt"/>
              </a:rPr>
              <a:t> Pancreatic Ductal Adenocarcinoma-</a:t>
            </a:r>
            <a:br>
              <a:rPr lang="en-GB" sz="3600" b="1" u="sng" dirty="0">
                <a:solidFill>
                  <a:srgbClr val="C00000"/>
                </a:solidFill>
                <a:latin typeface="+mn-lt"/>
              </a:rPr>
            </a:br>
            <a:r>
              <a:rPr lang="en-GB" sz="3600" b="1" u="sng" dirty="0">
                <a:solidFill>
                  <a:srgbClr val="C00000"/>
                </a:solidFill>
                <a:latin typeface="+mn-lt"/>
              </a:rPr>
              <a:t>A discussion of the evidence &amp; UHBW results </a:t>
            </a:r>
            <a:endParaRPr lang="en-US" sz="3600" b="1" u="sng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1A7FD8-E49D-2C43-A1CD-E38048517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1638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James Skipworth</a:t>
            </a:r>
          </a:p>
          <a:p>
            <a:r>
              <a:rPr lang="en-US" sz="1800" b="1" dirty="0">
                <a:latin typeface="+mn-lt"/>
              </a:rPr>
              <a:t>HPB Surgeon, UHBW</a:t>
            </a:r>
          </a:p>
          <a:p>
            <a:r>
              <a:rPr lang="en-US" sz="1800" b="1" dirty="0">
                <a:latin typeface="+mn-lt"/>
              </a:rPr>
              <a:t>HPB MDT Away Day</a:t>
            </a:r>
          </a:p>
          <a:p>
            <a:r>
              <a:rPr lang="en-US" sz="1800" b="1" dirty="0">
                <a:latin typeface="+mn-lt"/>
              </a:rPr>
              <a:t>March 25, 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58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A0E051-7B62-E74A-A365-4C7CAE2A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0" y="252079"/>
            <a:ext cx="10993073" cy="79829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+mn-lt"/>
              </a:rPr>
              <a:t>Surgical Resection for BR-PDAC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F0DDC-A66B-BD44-A9AE-F161C6AB9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290" y="1622154"/>
            <a:ext cx="9877338" cy="4351338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Goals</a:t>
            </a:r>
          </a:p>
          <a:p>
            <a:pPr marL="457200" lvl="1" indent="0">
              <a:buNone/>
            </a:pPr>
            <a:r>
              <a:rPr lang="en-US" b="1" dirty="0">
                <a:latin typeface="+mn-lt"/>
              </a:rPr>
              <a:t>1. Margin negative resection</a:t>
            </a:r>
          </a:p>
          <a:p>
            <a:pPr marL="457200" lvl="1" indent="0">
              <a:buNone/>
            </a:pPr>
            <a:r>
              <a:rPr lang="en-US" b="1" dirty="0">
                <a:latin typeface="+mn-lt"/>
              </a:rPr>
              <a:t>2. Safe resection </a:t>
            </a:r>
          </a:p>
          <a:p>
            <a:pPr marL="457200" lvl="1" indent="0">
              <a:buNone/>
            </a:pPr>
            <a:r>
              <a:rPr lang="en-US" b="1" dirty="0">
                <a:latin typeface="+mn-lt"/>
              </a:rPr>
              <a:t>3. Comparable/Improved long-term outcomes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close up of a lobster&#10;&#10;Description automatically generated">
            <a:extLst>
              <a:ext uri="{FF2B5EF4-FFF2-40B4-BE49-F238E27FC236}">
                <a16:creationId xmlns:a16="http://schemas.microsoft.com/office/drawing/2014/main" id="{8D30AFFA-C73B-384C-8E11-FC94A0AAE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5" b="12266"/>
          <a:stretch/>
        </p:blipFill>
        <p:spPr>
          <a:xfrm rot="5400000">
            <a:off x="7195803" y="1949027"/>
            <a:ext cx="4751993" cy="35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5447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199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+mn-lt"/>
              </a:rPr>
              <a:t>Margins: Does the Vein Need to be Resected?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766851"/>
              </p:ext>
            </p:extLst>
          </p:nvPr>
        </p:nvGraphicFramePr>
        <p:xfrm>
          <a:off x="2426045" y="1622154"/>
          <a:ext cx="6290881" cy="34036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70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7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60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err="1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Histologic</a:t>
                      </a:r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Vein invasion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Effect on Survival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Tseng et al.,</a:t>
                      </a:r>
                      <a:r>
                        <a:rPr lang="en-US" sz="18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2004</a:t>
                      </a:r>
                      <a:endParaRPr lang="en-US" sz="18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38 (61%)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Al-Haddad., 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14 (64%)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Kim et al., 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28 (60%)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dirty="0" err="1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Kaneoka</a:t>
                      </a:r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et al., 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25 (60%)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Yes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dirty="0" err="1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Riediger</a:t>
                      </a:r>
                      <a:r>
                        <a:rPr lang="en-US" sz="18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et al., 2006</a:t>
                      </a:r>
                      <a:endParaRPr lang="en-US" sz="18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25 (60%)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Wang et al.,</a:t>
                      </a:r>
                      <a:r>
                        <a:rPr lang="en-US" sz="18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2012</a:t>
                      </a:r>
                      <a:endParaRPr lang="en-US" sz="18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57 (67%)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86187" y="5269861"/>
            <a:ext cx="8665828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a typeface="Gill Sans Light" charset="0"/>
                <a:cs typeface="Gill Sans Light" charset="0"/>
              </a:rPr>
              <a:t>Operatively difficult to determine invasion vs. desmoplastic reaction</a:t>
            </a:r>
          </a:p>
          <a:p>
            <a:r>
              <a:rPr lang="en-US" sz="1600" dirty="0">
                <a:ea typeface="Gill Sans Light" charset="0"/>
                <a:cs typeface="Gill Sans Light" charset="0"/>
              </a:rPr>
              <a:t>		High rate of histologic vein invasion</a:t>
            </a:r>
          </a:p>
          <a:p>
            <a:r>
              <a:rPr lang="en-US" sz="1600" dirty="0">
                <a:ea typeface="Gill Sans Light" charset="0"/>
                <a:cs typeface="Gill Sans Light" charset="0"/>
              </a:rPr>
              <a:t>		Need to resect vein to achieve R0</a:t>
            </a:r>
          </a:p>
          <a:p>
            <a:r>
              <a:rPr lang="en-US" sz="1600" dirty="0">
                <a:ea typeface="Gill Sans Light" charset="0"/>
                <a:cs typeface="Gill Sans Light" charset="0"/>
              </a:rPr>
              <a:t>		“Peeling” vein away to minimize PV resection goes against </a:t>
            </a:r>
            <a:r>
              <a:rPr lang="en-US" sz="1600" dirty="0" err="1">
                <a:ea typeface="Gill Sans Light" charset="0"/>
                <a:cs typeface="Gill Sans Light" charset="0"/>
              </a:rPr>
              <a:t>surg-onc</a:t>
            </a:r>
            <a:r>
              <a:rPr lang="en-US" sz="1600" dirty="0">
                <a:ea typeface="Gill Sans Light" charset="0"/>
                <a:cs typeface="Gill Sans Light" charset="0"/>
              </a:rPr>
              <a:t> principles</a:t>
            </a:r>
          </a:p>
        </p:txBody>
      </p:sp>
    </p:spTree>
    <p:extLst>
      <p:ext uri="{BB962C8B-B14F-4D97-AF65-F5344CB8AC3E}">
        <p14:creationId xmlns:p14="http://schemas.microsoft.com/office/powerpoint/2010/main" val="4783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pic>
        <p:nvPicPr>
          <p:cNvPr id="4" name="Picture 3" descr="Whipple with HA and PV .00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96" y="182866"/>
            <a:ext cx="8447999" cy="633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BA0E051-7B62-E74A-A365-4C7CAE2A63EC}"/>
              </a:ext>
            </a:extLst>
          </p:cNvPr>
          <p:cNvSpPr txBox="1">
            <a:spLocks/>
          </p:cNvSpPr>
          <p:nvPr/>
        </p:nvSpPr>
        <p:spPr>
          <a:xfrm>
            <a:off x="8749018" y="2126812"/>
            <a:ext cx="344298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00000"/>
                </a:solidFill>
                <a:latin typeface="+mn-lt"/>
              </a:rPr>
              <a:t>Surgical Resection</a:t>
            </a:r>
          </a:p>
          <a:p>
            <a:r>
              <a:rPr lang="en-US" sz="3600" b="1" dirty="0">
                <a:solidFill>
                  <a:srgbClr val="C00000"/>
                </a:solidFill>
                <a:latin typeface="+mn-lt"/>
              </a:rPr>
              <a:t>- Margins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pic>
        <p:nvPicPr>
          <p:cNvPr id="5" name="Picture 4" descr="Whipple with HA and PV .00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73" y="377506"/>
            <a:ext cx="8448000" cy="633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BA0E051-7B62-E74A-A365-4C7CAE2A63EC}"/>
              </a:ext>
            </a:extLst>
          </p:cNvPr>
          <p:cNvSpPr txBox="1">
            <a:spLocks/>
          </p:cNvSpPr>
          <p:nvPr/>
        </p:nvSpPr>
        <p:spPr>
          <a:xfrm>
            <a:off x="8749018" y="2126812"/>
            <a:ext cx="344298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00000"/>
                </a:solidFill>
                <a:latin typeface="+mn-lt"/>
              </a:rPr>
              <a:t>Surgical Resection- Margins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572" y="126596"/>
            <a:ext cx="4638261" cy="4638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3608" y="148226"/>
            <a:ext cx="4638261" cy="4638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2620" y="3101109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Gill Sans Light" charset="0"/>
                <a:ea typeface="Gill Sans Light" charset="0"/>
                <a:cs typeface="Gill Sans Light" charset="0"/>
              </a:rPr>
              <a:t>SMV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11629" y="2790325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Gill Sans Light" charset="0"/>
                <a:ea typeface="Gill Sans Light" charset="0"/>
                <a:cs typeface="Gill Sans Light" charset="0"/>
              </a:rPr>
              <a:t>SMV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8508" y="1283600"/>
            <a:ext cx="500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Gill Sans Light" charset="0"/>
                <a:ea typeface="Gill Sans Light" charset="0"/>
                <a:cs typeface="Gill Sans Light" charset="0"/>
              </a:rPr>
              <a:t>PV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2347" y="922188"/>
            <a:ext cx="500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Gill Sans Light" charset="0"/>
                <a:ea typeface="Gill Sans Light" charset="0"/>
                <a:cs typeface="Gill Sans Light" charset="0"/>
              </a:rPr>
              <a:t>PV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08899" y="2291839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Gill Sans Light" charset="0"/>
                <a:ea typeface="Gill Sans Light" charset="0"/>
                <a:cs typeface="Gill Sans Light" charset="0"/>
              </a:rPr>
              <a:t>SMA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8356" y="2065864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Gill Sans Light" charset="0"/>
                <a:ea typeface="Gill Sans Light" charset="0"/>
                <a:cs typeface="Gill Sans Light" charset="0"/>
              </a:rPr>
              <a:t>SMA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147582" y="1926371"/>
            <a:ext cx="0" cy="1188548"/>
          </a:xfrm>
          <a:prstGeom prst="line">
            <a:avLst/>
          </a:prstGeom>
          <a:ln w="63500" cap="rnd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85269" y="1622154"/>
            <a:ext cx="106713" cy="1195199"/>
          </a:xfrm>
          <a:prstGeom prst="line">
            <a:avLst/>
          </a:prstGeom>
          <a:ln w="63500" cap="rnd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1102" y="3198743"/>
            <a:ext cx="2477601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rPr>
              <a:t>Uncinate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rPr>
              <a:t> or SMA margin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25137" y="3270386"/>
            <a:ext cx="2477601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rPr>
              <a:t>Uncinate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rPr>
              <a:t> or SMA margin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66" y="4764857"/>
            <a:ext cx="3725066" cy="180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42" y="4786487"/>
            <a:ext cx="3627339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61" y="342943"/>
            <a:ext cx="10515600" cy="102769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+mn-lt"/>
              </a:rPr>
              <a:t>Margins: True R1 vs. Retraction?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1991" y="2118671"/>
            <a:ext cx="3538152" cy="2653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6630" y="2102454"/>
            <a:ext cx="3556689" cy="2667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9233" y="3212758"/>
            <a:ext cx="516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Gill Sans Light" charset="0"/>
              </a:rPr>
              <a:t>SMV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5795" y="262171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Gill Sans Light" charset="0"/>
              </a:rPr>
              <a:t>PV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3514453" y="2609458"/>
            <a:ext cx="484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Gill Sans Light" charset="0"/>
              </a:rPr>
              <a:t>SV</a:t>
            </a:r>
            <a:endParaRPr lang="en-US" sz="1400" dirty="0">
              <a:solidFill>
                <a:srgbClr val="FFFF00"/>
              </a:solidFill>
              <a:latin typeface="Gill Sans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2486" y="3417106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Gill Sans Light" charset="0"/>
              </a:rPr>
              <a:t>SMA</a:t>
            </a:r>
            <a:endParaRPr lang="en-US" sz="1400" dirty="0">
              <a:solidFill>
                <a:srgbClr val="FFFF00"/>
              </a:solidFill>
              <a:latin typeface="Gill Sans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4817" y="4145813"/>
            <a:ext cx="648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  <a:latin typeface="Gill Sans Light" charset="0"/>
              </a:rPr>
              <a:t>Tumor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229234" y="3830595"/>
            <a:ext cx="623253" cy="189810"/>
          </a:xfrm>
          <a:prstGeom prst="line">
            <a:avLst/>
          </a:prstGeom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495351" y="4266253"/>
            <a:ext cx="615415" cy="473673"/>
          </a:xfrm>
          <a:prstGeom prst="line">
            <a:avLst/>
          </a:prstGeom>
          <a:ln w="5080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95287" y="3527820"/>
            <a:ext cx="516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Gill Sans Light" charset="0"/>
              </a:rPr>
              <a:t>SMV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54973" y="3617724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Gill Sans Light" charset="0"/>
              </a:rPr>
              <a:t>SMA</a:t>
            </a:r>
            <a:endParaRPr lang="en-US" sz="1400" dirty="0">
              <a:solidFill>
                <a:srgbClr val="FFFF00"/>
              </a:solidFill>
              <a:latin typeface="Gill Sans Ligh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98347" y="2156648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Gill Sans Light" charset="0"/>
              </a:rPr>
              <a:t>PV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7958917" y="2464425"/>
            <a:ext cx="484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00"/>
                </a:solidFill>
                <a:latin typeface="Gill Sans Light" charset="0"/>
              </a:rPr>
              <a:t>SV</a:t>
            </a:r>
            <a:endParaRPr lang="en-US" sz="1400" dirty="0">
              <a:solidFill>
                <a:srgbClr val="FFFF00"/>
              </a:solidFill>
              <a:latin typeface="Gill Sans Light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28731" y="4906780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Gill Sans Light" charset="0"/>
                <a:ea typeface="Gill Sans Light" charset="0"/>
                <a:cs typeface="Gill Sans Light" charset="0"/>
              </a:rPr>
              <a:t>Middle colic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37515" y="1173892"/>
            <a:ext cx="109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Light" charset="0"/>
              </a:rPr>
              <a:t>Resection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49169" y="1185972"/>
            <a:ext cx="156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Gill Sans Light" charset="0"/>
              </a:rPr>
              <a:t>Reconstruction</a:t>
            </a:r>
            <a:endParaRPr lang="en-US" dirty="0">
              <a:latin typeface="Gill Sans Ligh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4190" y="5334127"/>
            <a:ext cx="650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Light" charset="0"/>
              </a:rPr>
              <a:t>Positive vein margin: retraction of the vein into tumor with formalin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292812" y="3436212"/>
            <a:ext cx="1285103" cy="9267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56557" y="5703459"/>
            <a:ext cx="409697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R1 Rate: 18.5% (no VR) vs. 38% (VR)</a:t>
            </a:r>
          </a:p>
          <a:p>
            <a:r>
              <a:rPr lang="en-US" dirty="0">
                <a:latin typeface="Gill Sans Light" charset="0"/>
                <a:ea typeface="Gill Sans Light" charset="0"/>
                <a:cs typeface="Gill Sans Light" charset="0"/>
              </a:rPr>
              <a:t>Pathology: Margin = Survival</a:t>
            </a:r>
          </a:p>
        </p:txBody>
      </p:sp>
    </p:spTree>
    <p:extLst>
      <p:ext uri="{BB962C8B-B14F-4D97-AF65-F5344CB8AC3E}">
        <p14:creationId xmlns:p14="http://schemas.microsoft.com/office/powerpoint/2010/main" val="125401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747BC7-3937-5249-AD39-87605782F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419" y="128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+mn-lt"/>
              </a:rPr>
              <a:t>Margins: Path Processing </a:t>
            </a:r>
          </a:p>
        </p:txBody>
      </p:sp>
      <p:pic>
        <p:nvPicPr>
          <p:cNvPr id="5" name="Content Placeholder 4" descr="A picture containing dish, meal&#10;&#10;Description automatically generated">
            <a:extLst>
              <a:ext uri="{FF2B5EF4-FFF2-40B4-BE49-F238E27FC236}">
                <a16:creationId xmlns:a16="http://schemas.microsoft.com/office/drawing/2014/main" id="{77C45D10-9267-AA4A-8651-4DBA3B5F7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77985" y="1177163"/>
            <a:ext cx="4050000" cy="540000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05BFFB-6C8F-DA4D-BADF-0CF2FF5C2FA7}"/>
              </a:ext>
            </a:extLst>
          </p:cNvPr>
          <p:cNvSpPr txBox="1">
            <a:spLocks/>
          </p:cNvSpPr>
          <p:nvPr/>
        </p:nvSpPr>
        <p:spPr>
          <a:xfrm>
            <a:off x="218114" y="1874838"/>
            <a:ext cx="6476301" cy="4983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 baseline="0">
                <a:solidFill>
                  <a:schemeClr val="tx1"/>
                </a:solidFill>
                <a:latin typeface="Gill Sans Light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 baseline="0">
                <a:solidFill>
                  <a:schemeClr val="tx1"/>
                </a:solidFill>
                <a:latin typeface="Gill Sans Light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Gill Sans Light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Gill Sans Light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 baseline="0">
                <a:solidFill>
                  <a:schemeClr val="tx1"/>
                </a:solidFill>
                <a:latin typeface="Gill Sans Light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C00000"/>
                </a:solidFill>
                <a:latin typeface="+mn-lt"/>
              </a:rPr>
              <a:t>Addition of another dimension to path specimen with PV resection </a:t>
            </a:r>
          </a:p>
          <a:p>
            <a:pPr lvl="1"/>
            <a:r>
              <a:rPr lang="en-US" sz="1800" b="1" dirty="0">
                <a:latin typeface="+mn-lt"/>
              </a:rPr>
              <a:t>No one believes surgeon, 50% believe radiologist, 100% believe pathologist</a:t>
            </a:r>
          </a:p>
          <a:p>
            <a:pPr lvl="1"/>
            <a:r>
              <a:rPr lang="en-US" sz="1800" b="1" dirty="0">
                <a:latin typeface="+mn-lt"/>
              </a:rPr>
              <a:t>Accurate path reporting of Whipple specimen is part surgeon’s responsibility </a:t>
            </a:r>
          </a:p>
          <a:p>
            <a:pPr lvl="1"/>
            <a:r>
              <a:rPr lang="en-US" sz="1800" b="1" dirty="0">
                <a:latin typeface="+mn-lt"/>
              </a:rPr>
              <a:t>Rad/</a:t>
            </a:r>
            <a:r>
              <a:rPr lang="en-US" sz="1800" b="1" dirty="0" err="1">
                <a:latin typeface="+mn-lt"/>
              </a:rPr>
              <a:t>Surg</a:t>
            </a:r>
            <a:r>
              <a:rPr lang="en-US" sz="1800" b="1" dirty="0">
                <a:latin typeface="+mn-lt"/>
              </a:rPr>
              <a:t>/Path correlation is crucial</a:t>
            </a:r>
          </a:p>
          <a:p>
            <a:pPr lvl="1"/>
            <a:r>
              <a:rPr lang="en-US" sz="1800" b="1" dirty="0">
                <a:latin typeface="+mn-lt"/>
              </a:rPr>
              <a:t>Send separate margins for PV &amp; SMV 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175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866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+mn-lt"/>
              </a:rPr>
              <a:t>Vascular Resections in PD: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30" y="1328540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+mn-lt"/>
              </a:rPr>
              <a:t>Vascular resections with PD</a:t>
            </a:r>
          </a:p>
          <a:p>
            <a:pPr lvl="1"/>
            <a:r>
              <a:rPr lang="en-US" sz="2000" b="1" dirty="0">
                <a:latin typeface="+mn-lt"/>
              </a:rPr>
              <a:t>May have higher blood loss and longer operative time</a:t>
            </a:r>
          </a:p>
          <a:p>
            <a:pPr lvl="1"/>
            <a:r>
              <a:rPr lang="en-US" sz="2000" b="1" dirty="0">
                <a:latin typeface="+mn-lt"/>
              </a:rPr>
              <a:t>May have lower pancreatic fistula rate (15% vs. 9.5%, P=0.004) </a:t>
            </a:r>
          </a:p>
          <a:p>
            <a:pPr lvl="1"/>
            <a:r>
              <a:rPr lang="en-US" sz="2000" b="1" dirty="0">
                <a:latin typeface="+mn-lt"/>
              </a:rPr>
              <a:t>In experienced centers, no increase in mortality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3200" y="2686677"/>
            <a:ext cx="2040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ea typeface="Gill Sans Light" charset="0"/>
                <a:cs typeface="Gill Sans Light" charset="0"/>
              </a:rPr>
              <a:t>Delpero</a:t>
            </a:r>
            <a:r>
              <a:rPr lang="en-US" sz="1000" dirty="0">
                <a:ea typeface="Gill Sans Light" charset="0"/>
                <a:cs typeface="Gill Sans Light" charset="0"/>
              </a:rPr>
              <a:t> et al., Ann </a:t>
            </a:r>
            <a:r>
              <a:rPr lang="en-US" sz="1000" dirty="0" err="1">
                <a:ea typeface="Gill Sans Light" charset="0"/>
                <a:cs typeface="Gill Sans Light" charset="0"/>
              </a:rPr>
              <a:t>Surg</a:t>
            </a:r>
            <a:r>
              <a:rPr lang="en-US" sz="1000" dirty="0">
                <a:ea typeface="Gill Sans Light" charset="0"/>
                <a:cs typeface="Gill Sans Light" charset="0"/>
              </a:rPr>
              <a:t> </a:t>
            </a:r>
            <a:r>
              <a:rPr lang="en-US" sz="1000" dirty="0" err="1">
                <a:ea typeface="Gill Sans Light" charset="0"/>
                <a:cs typeface="Gill Sans Light" charset="0"/>
              </a:rPr>
              <a:t>Oncol</a:t>
            </a:r>
            <a:r>
              <a:rPr lang="en-US" sz="1000" dirty="0">
                <a:ea typeface="Gill Sans Light" charset="0"/>
                <a:cs typeface="Gill Sans Light" charset="0"/>
              </a:rPr>
              <a:t> 2015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4491952"/>
              </p:ext>
            </p:extLst>
          </p:nvPr>
        </p:nvGraphicFramePr>
        <p:xfrm>
          <a:off x="748792" y="3151013"/>
          <a:ext cx="7495396" cy="329024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793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4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3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3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4644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Survival (months)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Morbidity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Mortality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547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Tseng et al., 2004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PD: 27</a:t>
                      </a:r>
                    </a:p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VR:</a:t>
                      </a:r>
                      <a:r>
                        <a:rPr lang="en-US" sz="16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23 (P=0.18)</a:t>
                      </a:r>
                      <a:endParaRPr lang="en-US" sz="16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PD:</a:t>
                      </a:r>
                      <a:r>
                        <a:rPr lang="en-US" sz="16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22%</a:t>
                      </a:r>
                    </a:p>
                    <a:p>
                      <a:r>
                        <a:rPr lang="en-US" sz="16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VR: 18%</a:t>
                      </a:r>
                      <a:endParaRPr lang="en-US" sz="16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PD:</a:t>
                      </a:r>
                      <a:r>
                        <a:rPr lang="en-US" sz="16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</a:t>
                      </a:r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1%</a:t>
                      </a:r>
                    </a:p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VR:</a:t>
                      </a:r>
                      <a:r>
                        <a:rPr lang="en-US" sz="16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</a:t>
                      </a:r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547">
                <a:tc>
                  <a:txBody>
                    <a:bodyPr/>
                    <a:lstStyle/>
                    <a:p>
                      <a:r>
                        <a:rPr lang="en-US" sz="1600" b="0" i="0" dirty="0" err="1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Yekebas</a:t>
                      </a:r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et al.,</a:t>
                      </a:r>
                      <a:r>
                        <a:rPr lang="en-US" sz="16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2008</a:t>
                      </a:r>
                      <a:endParaRPr lang="en-US" sz="16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Similar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PD: 40%</a:t>
                      </a:r>
                    </a:p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VR: 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PD:</a:t>
                      </a:r>
                      <a:r>
                        <a:rPr lang="en-US" sz="16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</a:t>
                      </a:r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4%</a:t>
                      </a:r>
                    </a:p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VR:</a:t>
                      </a:r>
                      <a:r>
                        <a:rPr lang="en-US" sz="16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3.7%</a:t>
                      </a:r>
                      <a:endParaRPr lang="en-US" sz="16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547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Al-Haddad et al., 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PD:</a:t>
                      </a:r>
                      <a:r>
                        <a:rPr lang="en-US" sz="16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25%*</a:t>
                      </a:r>
                    </a:p>
                    <a:p>
                      <a:r>
                        <a:rPr lang="en-US" sz="16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VR: 20%</a:t>
                      </a:r>
                      <a:endParaRPr lang="en-US" sz="16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PD: 0%</a:t>
                      </a:r>
                    </a:p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VR: 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547">
                <a:tc>
                  <a:txBody>
                    <a:bodyPr/>
                    <a:lstStyle/>
                    <a:p>
                      <a:r>
                        <a:rPr lang="en-US" sz="1600" b="0" i="0" dirty="0" err="1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Kaneoka</a:t>
                      </a:r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et al.,</a:t>
                      </a:r>
                      <a:r>
                        <a:rPr lang="en-US" sz="16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2009</a:t>
                      </a:r>
                      <a:endParaRPr lang="en-US" sz="16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PD: 26**</a:t>
                      </a:r>
                    </a:p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VR: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PD: 43%</a:t>
                      </a:r>
                    </a:p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VR: 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PD: 0%</a:t>
                      </a:r>
                    </a:p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VR: 4.8%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547">
                <a:tc>
                  <a:txBody>
                    <a:bodyPr/>
                    <a:lstStyle/>
                    <a:p>
                      <a:r>
                        <a:rPr lang="en-US" sz="1600" b="0" i="0" dirty="0" err="1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Riediger</a:t>
                      </a:r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et</a:t>
                      </a:r>
                      <a:r>
                        <a:rPr lang="en-US" sz="16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al., 2006</a:t>
                      </a:r>
                      <a:r>
                        <a:rPr lang="en-US" sz="1600" b="0" i="0" baseline="3000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PD: 16.6%</a:t>
                      </a:r>
                    </a:p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VR:</a:t>
                      </a:r>
                      <a:r>
                        <a:rPr lang="en-US" sz="16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</a:t>
                      </a:r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10.9%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PD:</a:t>
                      </a:r>
                      <a:r>
                        <a:rPr lang="en-US" sz="16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50%</a:t>
                      </a:r>
                    </a:p>
                    <a:p>
                      <a:r>
                        <a:rPr lang="en-US" sz="16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VR: 42%</a:t>
                      </a:r>
                      <a:endParaRPr lang="en-US" sz="16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PD: 4%</a:t>
                      </a:r>
                    </a:p>
                    <a:p>
                      <a:r>
                        <a:rPr lang="en-US" sz="16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VR: 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54181" y="3133363"/>
            <a:ext cx="1253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ea typeface="Gill Sans Light" charset="0"/>
                <a:cs typeface="Gill Sans Light" charset="0"/>
              </a:rPr>
              <a:t>*5 year survival</a:t>
            </a:r>
          </a:p>
          <a:p>
            <a:r>
              <a:rPr lang="en-US" sz="1200" dirty="0">
                <a:ea typeface="Gill Sans Light" charset="0"/>
                <a:cs typeface="Gill Sans Light" charset="0"/>
              </a:rPr>
              <a:t>** R0 dependent</a:t>
            </a:r>
          </a:p>
          <a:p>
            <a:r>
              <a:rPr lang="en-US" sz="1200" baseline="30000" dirty="0">
                <a:ea typeface="Gill Sans Light" charset="0"/>
                <a:cs typeface="Gill Sans Light" charset="0"/>
              </a:rPr>
              <a:t>¶</a:t>
            </a:r>
            <a:r>
              <a:rPr lang="en-US" sz="1200" dirty="0">
                <a:ea typeface="Gill Sans Light" charset="0"/>
                <a:cs typeface="Gill Sans Light" charset="0"/>
              </a:rPr>
              <a:t>mixed tumors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792" y="6485531"/>
            <a:ext cx="60147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ea typeface="Gill Sans Light" charset="0"/>
                <a:cs typeface="Gill Sans Light" charset="0"/>
              </a:rPr>
              <a:t>Tseng et al., J </a:t>
            </a:r>
            <a:r>
              <a:rPr lang="en-US" sz="1000" dirty="0" err="1">
                <a:ea typeface="Gill Sans Light" charset="0"/>
                <a:cs typeface="Gill Sans Light" charset="0"/>
              </a:rPr>
              <a:t>Gastrointest</a:t>
            </a:r>
            <a:r>
              <a:rPr lang="en-US" sz="1000" dirty="0">
                <a:ea typeface="Gill Sans Light" charset="0"/>
                <a:cs typeface="Gill Sans Light" charset="0"/>
              </a:rPr>
              <a:t> </a:t>
            </a:r>
            <a:r>
              <a:rPr lang="en-US" sz="1000" dirty="0" err="1">
                <a:ea typeface="Gill Sans Light" charset="0"/>
                <a:cs typeface="Gill Sans Light" charset="0"/>
              </a:rPr>
              <a:t>Surg</a:t>
            </a:r>
            <a:r>
              <a:rPr lang="en-US" sz="1000" dirty="0">
                <a:ea typeface="Gill Sans Light" charset="0"/>
                <a:cs typeface="Gill Sans Light" charset="0"/>
              </a:rPr>
              <a:t> 2004; </a:t>
            </a:r>
            <a:r>
              <a:rPr lang="en-US" sz="1000" dirty="0" err="1">
                <a:ea typeface="Gill Sans Light" charset="0"/>
                <a:cs typeface="Gill Sans Light" charset="0"/>
              </a:rPr>
              <a:t>Yekebas</a:t>
            </a:r>
            <a:r>
              <a:rPr lang="en-US" sz="1000" dirty="0">
                <a:ea typeface="Gill Sans Light" charset="0"/>
                <a:cs typeface="Gill Sans Light" charset="0"/>
              </a:rPr>
              <a:t> et al., Ann </a:t>
            </a:r>
            <a:r>
              <a:rPr lang="en-US" sz="1000" dirty="0" err="1">
                <a:ea typeface="Gill Sans Light" charset="0"/>
                <a:cs typeface="Gill Sans Light" charset="0"/>
              </a:rPr>
              <a:t>Surg</a:t>
            </a:r>
            <a:r>
              <a:rPr lang="en-US" sz="1000" dirty="0">
                <a:ea typeface="Gill Sans Light" charset="0"/>
                <a:cs typeface="Gill Sans Light" charset="0"/>
              </a:rPr>
              <a:t> 2008; Al-Haddad et al., J </a:t>
            </a:r>
            <a:r>
              <a:rPr lang="en-US" sz="1000" dirty="0" err="1">
                <a:ea typeface="Gill Sans Light" charset="0"/>
                <a:cs typeface="Gill Sans Light" charset="0"/>
              </a:rPr>
              <a:t>Gastrointest</a:t>
            </a:r>
            <a:r>
              <a:rPr lang="en-US" sz="1000" dirty="0">
                <a:ea typeface="Gill Sans Light" charset="0"/>
                <a:cs typeface="Gill Sans Light" charset="0"/>
              </a:rPr>
              <a:t> </a:t>
            </a:r>
            <a:r>
              <a:rPr lang="en-US" sz="1000" dirty="0" err="1">
                <a:ea typeface="Gill Sans Light" charset="0"/>
                <a:cs typeface="Gill Sans Light" charset="0"/>
              </a:rPr>
              <a:t>Surg</a:t>
            </a:r>
            <a:r>
              <a:rPr lang="en-US" sz="1000" dirty="0">
                <a:ea typeface="Gill Sans Light" charset="0"/>
                <a:cs typeface="Gill Sans Light" charset="0"/>
              </a:rPr>
              <a:t> 2007 </a:t>
            </a:r>
          </a:p>
        </p:txBody>
      </p:sp>
    </p:spTree>
    <p:extLst>
      <p:ext uri="{BB962C8B-B14F-4D97-AF65-F5344CB8AC3E}">
        <p14:creationId xmlns:p14="http://schemas.microsoft.com/office/powerpoint/2010/main" val="170968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418" y="14829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C00000"/>
                </a:solidFill>
                <a:latin typeface="+mn-lt"/>
              </a:rPr>
              <a:t>BR-PDAC Resection: Long-Term Outcomes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928" y="1213229"/>
            <a:ext cx="7677906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5402" y="6268322"/>
            <a:ext cx="103771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Portal Vein Resection in Borderline </a:t>
            </a:r>
            <a:r>
              <a:rPr lang="en-GB" sz="1000" dirty="0" err="1"/>
              <a:t>Resectable</a:t>
            </a:r>
            <a:r>
              <a:rPr lang="en-GB" sz="1000" dirty="0"/>
              <a:t> Pancreatic Cancer: A UK </a:t>
            </a:r>
            <a:r>
              <a:rPr lang="en-GB" sz="1000" dirty="0" err="1"/>
              <a:t>Multicenter</a:t>
            </a:r>
            <a:r>
              <a:rPr lang="en-GB" sz="1000" dirty="0"/>
              <a:t> Study. </a:t>
            </a:r>
            <a:r>
              <a:rPr lang="en-GB" sz="1000" dirty="0" err="1"/>
              <a:t>Ravikumar</a:t>
            </a:r>
            <a:r>
              <a:rPr lang="en-GB" sz="1000" dirty="0"/>
              <a:t> et al on behalf of UK Vascular Resection in Pancreatic Cancer Study Group. J Am </a:t>
            </a:r>
            <a:r>
              <a:rPr lang="en-GB" sz="1000" dirty="0" err="1"/>
              <a:t>Coll</a:t>
            </a:r>
            <a:r>
              <a:rPr lang="en-GB" sz="1000" dirty="0"/>
              <a:t> </a:t>
            </a:r>
            <a:r>
              <a:rPr lang="en-GB" sz="1000" dirty="0" err="1"/>
              <a:t>Surg</a:t>
            </a:r>
            <a:r>
              <a:rPr lang="en-GB" sz="1000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3728198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448FC-615B-5146-A8CE-9267526A4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+mn-lt"/>
              </a:rPr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64FEC-B727-C943-BBA9-1485187A8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latin typeface="+mn-lt"/>
              </a:rPr>
              <a:t>BR-PDAC pts are recommended to be treated with neoadjuvant chemo followed by surgery</a:t>
            </a:r>
          </a:p>
          <a:p>
            <a:endParaRPr lang="en-US" sz="2000" b="1" dirty="0">
              <a:latin typeface="+mn-lt"/>
            </a:endParaRPr>
          </a:p>
          <a:p>
            <a:r>
              <a:rPr lang="en-US" sz="2000" b="1" dirty="0">
                <a:latin typeface="+mn-lt"/>
              </a:rPr>
              <a:t>Radiologic stability + biologic response are recommended prior to proceeding with resection</a:t>
            </a:r>
          </a:p>
          <a:p>
            <a:endParaRPr lang="en-US" sz="2000" b="1" dirty="0">
              <a:latin typeface="+mn-lt"/>
            </a:endParaRPr>
          </a:p>
          <a:p>
            <a:r>
              <a:rPr lang="en-US" sz="2000" b="1" dirty="0">
                <a:latin typeface="+mn-lt"/>
              </a:rPr>
              <a:t>Pancreatectomy techniques have evolved to achieve safe venous resections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175" y="0"/>
            <a:ext cx="27432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8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5C107-4FB5-C14E-8D64-F1B9176F0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u="sng" dirty="0">
                <a:solidFill>
                  <a:srgbClr val="C00000"/>
                </a:solidFill>
                <a:latin typeface="+mn-lt"/>
              </a:rPr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AFAA9-8684-3647-BF36-6B0714045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b="1" dirty="0">
                <a:solidFill>
                  <a:srgbClr val="C00000"/>
                </a:solidFill>
                <a:latin typeface="+mn-lt"/>
              </a:rPr>
              <a:t>Evidence &amp; Criteria for borderline </a:t>
            </a:r>
            <a:r>
              <a:rPr lang="en-US" sz="2400" b="1" dirty="0" err="1">
                <a:solidFill>
                  <a:srgbClr val="C00000"/>
                </a:solidFill>
                <a:latin typeface="+mn-lt"/>
              </a:rPr>
              <a:t>resectable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 pancreas cancer</a:t>
            </a:r>
          </a:p>
          <a:p>
            <a:pPr lvl="1"/>
            <a:r>
              <a:rPr lang="en-US" sz="2000" b="1" dirty="0">
                <a:latin typeface="+mn-lt"/>
              </a:rPr>
              <a:t>Literature</a:t>
            </a:r>
          </a:p>
          <a:p>
            <a:pPr lvl="1"/>
            <a:r>
              <a:rPr lang="en-US" sz="2000" b="1" dirty="0">
                <a:latin typeface="+mn-lt"/>
              </a:rPr>
              <a:t>Local</a:t>
            </a:r>
          </a:p>
          <a:p>
            <a:pPr lvl="1"/>
            <a:endParaRPr lang="en-US" b="1" dirty="0">
              <a:latin typeface="+mn-lt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+mn-lt"/>
              </a:rPr>
              <a:t>UHBW BR-PDAC</a:t>
            </a:r>
          </a:p>
          <a:p>
            <a:pPr lvl="1"/>
            <a:r>
              <a:rPr lang="en-US" sz="2000" b="1" dirty="0">
                <a:latin typeface="+mn-lt"/>
              </a:rPr>
              <a:t>Pathway</a:t>
            </a:r>
          </a:p>
          <a:p>
            <a:pPr lvl="1"/>
            <a:r>
              <a:rPr lang="en-US" sz="2000" b="1" dirty="0">
                <a:latin typeface="+mn-lt"/>
              </a:rPr>
              <a:t>Results to date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0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990"/>
            <a:ext cx="10515600" cy="98232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C00000"/>
                </a:solidFill>
                <a:latin typeface="+mn-lt"/>
              </a:rPr>
              <a:t>UHBW BR-PDAC Pathway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78337"/>
            <a:ext cx="10515600" cy="4351338"/>
          </a:xfrm>
        </p:spPr>
        <p:txBody>
          <a:bodyPr>
            <a:noAutofit/>
          </a:bodyPr>
          <a:lstStyle/>
          <a:p>
            <a:r>
              <a:rPr lang="en-GB" sz="1600" b="1" dirty="0">
                <a:latin typeface="+mn-lt"/>
              </a:rPr>
              <a:t>Pathway developed 2020</a:t>
            </a:r>
          </a:p>
          <a:p>
            <a:endParaRPr lang="en-GB" sz="1600" dirty="0">
              <a:latin typeface="+mn-lt"/>
            </a:endParaRPr>
          </a:p>
          <a:p>
            <a:pPr lvl="0"/>
            <a:r>
              <a:rPr lang="en-GB" sz="1600" b="1" dirty="0">
                <a:solidFill>
                  <a:srgbClr val="C00000"/>
                </a:solidFill>
                <a:latin typeface="+mn-lt"/>
              </a:rPr>
              <a:t>UHBW Definition of BR-PDAC</a:t>
            </a:r>
          </a:p>
          <a:p>
            <a:pPr lvl="1"/>
            <a:r>
              <a:rPr lang="en-GB" sz="1600" b="1" dirty="0">
                <a:latin typeface="+mn-lt"/>
              </a:rPr>
              <a:t>Radiological</a:t>
            </a:r>
          </a:p>
          <a:p>
            <a:pPr lvl="2"/>
            <a:r>
              <a:rPr lang="en-GB" sz="1600" dirty="0">
                <a:latin typeface="+mn-lt"/>
              </a:rPr>
              <a:t>Evidence of pancreatic cancer- mass in pancreas</a:t>
            </a:r>
          </a:p>
          <a:p>
            <a:pPr lvl="2"/>
            <a:r>
              <a:rPr lang="en-GB" sz="1600" dirty="0">
                <a:latin typeface="+mn-lt"/>
              </a:rPr>
              <a:t>No distant or loco-regional organ or lymph node metastases</a:t>
            </a:r>
          </a:p>
          <a:p>
            <a:pPr lvl="2"/>
            <a:r>
              <a:rPr lang="en-GB" sz="1600" dirty="0">
                <a:latin typeface="+mn-lt"/>
              </a:rPr>
              <a:t>No involvement of Common Hepatic, Coeliac or Superior Mesenteric arteries, aorta or vena cava</a:t>
            </a:r>
          </a:p>
          <a:p>
            <a:pPr lvl="2"/>
            <a:r>
              <a:rPr lang="en-GB" sz="1600" dirty="0">
                <a:latin typeface="+mn-lt"/>
              </a:rPr>
              <a:t>2cm or less contact/contour irregularity of PV/SMV without </a:t>
            </a:r>
            <a:r>
              <a:rPr lang="en-GB" sz="1600" dirty="0" err="1">
                <a:latin typeface="+mn-lt"/>
              </a:rPr>
              <a:t>jejunal</a:t>
            </a:r>
            <a:r>
              <a:rPr lang="en-GB" sz="1600" dirty="0">
                <a:latin typeface="+mn-lt"/>
              </a:rPr>
              <a:t> tributary involvement</a:t>
            </a:r>
          </a:p>
          <a:p>
            <a:pPr lvl="1"/>
            <a:endParaRPr lang="en-GB" sz="1600" dirty="0">
              <a:latin typeface="+mn-lt"/>
            </a:endParaRPr>
          </a:p>
          <a:p>
            <a:pPr lvl="1"/>
            <a:r>
              <a:rPr lang="en-GB" sz="1600" b="1" dirty="0">
                <a:latin typeface="+mn-lt"/>
              </a:rPr>
              <a:t>Pathological</a:t>
            </a:r>
          </a:p>
          <a:p>
            <a:pPr lvl="2"/>
            <a:r>
              <a:rPr lang="en-GB" sz="1600" dirty="0">
                <a:latin typeface="+mn-lt"/>
              </a:rPr>
              <a:t>Confirmation of PDAC</a:t>
            </a:r>
          </a:p>
          <a:p>
            <a:pPr lvl="1"/>
            <a:endParaRPr lang="en-GB" sz="1600" dirty="0">
              <a:latin typeface="+mn-lt"/>
            </a:endParaRPr>
          </a:p>
          <a:p>
            <a:pPr lvl="1"/>
            <a:r>
              <a:rPr lang="en-GB" sz="1600" b="1" dirty="0">
                <a:latin typeface="+mn-lt"/>
              </a:rPr>
              <a:t>Physiological</a:t>
            </a:r>
          </a:p>
          <a:p>
            <a:pPr lvl="2"/>
            <a:r>
              <a:rPr lang="en-GB" sz="1600" dirty="0">
                <a:latin typeface="+mn-lt"/>
              </a:rPr>
              <a:t>Age 75 years or less</a:t>
            </a:r>
          </a:p>
          <a:p>
            <a:pPr lvl="2"/>
            <a:r>
              <a:rPr lang="en-GB" sz="1600" dirty="0">
                <a:latin typeface="+mn-lt"/>
              </a:rPr>
              <a:t>ECOG performance status (PS) 0 or 1</a:t>
            </a:r>
          </a:p>
          <a:p>
            <a:pPr lvl="2"/>
            <a:r>
              <a:rPr lang="en-GB" sz="1600" dirty="0">
                <a:latin typeface="+mn-lt"/>
              </a:rPr>
              <a:t>Normal liver function tests</a:t>
            </a:r>
          </a:p>
          <a:p>
            <a:pPr lvl="2"/>
            <a:r>
              <a:rPr lang="en-GB" sz="1600" dirty="0">
                <a:latin typeface="+mn-lt"/>
              </a:rPr>
              <a:t>No prohibitive co-morbidities e.g. renal failure, significant cardio-respiratory disease </a:t>
            </a:r>
            <a:r>
              <a:rPr lang="en-GB" sz="1600" dirty="0" err="1">
                <a:latin typeface="+mn-lt"/>
              </a:rPr>
              <a:t>etc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641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78417274"/>
              </p:ext>
            </p:extLst>
          </p:nvPr>
        </p:nvGraphicFramePr>
        <p:xfrm>
          <a:off x="1132514" y="365126"/>
          <a:ext cx="9748007" cy="5918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50303" y="791125"/>
            <a:ext cx="10515600" cy="982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Gill Sans Light" panose="020B0302020104020203" pitchFamily="34" charset="-79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C00000"/>
                </a:solidFill>
                <a:latin typeface="+mn-lt"/>
              </a:rPr>
              <a:t>UHBW BR-PDAC</a:t>
            </a:r>
          </a:p>
          <a:p>
            <a:r>
              <a:rPr lang="en-GB" sz="3600" b="1" dirty="0">
                <a:solidFill>
                  <a:srgbClr val="C00000"/>
                </a:solidFill>
                <a:latin typeface="+mn-lt"/>
              </a:rPr>
              <a:t>Pathway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31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804" y="1459682"/>
            <a:ext cx="8934974" cy="4932727"/>
          </a:xfrm>
        </p:spPr>
        <p:txBody>
          <a:bodyPr>
            <a:normAutofit fontScale="55000" lnSpcReduction="20000"/>
          </a:bodyPr>
          <a:lstStyle/>
          <a:p>
            <a:pPr marL="914400" lvl="2" indent="0">
              <a:buNone/>
            </a:pPr>
            <a:r>
              <a:rPr lang="en-GB" sz="3600" b="1" dirty="0">
                <a:solidFill>
                  <a:srgbClr val="C00000"/>
                </a:solidFill>
                <a:latin typeface="+mn-lt"/>
              </a:rPr>
              <a:t>		9x Whipple with SMV/PV resection over 12 months</a:t>
            </a:r>
          </a:p>
          <a:p>
            <a:endParaRPr lang="en-GB" sz="3600" dirty="0">
              <a:latin typeface="+mn-lt"/>
            </a:endParaRPr>
          </a:p>
          <a:p>
            <a:endParaRPr lang="en-GB" sz="3200" b="1" dirty="0">
              <a:latin typeface="+mn-lt"/>
            </a:endParaRPr>
          </a:p>
          <a:p>
            <a:r>
              <a:rPr lang="en-GB" sz="2900" b="1" dirty="0">
                <a:solidFill>
                  <a:srgbClr val="C00000"/>
                </a:solidFill>
                <a:latin typeface="+mn-lt"/>
              </a:rPr>
              <a:t>Up-front surgery; N= 5</a:t>
            </a:r>
          </a:p>
          <a:p>
            <a:pPr lvl="1"/>
            <a:endParaRPr lang="en-GB" sz="2900" b="1" dirty="0">
              <a:latin typeface="+mn-lt"/>
            </a:endParaRPr>
          </a:p>
          <a:p>
            <a:pPr lvl="1"/>
            <a:r>
              <a:rPr lang="en-GB" sz="2900" b="1" dirty="0">
                <a:latin typeface="+mn-lt"/>
              </a:rPr>
              <a:t>Reconstruction</a:t>
            </a:r>
          </a:p>
          <a:p>
            <a:pPr lvl="2"/>
            <a:r>
              <a:rPr lang="en-GB" sz="2900" dirty="0">
                <a:latin typeface="+mn-lt"/>
              </a:rPr>
              <a:t>1x Segmental &amp; End to End</a:t>
            </a:r>
          </a:p>
          <a:p>
            <a:pPr lvl="2"/>
            <a:r>
              <a:rPr lang="en-GB" sz="2900" dirty="0">
                <a:latin typeface="+mn-lt"/>
              </a:rPr>
              <a:t>1x Wedge &amp; Graft</a:t>
            </a:r>
          </a:p>
          <a:p>
            <a:pPr lvl="2"/>
            <a:r>
              <a:rPr lang="en-GB" sz="2900" dirty="0">
                <a:latin typeface="+mn-lt"/>
              </a:rPr>
              <a:t>3x Wedge &amp; Primary closure</a:t>
            </a:r>
          </a:p>
          <a:p>
            <a:pPr marL="914400" lvl="2" indent="0">
              <a:buNone/>
            </a:pPr>
            <a:endParaRPr lang="en-GB" sz="2900" dirty="0">
              <a:latin typeface="+mn-lt"/>
            </a:endParaRPr>
          </a:p>
          <a:p>
            <a:pPr lvl="1"/>
            <a:r>
              <a:rPr lang="en-GB" sz="2900" b="1" dirty="0">
                <a:latin typeface="+mn-lt"/>
              </a:rPr>
              <a:t>Path</a:t>
            </a:r>
          </a:p>
          <a:p>
            <a:pPr lvl="2"/>
            <a:r>
              <a:rPr lang="en-GB" sz="2900" dirty="0">
                <a:latin typeface="+mn-lt"/>
              </a:rPr>
              <a:t>R0x 1 / R1x 4</a:t>
            </a:r>
          </a:p>
          <a:p>
            <a:pPr lvl="2"/>
            <a:r>
              <a:rPr lang="en-GB" sz="2900" dirty="0">
                <a:latin typeface="+mn-lt"/>
              </a:rPr>
              <a:t>N0x2 / N1x1 / N2x2</a:t>
            </a:r>
          </a:p>
          <a:p>
            <a:pPr marL="914400" lvl="2" indent="0">
              <a:buNone/>
            </a:pPr>
            <a:endParaRPr lang="en-GB" sz="2900" dirty="0">
              <a:latin typeface="+mn-lt"/>
            </a:endParaRPr>
          </a:p>
          <a:p>
            <a:pPr lvl="1"/>
            <a:r>
              <a:rPr lang="en-GB" sz="2900" b="1" dirty="0">
                <a:latin typeface="+mn-lt"/>
              </a:rPr>
              <a:t>Complications</a:t>
            </a:r>
          </a:p>
          <a:p>
            <a:pPr lvl="2"/>
            <a:r>
              <a:rPr lang="en-GB" sz="2900" dirty="0">
                <a:latin typeface="+mn-lt"/>
              </a:rPr>
              <a:t>0x vein-related complications</a:t>
            </a:r>
          </a:p>
          <a:p>
            <a:pPr lvl="2"/>
            <a:r>
              <a:rPr lang="en-GB" sz="2900" dirty="0">
                <a:latin typeface="+mn-lt"/>
              </a:rPr>
              <a:t>0x Pancreatic Leak</a:t>
            </a:r>
          </a:p>
          <a:p>
            <a:pPr lvl="2"/>
            <a:r>
              <a:rPr lang="en-GB" sz="2900" dirty="0">
                <a:latin typeface="+mn-lt"/>
              </a:rPr>
              <a:t>0x 30-day and 90-day Mortality</a:t>
            </a:r>
          </a:p>
          <a:p>
            <a:endParaRPr lang="en-GB" sz="4500" dirty="0">
              <a:latin typeface="+mn-lt"/>
            </a:endParaRPr>
          </a:p>
          <a:p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7532" y="12787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C00000"/>
                </a:solidFill>
                <a:latin typeface="+mn-lt"/>
              </a:rPr>
              <a:t>UHBW BR-PDAC Pathway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478710" y="1803633"/>
            <a:ext cx="6334387" cy="480689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Gill Sans Light" panose="020B0302020104020203" pitchFamily="34" charset="-79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Light" panose="020B0302020104020203" pitchFamily="34" charset="-79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Gill Sans Light" panose="020B0302020104020203" pitchFamily="34" charset="-79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Gill Sans Light" panose="020B0302020104020203" pitchFamily="34" charset="-79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Gill Sans Light" panose="020B0302020104020203" pitchFamily="34" charset="-79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500" b="1" dirty="0">
              <a:latin typeface="+mn-lt"/>
            </a:endParaRPr>
          </a:p>
          <a:p>
            <a:endParaRPr lang="en-GB" sz="4500" b="1" dirty="0">
              <a:latin typeface="+mn-lt"/>
            </a:endParaRPr>
          </a:p>
          <a:p>
            <a:r>
              <a:rPr lang="en-GB" sz="4900" b="1" dirty="0">
                <a:solidFill>
                  <a:srgbClr val="C00000"/>
                </a:solidFill>
                <a:latin typeface="+mn-lt"/>
              </a:rPr>
              <a:t>Post NA Chemo; N= 4</a:t>
            </a:r>
          </a:p>
          <a:p>
            <a:pPr lvl="1"/>
            <a:endParaRPr lang="en-GB" sz="4900" dirty="0">
              <a:latin typeface="+mn-lt"/>
            </a:endParaRPr>
          </a:p>
          <a:p>
            <a:pPr lvl="1"/>
            <a:r>
              <a:rPr lang="en-GB" sz="4900" b="1" dirty="0">
                <a:latin typeface="+mn-lt"/>
              </a:rPr>
              <a:t>Resection &amp; Reconstruction</a:t>
            </a:r>
          </a:p>
          <a:p>
            <a:pPr lvl="2"/>
            <a:r>
              <a:rPr lang="en-GB" sz="4900" dirty="0">
                <a:latin typeface="+mn-lt"/>
              </a:rPr>
              <a:t>All segmental &amp; End to End</a:t>
            </a:r>
          </a:p>
          <a:p>
            <a:pPr lvl="1"/>
            <a:endParaRPr lang="en-GB" sz="4900" dirty="0">
              <a:latin typeface="+mn-lt"/>
            </a:endParaRPr>
          </a:p>
          <a:p>
            <a:pPr lvl="1"/>
            <a:r>
              <a:rPr lang="en-GB" sz="4900" b="1" dirty="0">
                <a:latin typeface="+mn-lt"/>
              </a:rPr>
              <a:t>Path</a:t>
            </a:r>
          </a:p>
          <a:p>
            <a:pPr lvl="2"/>
            <a:r>
              <a:rPr lang="en-GB" sz="4900" dirty="0">
                <a:latin typeface="+mn-lt"/>
              </a:rPr>
              <a:t>2x R0 / 2x R1</a:t>
            </a:r>
          </a:p>
          <a:p>
            <a:pPr lvl="2"/>
            <a:r>
              <a:rPr lang="en-GB" sz="4900" dirty="0">
                <a:latin typeface="+mn-lt"/>
              </a:rPr>
              <a:t>3x N0 /1x N2</a:t>
            </a:r>
          </a:p>
          <a:p>
            <a:pPr lvl="1"/>
            <a:endParaRPr lang="en-GB" sz="4900" dirty="0">
              <a:latin typeface="+mn-lt"/>
            </a:endParaRPr>
          </a:p>
          <a:p>
            <a:pPr lvl="1"/>
            <a:r>
              <a:rPr lang="en-GB" sz="4900" b="1" dirty="0">
                <a:latin typeface="+mn-lt"/>
              </a:rPr>
              <a:t>Complications</a:t>
            </a:r>
          </a:p>
          <a:p>
            <a:pPr lvl="2"/>
            <a:r>
              <a:rPr lang="en-GB" sz="4900" dirty="0">
                <a:latin typeface="+mn-lt"/>
              </a:rPr>
              <a:t>0x vein-related complications</a:t>
            </a:r>
          </a:p>
          <a:p>
            <a:pPr lvl="2"/>
            <a:r>
              <a:rPr lang="en-GB" sz="4900" dirty="0">
                <a:latin typeface="+mn-lt"/>
              </a:rPr>
              <a:t>0x Pancreatic leaks</a:t>
            </a:r>
          </a:p>
          <a:p>
            <a:pPr lvl="2"/>
            <a:r>
              <a:rPr lang="en-GB" sz="4900" dirty="0">
                <a:latin typeface="+mn-lt"/>
              </a:rPr>
              <a:t>0x 30-day and 90-day Mortality</a:t>
            </a:r>
          </a:p>
          <a:p>
            <a:pPr lvl="2"/>
            <a:endParaRPr lang="en-GB" sz="4900" dirty="0">
              <a:latin typeface="+mn-lt"/>
            </a:endParaRPr>
          </a:p>
          <a:p>
            <a:pPr lvl="2"/>
            <a:r>
              <a:rPr lang="en-GB" sz="4900" b="1" dirty="0">
                <a:latin typeface="+mn-lt"/>
              </a:rPr>
              <a:t>3x </a:t>
            </a:r>
            <a:r>
              <a:rPr lang="en-GB" sz="4900" b="1" dirty="0" err="1">
                <a:latin typeface="+mn-lt"/>
              </a:rPr>
              <a:t>Unresectable</a:t>
            </a:r>
            <a:endParaRPr lang="en-GB" sz="4900" b="1" dirty="0">
              <a:latin typeface="+mn-lt"/>
            </a:endParaRPr>
          </a:p>
          <a:p>
            <a:pPr lvl="3"/>
            <a:r>
              <a:rPr lang="en-GB" sz="4900" dirty="0">
                <a:latin typeface="+mn-lt"/>
              </a:rPr>
              <a:t>2x Cis-Gem (1x Locally </a:t>
            </a:r>
            <a:r>
              <a:rPr lang="en-GB" sz="4900" dirty="0" err="1">
                <a:latin typeface="+mn-lt"/>
              </a:rPr>
              <a:t>unresectable</a:t>
            </a:r>
            <a:r>
              <a:rPr lang="en-GB" sz="4900" dirty="0">
                <a:latin typeface="+mn-lt"/>
              </a:rPr>
              <a:t> and 1x Liver </a:t>
            </a:r>
            <a:r>
              <a:rPr lang="en-GB" sz="4900" dirty="0" err="1">
                <a:latin typeface="+mn-lt"/>
              </a:rPr>
              <a:t>mets</a:t>
            </a:r>
            <a:r>
              <a:rPr lang="en-GB" sz="4900" dirty="0">
                <a:latin typeface="+mn-lt"/>
              </a:rPr>
              <a:t>)</a:t>
            </a:r>
          </a:p>
          <a:p>
            <a:pPr lvl="3"/>
            <a:r>
              <a:rPr lang="en-GB" sz="4900" dirty="0">
                <a:latin typeface="+mn-lt"/>
              </a:rPr>
              <a:t>1x FOLFIRINOX (Liver Mets)</a:t>
            </a:r>
          </a:p>
          <a:p>
            <a:pPr lvl="2"/>
            <a:endParaRPr lang="en-GB" sz="4200" dirty="0">
              <a:latin typeface="+mn-lt"/>
            </a:endParaRPr>
          </a:p>
          <a:p>
            <a:pPr lvl="2"/>
            <a:endParaRPr lang="en-GB" sz="4200" dirty="0">
              <a:latin typeface="+mn-l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8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rgbClr val="C00000"/>
                </a:solidFill>
                <a:latin typeface="+mn-lt"/>
              </a:rPr>
              <a:t>UHBW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latin typeface="+mn-lt"/>
              </a:rPr>
              <a:t>FOLFIRINOX</a:t>
            </a:r>
          </a:p>
          <a:p>
            <a:pPr marL="0" indent="0">
              <a:buNone/>
            </a:pPr>
            <a:endParaRPr lang="en-GB" sz="2400" b="1" dirty="0">
              <a:latin typeface="+mn-lt"/>
            </a:endParaRPr>
          </a:p>
          <a:p>
            <a:r>
              <a:rPr lang="en-GB" sz="2400" b="1" dirty="0">
                <a:latin typeface="+mn-lt"/>
              </a:rPr>
              <a:t>Pre-op radiological-surgical staging</a:t>
            </a:r>
          </a:p>
          <a:p>
            <a:pPr lvl="1"/>
            <a:r>
              <a:rPr lang="en-GB" b="1" dirty="0">
                <a:latin typeface="+mn-lt"/>
              </a:rPr>
              <a:t>Quality of pre-op imaging</a:t>
            </a:r>
          </a:p>
          <a:p>
            <a:endParaRPr lang="en-GB" sz="2400" b="1" dirty="0">
              <a:latin typeface="+mn-lt"/>
            </a:endParaRPr>
          </a:p>
          <a:p>
            <a:r>
              <a:rPr lang="en-GB" sz="2400" b="1" dirty="0">
                <a:latin typeface="+mn-lt"/>
              </a:rPr>
              <a:t>Post-op pathological-surgical correlation</a:t>
            </a:r>
          </a:p>
          <a:p>
            <a:endParaRPr lang="en-GB" sz="2400" b="1" dirty="0">
              <a:latin typeface="+mn-lt"/>
            </a:endParaRPr>
          </a:p>
          <a:p>
            <a:r>
              <a:rPr lang="en-GB" sz="2400" b="1" dirty="0">
                <a:latin typeface="+mn-lt"/>
              </a:rPr>
              <a:t>PD with Vascular resection safe at UHBW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9F611AA-4364-194C-BBF0-A970C2B1FF4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8365" y="543510"/>
            <a:ext cx="2880360" cy="329184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20" y="3835350"/>
            <a:ext cx="408179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5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+mn-lt"/>
              </a:rPr>
              <a:t>Thankyou</a:t>
            </a:r>
          </a:p>
          <a:p>
            <a:endParaRPr lang="en-GB" b="1" dirty="0">
              <a:solidFill>
                <a:srgbClr val="C00000"/>
              </a:solidFill>
              <a:latin typeface="+mn-lt"/>
            </a:endParaRPr>
          </a:p>
          <a:p>
            <a:r>
              <a:rPr lang="en-GB" b="1" dirty="0">
                <a:solidFill>
                  <a:srgbClr val="C00000"/>
                </a:solidFill>
                <a:latin typeface="+mn-lt"/>
              </a:rPr>
              <a:t>Questions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175" y="0"/>
            <a:ext cx="27432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34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91D9-B556-FC48-87B7-2D0FFDD8B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sz="3600" b="1" u="sng" dirty="0">
                <a:solidFill>
                  <a:srgbClr val="C00000"/>
                </a:solidFill>
                <a:latin typeface="+mn-lt"/>
              </a:rPr>
              <a:t>Background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D2952-5FEB-F342-A2DE-F6A4B38F2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7919"/>
            <a:ext cx="1051560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b="1" dirty="0">
              <a:latin typeface="+mn-lt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+mn-lt"/>
              </a:rPr>
              <a:t>Current PDAC optimal treatment- Resection + adjuvant chemotherapy </a:t>
            </a:r>
          </a:p>
          <a:p>
            <a:pPr lvl="1"/>
            <a:r>
              <a:rPr lang="en-US" sz="2000" b="1" dirty="0">
                <a:latin typeface="+mn-lt"/>
              </a:rPr>
              <a:t>50-60% of patients who undergo resection receive adjuvant chemotherapy </a:t>
            </a:r>
          </a:p>
          <a:p>
            <a:pPr lvl="1"/>
            <a:r>
              <a:rPr lang="en-US" sz="2000" b="1" dirty="0">
                <a:latin typeface="+mn-lt"/>
              </a:rPr>
              <a:t>R1 resection rate is about 50%</a:t>
            </a:r>
          </a:p>
          <a:p>
            <a:pPr lvl="1"/>
            <a:r>
              <a:rPr lang="en-US" sz="2000" b="1" dirty="0">
                <a:latin typeface="+mn-lt"/>
              </a:rPr>
              <a:t>25% of patients will develop disease recurrence within 6 months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7BAC4B3-F1DB-8C45-8047-EDFE395D9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393" y="3132163"/>
            <a:ext cx="3600000" cy="3600000"/>
          </a:xfrm>
          <a:prstGeom prst="rect">
            <a:avLst/>
          </a:prstGeom>
        </p:spPr>
      </p:pic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430" y="3312163"/>
            <a:ext cx="6839998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70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19944" y="212272"/>
            <a:ext cx="3319820" cy="6368143"/>
          </a:xfrm>
          <a:prstGeom prst="roundRect">
            <a:avLst/>
          </a:prstGeom>
          <a:solidFill>
            <a:schemeClr val="bg1">
              <a:lumMod val="85000"/>
              <a:alpha val="31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89130" y="332690"/>
            <a:ext cx="298144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ea typeface="Gill Sans Light" charset="0"/>
                <a:cs typeface="Gill Sans Light" charset="0"/>
              </a:rPr>
              <a:t>‘RESECTABLE’</a:t>
            </a:r>
          </a:p>
          <a:p>
            <a:pPr algn="ctr"/>
            <a:endParaRPr lang="en-US" b="1" dirty="0">
              <a:ea typeface="Gill Sans Light" charset="0"/>
              <a:cs typeface="Gill Sans Light" charset="0"/>
            </a:endParaRPr>
          </a:p>
          <a:p>
            <a:pPr algn="ctr"/>
            <a:endParaRPr lang="en-US" b="1" dirty="0">
              <a:ea typeface="Gill Sans Light" charset="0"/>
              <a:cs typeface="Gill Sans Light" charset="0"/>
            </a:endParaRPr>
          </a:p>
          <a:p>
            <a:pPr algn="ctr"/>
            <a:r>
              <a:rPr lang="en-US" b="1" dirty="0">
                <a:ea typeface="Gill Sans Light" charset="0"/>
                <a:cs typeface="Gill Sans Light" charset="0"/>
              </a:rPr>
              <a:t>No vein/artery involvement</a:t>
            </a:r>
          </a:p>
          <a:p>
            <a:pPr algn="ctr"/>
            <a:endParaRPr lang="en-US" b="1" dirty="0">
              <a:ea typeface="Gill Sans Light" charset="0"/>
              <a:cs typeface="Gill Sans Light" charset="0"/>
            </a:endParaRPr>
          </a:p>
          <a:p>
            <a:pPr algn="ctr"/>
            <a:endParaRPr lang="en-US" b="1" dirty="0">
              <a:ea typeface="Gill Sans Light" charset="0"/>
              <a:cs typeface="Gill Sans Light" charset="0"/>
            </a:endParaRPr>
          </a:p>
          <a:p>
            <a:pPr algn="ctr"/>
            <a:r>
              <a:rPr lang="en-US" b="1" dirty="0">
                <a:ea typeface="Gill Sans Light" charset="0"/>
                <a:cs typeface="Gill Sans Light" charset="0"/>
              </a:rPr>
              <a:t>Venous involvement</a:t>
            </a:r>
          </a:p>
          <a:p>
            <a:pPr algn="ctr"/>
            <a:endParaRPr lang="en-US" b="1" dirty="0">
              <a:ea typeface="Gill Sans Light" charset="0"/>
              <a:cs typeface="Gill Sans Light" charset="0"/>
            </a:endParaRPr>
          </a:p>
          <a:p>
            <a:pPr algn="ctr"/>
            <a:endParaRPr lang="en-US" b="1" dirty="0">
              <a:ea typeface="Gill Sans Light" charset="0"/>
              <a:cs typeface="Gill Sans Light" charset="0"/>
            </a:endParaRPr>
          </a:p>
          <a:p>
            <a:pPr algn="ctr"/>
            <a:r>
              <a:rPr lang="en-US" b="1" dirty="0">
                <a:ea typeface="Gill Sans Light" charset="0"/>
                <a:cs typeface="Gill Sans Light" charset="0"/>
              </a:rPr>
              <a:t>Venous encasement</a:t>
            </a:r>
          </a:p>
          <a:p>
            <a:pPr algn="ctr"/>
            <a:endParaRPr lang="en-US" b="1" dirty="0">
              <a:ea typeface="Gill Sans Light" charset="0"/>
              <a:cs typeface="Gill Sans Light" charset="0"/>
            </a:endParaRPr>
          </a:p>
          <a:p>
            <a:pPr algn="ctr"/>
            <a:endParaRPr lang="en-US" b="1" dirty="0">
              <a:ea typeface="Gill Sans Light" charset="0"/>
              <a:cs typeface="Gill Sans Light" charset="0"/>
            </a:endParaRPr>
          </a:p>
          <a:p>
            <a:pPr algn="ctr"/>
            <a:r>
              <a:rPr lang="en-US" b="1" dirty="0">
                <a:ea typeface="Gill Sans Light" charset="0"/>
                <a:cs typeface="Gill Sans Light" charset="0"/>
              </a:rPr>
              <a:t>Arterial involvement</a:t>
            </a:r>
          </a:p>
          <a:p>
            <a:pPr algn="ctr"/>
            <a:endParaRPr lang="en-US" b="1" dirty="0">
              <a:ea typeface="Gill Sans Light" charset="0"/>
              <a:cs typeface="Gill Sans Light" charset="0"/>
            </a:endParaRPr>
          </a:p>
          <a:p>
            <a:pPr algn="ctr"/>
            <a:endParaRPr lang="en-US" b="1" dirty="0">
              <a:ea typeface="Gill Sans Light" charset="0"/>
              <a:cs typeface="Gill Sans Light" charset="0"/>
            </a:endParaRPr>
          </a:p>
          <a:p>
            <a:pPr algn="ctr"/>
            <a:r>
              <a:rPr lang="en-US" b="1" dirty="0">
                <a:ea typeface="Gill Sans Light" charset="0"/>
                <a:cs typeface="Gill Sans Light" charset="0"/>
              </a:rPr>
              <a:t>Arterial encasement</a:t>
            </a:r>
          </a:p>
          <a:p>
            <a:pPr algn="ctr"/>
            <a:endParaRPr lang="en-US" b="1" dirty="0">
              <a:ea typeface="Gill Sans Light" charset="0"/>
              <a:cs typeface="Gill Sans Light" charset="0"/>
            </a:endParaRPr>
          </a:p>
          <a:p>
            <a:pPr algn="ctr"/>
            <a:endParaRPr lang="en-US" b="1" dirty="0">
              <a:ea typeface="Gill Sans Light" charset="0"/>
              <a:cs typeface="Gill Sans Light" charset="0"/>
            </a:endParaRPr>
          </a:p>
          <a:p>
            <a:pPr algn="ctr"/>
            <a:r>
              <a:rPr lang="en-US" b="1" dirty="0">
                <a:ea typeface="Gill Sans Light" charset="0"/>
                <a:cs typeface="Gill Sans Light" charset="0"/>
              </a:rPr>
              <a:t>Distant metastases</a:t>
            </a:r>
          </a:p>
          <a:p>
            <a:pPr algn="ctr"/>
            <a:endParaRPr lang="en-US" b="1" dirty="0">
              <a:ea typeface="Gill Sans Light" charset="0"/>
              <a:cs typeface="Gill Sans Light" charset="0"/>
            </a:endParaRPr>
          </a:p>
          <a:p>
            <a:pPr algn="ctr"/>
            <a:endParaRPr lang="en-US" b="1" dirty="0">
              <a:ea typeface="Gill Sans Light" charset="0"/>
              <a:cs typeface="Gill Sans Light" charset="0"/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  <a:ea typeface="Gill Sans Light" charset="0"/>
                <a:cs typeface="Gill Sans Light" charset="0"/>
              </a:rPr>
              <a:t>‘UNRESECTABLE’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494375" y="552689"/>
            <a:ext cx="6741" cy="5796643"/>
          </a:xfrm>
          <a:prstGeom prst="straightConnector1">
            <a:avLst/>
          </a:prstGeom>
          <a:ln w="114300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01583" y="5285450"/>
            <a:ext cx="1956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Light" charset="0"/>
                <a:ea typeface="Gill Sans Light" charset="0"/>
                <a:cs typeface="Gill Sans Light" charset="0"/>
              </a:rPr>
              <a:t>Ryan et al. </a:t>
            </a:r>
            <a:r>
              <a:rPr lang="en-US" sz="1200" i="1" dirty="0">
                <a:latin typeface="Gill Sans Light" charset="0"/>
                <a:ea typeface="Gill Sans Light" charset="0"/>
                <a:cs typeface="Gill Sans Light" charset="0"/>
              </a:rPr>
              <a:t>N </a:t>
            </a:r>
            <a:r>
              <a:rPr lang="en-US" sz="1200" i="1" dirty="0" err="1">
                <a:latin typeface="Gill Sans Light" charset="0"/>
                <a:ea typeface="Gill Sans Light" charset="0"/>
                <a:cs typeface="Gill Sans Light" charset="0"/>
              </a:rPr>
              <a:t>Eng</a:t>
            </a:r>
            <a:r>
              <a:rPr lang="en-US" sz="1200" i="1" dirty="0">
                <a:latin typeface="Gill Sans Light" charset="0"/>
                <a:ea typeface="Gill Sans Light" charset="0"/>
                <a:cs typeface="Gill Sans Light" charset="0"/>
              </a:rPr>
              <a:t> J Med </a:t>
            </a:r>
            <a:r>
              <a:rPr lang="en-US" sz="1200" dirty="0">
                <a:latin typeface="Gill Sans Light" charset="0"/>
                <a:ea typeface="Gill Sans Light" charset="0"/>
                <a:cs typeface="Gill Sans Light" charset="0"/>
              </a:rPr>
              <a:t>2014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04432" y="357856"/>
            <a:ext cx="3289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Gill Sans Light" charset="0"/>
                <a:ea typeface="Gill Sans Light" charset="0"/>
                <a:cs typeface="Gill Sans Light" charset="0"/>
              </a:rPr>
              <a:t>Clinical Staging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175" y="0"/>
            <a:ext cx="27432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765" y="1862696"/>
            <a:ext cx="3628324" cy="3325965"/>
          </a:xfrm>
          <a:prstGeom prst="rect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311699"/>
              </p:ext>
            </p:extLst>
          </p:nvPr>
        </p:nvGraphicFramePr>
        <p:xfrm>
          <a:off x="6647606" y="1608455"/>
          <a:ext cx="4789305" cy="39539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3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968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Stage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Treatment 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917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err="1">
                          <a:ln>
                            <a:noFill/>
                          </a:ln>
                          <a:latin typeface="+mn-lt"/>
                          <a:ea typeface="Gill Sans Light" charset="0"/>
                          <a:cs typeface="Gill Sans Light" charset="0"/>
                        </a:rPr>
                        <a:t>Resectable</a:t>
                      </a:r>
                      <a:endParaRPr lang="en-US" b="1" i="0" dirty="0">
                        <a:ln>
                          <a:noFill/>
                        </a:ln>
                        <a:latin typeface="+mn-lt"/>
                        <a:ea typeface="Gill Sans Light" charset="0"/>
                        <a:cs typeface="Gill Sans Light" charset="0"/>
                      </a:endParaRPr>
                    </a:p>
                    <a:p>
                      <a:pPr algn="ctr"/>
                      <a:r>
                        <a:rPr lang="en-US" b="1" i="0" dirty="0">
                          <a:ln>
                            <a:noFill/>
                          </a:ln>
                          <a:latin typeface="+mn-lt"/>
                          <a:ea typeface="Gill Sans Light" charset="0"/>
                          <a:cs typeface="Gill Sans Light" charset="0"/>
                        </a:rPr>
                        <a:t>(20%)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Surgery + Adjuvant Chemotherapy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8395">
                <a:tc>
                  <a:txBody>
                    <a:bodyPr/>
                    <a:lstStyle/>
                    <a:p>
                      <a:pPr algn="ctr"/>
                      <a:r>
                        <a:rPr lang="en-US" b="1" i="0" baseline="0" dirty="0">
                          <a:ln>
                            <a:noFill/>
                          </a:ln>
                          <a:latin typeface="+mn-lt"/>
                          <a:ea typeface="Gill Sans Light" charset="0"/>
                          <a:cs typeface="Gill Sans Light" charset="0"/>
                        </a:rPr>
                        <a:t>Borderline </a:t>
                      </a:r>
                      <a:r>
                        <a:rPr lang="en-US" b="1" i="0" baseline="0" dirty="0" err="1">
                          <a:ln>
                            <a:noFill/>
                          </a:ln>
                          <a:latin typeface="+mn-lt"/>
                          <a:ea typeface="Gill Sans Light" charset="0"/>
                          <a:cs typeface="Gill Sans Light" charset="0"/>
                        </a:rPr>
                        <a:t>Resectable</a:t>
                      </a:r>
                      <a:r>
                        <a:rPr lang="en-US" b="1" i="0" baseline="0" dirty="0">
                          <a:ln>
                            <a:noFill/>
                          </a:ln>
                          <a:latin typeface="+mn-lt"/>
                          <a:ea typeface="Gill Sans Light" charset="0"/>
                          <a:cs typeface="Gill Sans Light" charset="0"/>
                        </a:rPr>
                        <a:t>/Locally Advanced</a:t>
                      </a:r>
                    </a:p>
                    <a:p>
                      <a:pPr algn="ctr"/>
                      <a:r>
                        <a:rPr lang="en-US" b="1" i="0" baseline="0" dirty="0">
                          <a:ln>
                            <a:noFill/>
                          </a:ln>
                          <a:latin typeface="+mn-lt"/>
                          <a:ea typeface="Gill Sans Light" charset="0"/>
                          <a:cs typeface="Gill Sans Light" charset="0"/>
                        </a:rPr>
                        <a:t>(40%)</a:t>
                      </a:r>
                      <a:endParaRPr lang="en-US" b="1" i="0" dirty="0">
                        <a:ln>
                          <a:noFill/>
                        </a:ln>
                        <a:latin typeface="+mn-lt"/>
                        <a:ea typeface="Gill Sans Light" charset="0"/>
                        <a:cs typeface="Gill Sans Light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Neoadjuvant</a:t>
                      </a:r>
                      <a:r>
                        <a:rPr lang="en-US" b="1" i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 Chemotherapy </a:t>
                      </a:r>
                    </a:p>
                    <a:p>
                      <a:pPr algn="ctr"/>
                      <a:r>
                        <a:rPr lang="en-US" b="1" i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+/- Radiotherapy</a:t>
                      </a:r>
                      <a:endParaRPr lang="en-US" b="1" i="0" dirty="0">
                        <a:ln>
                          <a:noFill/>
                        </a:ln>
                        <a:solidFill>
                          <a:srgbClr val="C00000"/>
                        </a:solidFill>
                        <a:latin typeface="+mn-lt"/>
                        <a:ea typeface="Gill Sans Light" charset="0"/>
                        <a:cs typeface="Gill Sans Light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4714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n>
                            <a:noFill/>
                          </a:ln>
                          <a:latin typeface="+mn-lt"/>
                          <a:ea typeface="Gill Sans Light" charset="0"/>
                          <a:cs typeface="Gill Sans Light" charset="0"/>
                        </a:rPr>
                        <a:t>Metastatic </a:t>
                      </a:r>
                    </a:p>
                    <a:p>
                      <a:pPr algn="ctr"/>
                      <a:r>
                        <a:rPr lang="en-US" b="1" i="0" dirty="0">
                          <a:ln>
                            <a:noFill/>
                          </a:ln>
                          <a:latin typeface="+mn-lt"/>
                          <a:ea typeface="Gill Sans Light" charset="0"/>
                          <a:cs typeface="Gill Sans Light" charset="0"/>
                        </a:rPr>
                        <a:t>(40%)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+mn-lt"/>
                          <a:ea typeface="Gill Sans Light" charset="0"/>
                          <a:cs typeface="Gill Sans Light" charset="0"/>
                        </a:rPr>
                        <a:t>Palliative Chemotherapy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6711193" y="3020037"/>
            <a:ext cx="4725718" cy="16022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9065663" y="2306971"/>
            <a:ext cx="8389" cy="71306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074052" y="4622335"/>
            <a:ext cx="0" cy="80161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52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46619"/>
            <a:ext cx="8229600" cy="87643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+mn-lt"/>
              </a:rPr>
              <a:t>Borderline </a:t>
            </a:r>
            <a:r>
              <a:rPr lang="en-US" sz="3600" b="1" dirty="0" err="1">
                <a:solidFill>
                  <a:srgbClr val="C00000"/>
                </a:solidFill>
                <a:latin typeface="+mn-lt"/>
              </a:rPr>
              <a:t>Resectable</a:t>
            </a:r>
            <a:r>
              <a:rPr lang="en-US" sz="3600" b="1" dirty="0">
                <a:solidFill>
                  <a:srgbClr val="C00000"/>
                </a:solidFill>
                <a:latin typeface="+mn-lt"/>
              </a:rPr>
              <a:t> Pancreas Cancer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7225487"/>
              </p:ext>
            </p:extLst>
          </p:nvPr>
        </p:nvGraphicFramePr>
        <p:xfrm>
          <a:off x="1699437" y="1623057"/>
          <a:ext cx="8793126" cy="476510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33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6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3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32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788">
                <a:tc>
                  <a:txBody>
                    <a:bodyPr/>
                    <a:lstStyle/>
                    <a:p>
                      <a:endParaRPr lang="en-US" sz="12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NCCN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AHPBA/SSO/SSAT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MDACC*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Toronto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293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Venous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Solid </a:t>
                      </a:r>
                      <a:r>
                        <a:rPr lang="en-US" sz="1200" b="0" i="0" dirty="0" err="1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tumour</a:t>
                      </a:r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contact with the SMV or PV of &gt;</a:t>
                      </a: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180°or contact of </a:t>
                      </a:r>
                      <a:r>
                        <a:rPr lang="en-US" sz="1200" b="0" i="0" u="sng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&lt;</a:t>
                      </a: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180° with contour irregularity of the vein or thrombosis with suitable vein proximal and distal for reconstruction</a:t>
                      </a:r>
                    </a:p>
                    <a:p>
                      <a:endParaRPr lang="en-US" sz="12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Tumor associated deformity</a:t>
                      </a: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of PV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SMV/PV abutment </a:t>
                      </a:r>
                      <a:r>
                        <a:rPr lang="en-US" sz="1200" b="0" i="0" u="sng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&gt;</a:t>
                      </a: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Short segment occlusion of SMV/PV</a:t>
                      </a:r>
                      <a:endParaRPr lang="en-US" sz="12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1. Occlusion of SMV/PV with patent SMV</a:t>
                      </a: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or PV below and above</a:t>
                      </a:r>
                      <a:endParaRPr lang="en-US" sz="12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Any</a:t>
                      </a: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PV/SMV involvement </a:t>
                      </a:r>
                    </a:p>
                    <a:p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= </a:t>
                      </a:r>
                      <a:r>
                        <a:rPr lang="en-US" sz="1200" b="0" i="0" baseline="0" dirty="0" err="1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Resectable</a:t>
                      </a:r>
                      <a:endParaRPr lang="en-US" sz="12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297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Celiac</a:t>
                      </a:r>
                      <a:r>
                        <a:rPr lang="en-US" sz="1200" b="1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Artery</a:t>
                      </a:r>
                      <a:endParaRPr lang="en-US" sz="1200" b="1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Solid </a:t>
                      </a:r>
                      <a:r>
                        <a:rPr lang="en-US" sz="1200" b="0" i="0" dirty="0" err="1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tumour</a:t>
                      </a:r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contact</a:t>
                      </a: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</a:t>
                      </a:r>
                      <a:r>
                        <a:rPr lang="en-US" sz="1200" b="0" i="0" u="sng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&lt;</a:t>
                      </a: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180°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No abutment or</a:t>
                      </a: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</a:t>
                      </a:r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encasement</a:t>
                      </a: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</a:t>
                      </a:r>
                      <a:endParaRPr lang="en-US" sz="12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Abutment</a:t>
                      </a: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</a:t>
                      </a:r>
                      <a:endParaRPr lang="en-US" sz="12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Reconstruction of left and right HA possible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6694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Common</a:t>
                      </a:r>
                      <a:r>
                        <a:rPr lang="en-US" sz="1200" b="1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Hepatic Artery</a:t>
                      </a:r>
                      <a:endParaRPr lang="en-US" sz="1200" b="1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Solid </a:t>
                      </a:r>
                      <a:r>
                        <a:rPr lang="en-US" sz="1200" b="0" i="0" dirty="0" err="1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tumour</a:t>
                      </a:r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contact without extension to celiac</a:t>
                      </a: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axis or hepatic artery bifurcation allowing safe and complete resection and reconstruction </a:t>
                      </a:r>
                      <a:endParaRPr lang="en-US" sz="12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Short</a:t>
                      </a: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segment abutment or encasement amenable to reconstruction</a:t>
                      </a:r>
                      <a:endParaRPr lang="en-US" sz="12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Abutment or short segment</a:t>
                      </a: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encasement</a:t>
                      </a:r>
                      <a:endParaRPr lang="en-US" sz="12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No</a:t>
                      </a:r>
                      <a:r>
                        <a:rPr lang="en-US" sz="12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involvement of bifurcation </a:t>
                      </a:r>
                      <a:endParaRPr lang="en-US" sz="12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7029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SMA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Solid </a:t>
                      </a:r>
                      <a:r>
                        <a:rPr lang="en-US" sz="1300" b="0" i="0" dirty="0" err="1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tumour</a:t>
                      </a:r>
                      <a:r>
                        <a:rPr lang="en-US" sz="1300" b="0" i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contact</a:t>
                      </a:r>
                      <a:r>
                        <a:rPr lang="en-US" sz="13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 </a:t>
                      </a:r>
                      <a:r>
                        <a:rPr lang="en-US" sz="1300" b="0" i="0" u="sng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&lt;</a:t>
                      </a:r>
                      <a:r>
                        <a:rPr lang="en-US" sz="13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180° or involvement of aberrant hepatic artery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Abutment &lt; 180°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i="0" baseline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Abutment &lt; 180°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0" i="0" dirty="0">
                        <a:latin typeface="Gill Sans Light" charset="0"/>
                        <a:ea typeface="Gill Sans Light" charset="0"/>
                        <a:cs typeface="Gill Sans Light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baseline="0" dirty="0">
                          <a:latin typeface="Gill Sans Light" charset="0"/>
                          <a:ea typeface="Gill Sans Light" charset="0"/>
                          <a:cs typeface="Gill Sans Light" charset="0"/>
                        </a:rPr>
                        <a:t>Proximal to middle colic artery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14598" y="6581001"/>
            <a:ext cx="6574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ea typeface="Gill Sans Light" charset="0"/>
                <a:cs typeface="Gill Sans Light" charset="0"/>
              </a:rPr>
              <a:t>Abrams et al., Ann </a:t>
            </a:r>
            <a:r>
              <a:rPr lang="en-US" sz="1200" dirty="0" err="1">
                <a:ea typeface="Gill Sans Light" charset="0"/>
                <a:cs typeface="Gill Sans Light" charset="0"/>
              </a:rPr>
              <a:t>Surg</a:t>
            </a:r>
            <a:r>
              <a:rPr lang="en-US" sz="1200" dirty="0">
                <a:ea typeface="Gill Sans Light" charset="0"/>
                <a:cs typeface="Gill Sans Light" charset="0"/>
              </a:rPr>
              <a:t> </a:t>
            </a:r>
            <a:r>
              <a:rPr lang="en-US" sz="1200" dirty="0" err="1">
                <a:ea typeface="Gill Sans Light" charset="0"/>
                <a:cs typeface="Gill Sans Light" charset="0"/>
              </a:rPr>
              <a:t>Oncol</a:t>
            </a:r>
            <a:r>
              <a:rPr lang="en-US" sz="1200" dirty="0">
                <a:ea typeface="Gill Sans Light" charset="0"/>
                <a:cs typeface="Gill Sans Light" charset="0"/>
              </a:rPr>
              <a:t>, 2009; Katz et al., J Am </a:t>
            </a:r>
            <a:r>
              <a:rPr lang="en-US" sz="1200" dirty="0" err="1">
                <a:ea typeface="Gill Sans Light" charset="0"/>
                <a:cs typeface="Gill Sans Light" charset="0"/>
              </a:rPr>
              <a:t>Coll</a:t>
            </a:r>
            <a:r>
              <a:rPr lang="en-US" sz="1200" dirty="0">
                <a:ea typeface="Gill Sans Light" charset="0"/>
                <a:cs typeface="Gill Sans Light" charset="0"/>
              </a:rPr>
              <a:t> </a:t>
            </a:r>
            <a:r>
              <a:rPr lang="en-US" sz="1200" dirty="0" err="1">
                <a:ea typeface="Gill Sans Light" charset="0"/>
                <a:cs typeface="Gill Sans Light" charset="0"/>
              </a:rPr>
              <a:t>Surg</a:t>
            </a:r>
            <a:r>
              <a:rPr lang="en-US" sz="1200" dirty="0">
                <a:ea typeface="Gill Sans Light" charset="0"/>
                <a:cs typeface="Gill Sans Light" charset="0"/>
              </a:rPr>
              <a:t>, 2008; NCCN; Kim et al, Brit J </a:t>
            </a:r>
            <a:r>
              <a:rPr lang="en-US" sz="1200" dirty="0" err="1">
                <a:ea typeface="Gill Sans Light" charset="0"/>
                <a:cs typeface="Gill Sans Light" charset="0"/>
              </a:rPr>
              <a:t>Surg</a:t>
            </a:r>
            <a:r>
              <a:rPr lang="en-US" sz="1200" dirty="0">
                <a:ea typeface="Gill Sans Light" charset="0"/>
                <a:cs typeface="Gill Sans Light" charset="0"/>
              </a:rPr>
              <a:t>, 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4597" y="6415264"/>
            <a:ext cx="6461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*MDACC Type A only. B: suspicion for N1 or </a:t>
            </a:r>
            <a:r>
              <a:rPr lang="en-US" sz="1200" dirty="0" err="1"/>
              <a:t>metatastic</a:t>
            </a:r>
            <a:r>
              <a:rPr lang="en-US" sz="1200" dirty="0"/>
              <a:t> disease, C: poor performance status</a:t>
            </a:r>
          </a:p>
        </p:txBody>
      </p:sp>
    </p:spTree>
    <p:extLst>
      <p:ext uri="{BB962C8B-B14F-4D97-AF65-F5344CB8AC3E}">
        <p14:creationId xmlns:p14="http://schemas.microsoft.com/office/powerpoint/2010/main" val="2296540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 descr="Graphical user interface, chart, application, histogram&#10;&#10;Description automatically generated">
            <a:extLst>
              <a:ext uri="{FF2B5EF4-FFF2-40B4-BE49-F238E27FC236}">
                <a16:creationId xmlns:a16="http://schemas.microsoft.com/office/drawing/2014/main" id="{AE05330F-B90A-9248-8082-9824B09C4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705" y="1075116"/>
            <a:ext cx="5377218" cy="4248000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226E71-92F6-5E4C-ABCD-B5C583A61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17" y="-121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+mn-lt"/>
              </a:rPr>
              <a:t>PREOPANC Trial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AAEF1-09CD-2D44-BF4C-178183BEC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36" y="1075116"/>
            <a:ext cx="11744587" cy="5144016"/>
          </a:xfrm>
        </p:spPr>
        <p:txBody>
          <a:bodyPr>
            <a:normAutofit lnSpcReduction="10000"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Upfront surgery(N=127) vs. Pre-op </a:t>
            </a:r>
            <a:r>
              <a:rPr lang="en-US" sz="2000" b="1" dirty="0" err="1">
                <a:solidFill>
                  <a:srgbClr val="C00000"/>
                </a:solidFill>
                <a:latin typeface="+mn-lt"/>
              </a:rPr>
              <a:t>chemorad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(N=119)</a:t>
            </a:r>
            <a:endParaRPr lang="en-US" sz="2000" dirty="0">
              <a:latin typeface="+mn-lt"/>
            </a:endParaRPr>
          </a:p>
          <a:p>
            <a:pPr lvl="1"/>
            <a:endParaRPr lang="en-US" sz="2000" b="1" dirty="0">
              <a:solidFill>
                <a:srgbClr val="C00000"/>
              </a:solidFill>
              <a:latin typeface="+mn-lt"/>
            </a:endParaRPr>
          </a:p>
          <a:p>
            <a:pPr lvl="1"/>
            <a:r>
              <a:rPr lang="en-US" sz="2000" b="1" dirty="0">
                <a:solidFill>
                  <a:srgbClr val="C00000"/>
                </a:solidFill>
                <a:latin typeface="+mn-lt"/>
              </a:rPr>
              <a:t>Pre-op </a:t>
            </a:r>
            <a:r>
              <a:rPr lang="en-US" sz="2000" b="1" dirty="0" err="1">
                <a:solidFill>
                  <a:srgbClr val="C00000"/>
                </a:solidFill>
                <a:latin typeface="+mn-lt"/>
              </a:rPr>
              <a:t>chemorad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  <a:p>
            <a:pPr lvl="2"/>
            <a:r>
              <a:rPr lang="en-US" sz="1600" b="1" dirty="0">
                <a:latin typeface="+mn-lt"/>
              </a:rPr>
              <a:t>3 cycles Gem; 2nd cycle with RT </a:t>
            </a:r>
          </a:p>
          <a:p>
            <a:pPr lvl="2"/>
            <a:r>
              <a:rPr lang="en-US" sz="1600" b="1" dirty="0">
                <a:latin typeface="+mn-lt"/>
              </a:rPr>
              <a:t>Surgery + </a:t>
            </a:r>
            <a:r>
              <a:rPr lang="en-US" sz="1600" b="1" dirty="0" err="1">
                <a:latin typeface="+mn-lt"/>
              </a:rPr>
              <a:t>Adj</a:t>
            </a:r>
            <a:r>
              <a:rPr lang="en-US" sz="1600" b="1" dirty="0">
                <a:latin typeface="+mn-lt"/>
              </a:rPr>
              <a:t> chemo (4 cycles Gem)</a:t>
            </a:r>
            <a:endParaRPr lang="en-US" sz="1600" dirty="0">
              <a:latin typeface="+mn-lt"/>
            </a:endParaRPr>
          </a:p>
          <a:p>
            <a:pPr lvl="1"/>
            <a:endParaRPr lang="en-US" sz="2000" b="1" dirty="0">
              <a:solidFill>
                <a:srgbClr val="C00000"/>
              </a:solidFill>
              <a:latin typeface="+mn-lt"/>
            </a:endParaRPr>
          </a:p>
          <a:p>
            <a:pPr lvl="1"/>
            <a:r>
              <a:rPr lang="en-US" sz="2000" b="1" dirty="0">
                <a:solidFill>
                  <a:srgbClr val="C00000"/>
                </a:solidFill>
                <a:latin typeface="+mn-lt"/>
              </a:rPr>
              <a:t>Upfront surgery</a:t>
            </a:r>
          </a:p>
          <a:p>
            <a:pPr lvl="2"/>
            <a:r>
              <a:rPr lang="en-US" sz="1600" b="1" dirty="0" err="1">
                <a:latin typeface="+mn-lt"/>
              </a:rPr>
              <a:t>Adj</a:t>
            </a:r>
            <a:r>
              <a:rPr lang="en-US" sz="1600" b="1" dirty="0">
                <a:latin typeface="+mn-lt"/>
              </a:rPr>
              <a:t> chemo (6 cycles Gem)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Results</a:t>
            </a:r>
          </a:p>
          <a:p>
            <a:pPr lvl="1"/>
            <a:r>
              <a:rPr lang="en-US" sz="2000" b="1" dirty="0">
                <a:solidFill>
                  <a:srgbClr val="C00000"/>
                </a:solidFill>
                <a:latin typeface="+mn-lt"/>
              </a:rPr>
              <a:t>Resection rate</a:t>
            </a:r>
            <a:r>
              <a:rPr lang="en-US" sz="2000" b="1" dirty="0">
                <a:latin typeface="+mn-lt"/>
              </a:rPr>
              <a:t>: 61% vs. 72% (P=0.058)</a:t>
            </a:r>
          </a:p>
          <a:p>
            <a:pPr lvl="1"/>
            <a:r>
              <a:rPr lang="en-US" sz="2000" b="1" dirty="0">
                <a:solidFill>
                  <a:srgbClr val="C00000"/>
                </a:solidFill>
                <a:latin typeface="+mn-lt"/>
              </a:rPr>
              <a:t>R0 Rate</a:t>
            </a:r>
            <a:r>
              <a:rPr lang="en-US" sz="2000" b="1" dirty="0">
                <a:latin typeface="+mn-lt"/>
              </a:rPr>
              <a:t>: 72% vs. 40% (P&lt;0.001)</a:t>
            </a:r>
          </a:p>
          <a:p>
            <a:pPr lvl="1"/>
            <a:r>
              <a:rPr lang="en-US" sz="2000" b="1" dirty="0">
                <a:solidFill>
                  <a:srgbClr val="C00000"/>
                </a:solidFill>
                <a:latin typeface="+mn-lt"/>
              </a:rPr>
              <a:t>Survival</a:t>
            </a:r>
            <a:r>
              <a:rPr lang="en-US" sz="2000" b="1" dirty="0">
                <a:latin typeface="+mn-lt"/>
              </a:rPr>
              <a:t>: 35.2 vs. 19.8 months (P=0.029)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318A2-C971-1644-95D1-B64FAB887F94}"/>
              </a:ext>
            </a:extLst>
          </p:cNvPr>
          <p:cNvSpPr txBox="1"/>
          <p:nvPr/>
        </p:nvSpPr>
        <p:spPr>
          <a:xfrm>
            <a:off x="955731" y="6219132"/>
            <a:ext cx="27398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cs typeface="Gill Sans Light" panose="020B0302020104020203" pitchFamily="34" charset="-79"/>
              </a:rPr>
              <a:t>Versteijne</a:t>
            </a:r>
            <a:r>
              <a:rPr lang="en-US" sz="1000" dirty="0">
                <a:cs typeface="Gill Sans Light" panose="020B0302020104020203" pitchFamily="34" charset="-79"/>
              </a:rPr>
              <a:t> et al., J Clin </a:t>
            </a:r>
            <a:r>
              <a:rPr lang="en-US" sz="1000" dirty="0" err="1">
                <a:cs typeface="Gill Sans Light" panose="020B0302020104020203" pitchFamily="34" charset="-79"/>
              </a:rPr>
              <a:t>Oncol</a:t>
            </a:r>
            <a:r>
              <a:rPr lang="en-US" sz="1000" dirty="0">
                <a:cs typeface="Gill Sans Light" panose="020B0302020104020203" pitchFamily="34" charset="-79"/>
              </a:rPr>
              <a:t> 38:1763-1773,2020</a:t>
            </a:r>
          </a:p>
        </p:txBody>
      </p:sp>
    </p:spTree>
    <p:extLst>
      <p:ext uri="{BB962C8B-B14F-4D97-AF65-F5344CB8AC3E}">
        <p14:creationId xmlns:p14="http://schemas.microsoft.com/office/powerpoint/2010/main" val="228517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73A82-6912-DA4C-8061-0855D1345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36" y="480680"/>
            <a:ext cx="10254842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+mn-lt"/>
              </a:rPr>
              <a:t>Neoadjuvant Therapy for BR-PDAC: FOLFIRINOX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D9DCC-0054-8C41-9880-50E519D52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35" y="1622154"/>
            <a:ext cx="10707848" cy="4694756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+mn-lt"/>
              </a:rPr>
              <a:t>Systematic Review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  <a:latin typeface="+mn-lt"/>
              </a:rPr>
              <a:t>24 studies</a:t>
            </a:r>
          </a:p>
          <a:p>
            <a:pPr lvl="2"/>
            <a:r>
              <a:rPr lang="en-US" sz="1800" b="1" dirty="0">
                <a:latin typeface="+mn-lt"/>
              </a:rPr>
              <a:t>8 prospective / 16 retrospective</a:t>
            </a:r>
            <a:endParaRPr lang="en-US" sz="1800" b="1" dirty="0">
              <a:solidFill>
                <a:srgbClr val="C00000"/>
              </a:solidFill>
              <a:latin typeface="+mn-lt"/>
            </a:endParaRPr>
          </a:p>
          <a:p>
            <a:pPr lvl="1"/>
            <a:r>
              <a:rPr lang="en-US" sz="1800" b="1" dirty="0">
                <a:solidFill>
                  <a:srgbClr val="C00000"/>
                </a:solidFill>
                <a:latin typeface="+mn-lt"/>
              </a:rPr>
              <a:t>313 pts</a:t>
            </a:r>
          </a:p>
          <a:p>
            <a:pPr lvl="2"/>
            <a:r>
              <a:rPr lang="en-US" sz="1800" b="1" dirty="0">
                <a:latin typeface="+mn-lt"/>
              </a:rPr>
              <a:t>Resection: 67.8%</a:t>
            </a:r>
          </a:p>
          <a:p>
            <a:pPr lvl="2"/>
            <a:r>
              <a:rPr lang="en-US" sz="1800" b="1" dirty="0">
                <a:latin typeface="+mn-lt"/>
              </a:rPr>
              <a:t>R0: 83.9%*</a:t>
            </a:r>
          </a:p>
          <a:p>
            <a:pPr lvl="2"/>
            <a:endParaRPr lang="en-US" sz="1400" b="1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en-US" sz="1800" b="1" dirty="0">
              <a:solidFill>
                <a:srgbClr val="C00000"/>
              </a:solidFill>
              <a:latin typeface="+mn-lt"/>
            </a:endParaRPr>
          </a:p>
          <a:p>
            <a:endParaRPr lang="en-US" sz="1800" b="1" dirty="0">
              <a:solidFill>
                <a:srgbClr val="C00000"/>
              </a:solidFill>
              <a:latin typeface="+mn-lt"/>
            </a:endParaRPr>
          </a:p>
          <a:p>
            <a:r>
              <a:rPr lang="en-US" sz="1800" b="1" dirty="0">
                <a:solidFill>
                  <a:srgbClr val="C00000"/>
                </a:solidFill>
                <a:latin typeface="+mn-lt"/>
              </a:rPr>
              <a:t>ESPAC-5F (BR-PDAC)</a:t>
            </a:r>
          </a:p>
          <a:p>
            <a:pPr lvl="1"/>
            <a:r>
              <a:rPr lang="en-US" sz="1800" b="1" dirty="0">
                <a:latin typeface="+mn-lt"/>
              </a:rPr>
              <a:t>Surgery vs. NA GEMCAP / FOLFIRINOX / CRT</a:t>
            </a:r>
          </a:p>
          <a:p>
            <a:pPr lvl="1"/>
            <a:r>
              <a:rPr lang="en-US" sz="1800" b="1" dirty="0">
                <a:latin typeface="+mn-lt"/>
              </a:rPr>
              <a:t>Resection Rate: 62% surgery vs. 55% NA</a:t>
            </a:r>
          </a:p>
          <a:p>
            <a:pPr lvl="1"/>
            <a:r>
              <a:rPr lang="en-US" sz="1800" b="1" dirty="0">
                <a:latin typeface="+mn-lt"/>
              </a:rPr>
              <a:t>R0: 15% surgery vs. 23% NA</a:t>
            </a:r>
          </a:p>
          <a:p>
            <a:pPr lvl="1"/>
            <a:r>
              <a:rPr lang="en-US" sz="1800" b="1" dirty="0">
                <a:latin typeface="+mn-lt"/>
              </a:rPr>
              <a:t>1-Yr survival: 40% surgery vs. 77% 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A61B5-DDED-E647-B07A-2BCDBB1DD82C}"/>
              </a:ext>
            </a:extLst>
          </p:cNvPr>
          <p:cNvSpPr txBox="1"/>
          <p:nvPr/>
        </p:nvSpPr>
        <p:spPr>
          <a:xfrm>
            <a:off x="897622" y="3578257"/>
            <a:ext cx="213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Gill Sans Light" panose="020B0302020104020203" pitchFamily="34" charset="-79"/>
              </a:rPr>
              <a:t>*Mixed definition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4359CE-AB3D-474D-B07D-84514CF038F9}"/>
              </a:ext>
            </a:extLst>
          </p:cNvPr>
          <p:cNvSpPr txBox="1"/>
          <p:nvPr/>
        </p:nvSpPr>
        <p:spPr>
          <a:xfrm>
            <a:off x="897622" y="6039911"/>
            <a:ext cx="213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cs typeface="Gill Sans Light" panose="020B0302020104020203" pitchFamily="34" charset="-79"/>
              </a:rPr>
              <a:t>Ghaneh</a:t>
            </a:r>
            <a:r>
              <a:rPr lang="en-US" sz="1200" dirty="0">
                <a:cs typeface="Gill Sans Light" panose="020B0302020104020203" pitchFamily="34" charset="-79"/>
              </a:rPr>
              <a:t> et al, JCO 2020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70" y="1990463"/>
            <a:ext cx="5940000" cy="345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755" y="1916756"/>
            <a:ext cx="619583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4359CE-AB3D-474D-B07D-84514CF038F9}"/>
              </a:ext>
            </a:extLst>
          </p:cNvPr>
          <p:cNvSpPr txBox="1"/>
          <p:nvPr/>
        </p:nvSpPr>
        <p:spPr>
          <a:xfrm>
            <a:off x="897622" y="3439541"/>
            <a:ext cx="3061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Gill Sans Light" panose="020B0302020104020203" pitchFamily="34" charset="-79"/>
              </a:rPr>
              <a:t>Janssen et al., JNCI Natl Cancer Inst 2019</a:t>
            </a:r>
          </a:p>
        </p:txBody>
      </p:sp>
    </p:spTree>
    <p:extLst>
      <p:ext uri="{BB962C8B-B14F-4D97-AF65-F5344CB8AC3E}">
        <p14:creationId xmlns:p14="http://schemas.microsoft.com/office/powerpoint/2010/main" val="251602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B15E7-31F2-1248-8663-B710F7B19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5" y="1825625"/>
            <a:ext cx="11060185" cy="4351338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Neoadjuvant therapy recommended for BR-PDAC</a:t>
            </a:r>
          </a:p>
          <a:p>
            <a:pPr lvl="1"/>
            <a:endParaRPr lang="en-US" sz="2000" b="1" dirty="0">
              <a:solidFill>
                <a:srgbClr val="C00000"/>
              </a:solidFill>
              <a:latin typeface="+mn-lt"/>
            </a:endParaRPr>
          </a:p>
          <a:p>
            <a:pPr lvl="1"/>
            <a:r>
              <a:rPr lang="en-US" sz="2000" b="1" dirty="0">
                <a:solidFill>
                  <a:srgbClr val="C00000"/>
                </a:solidFill>
                <a:latin typeface="+mn-lt"/>
              </a:rPr>
              <a:t>Rationale</a:t>
            </a:r>
          </a:p>
          <a:p>
            <a:pPr lvl="2"/>
            <a:r>
              <a:rPr lang="en-US" b="1" dirty="0">
                <a:latin typeface="+mn-lt"/>
              </a:rPr>
              <a:t>&gt;80% have occult metastatic disease at presentation </a:t>
            </a:r>
          </a:p>
          <a:p>
            <a:pPr lvl="3"/>
            <a:r>
              <a:rPr lang="en-US" sz="2000" b="1" dirty="0">
                <a:latin typeface="+mn-lt"/>
              </a:rPr>
              <a:t>Treat systemic disease with neoadjuvant chemotherapy </a:t>
            </a:r>
          </a:p>
          <a:p>
            <a:pPr lvl="1"/>
            <a:endParaRPr lang="en-US" sz="2000" b="1" dirty="0">
              <a:latin typeface="+mn-lt"/>
            </a:endParaRPr>
          </a:p>
          <a:p>
            <a:pPr lvl="2"/>
            <a:r>
              <a:rPr lang="en-US" b="1" dirty="0">
                <a:latin typeface="+mn-lt"/>
              </a:rPr>
              <a:t>Patient selection</a:t>
            </a:r>
          </a:p>
          <a:p>
            <a:pPr lvl="3"/>
            <a:r>
              <a:rPr lang="en-US" sz="2000" b="1" dirty="0">
                <a:latin typeface="+mn-lt"/>
              </a:rPr>
              <a:t>Assess </a:t>
            </a:r>
            <a:r>
              <a:rPr lang="en-US" sz="2000" b="1" dirty="0" err="1">
                <a:latin typeface="+mn-lt"/>
              </a:rPr>
              <a:t>tumour</a:t>
            </a:r>
            <a:r>
              <a:rPr lang="en-US" sz="2000" b="1" dirty="0">
                <a:latin typeface="+mn-lt"/>
              </a:rPr>
              <a:t> biology via test of time</a:t>
            </a:r>
          </a:p>
          <a:p>
            <a:pPr lvl="3"/>
            <a:r>
              <a:rPr lang="en-US" sz="2000" b="1" dirty="0">
                <a:latin typeface="+mn-lt"/>
              </a:rPr>
              <a:t>Help avoid unnecessary operations</a:t>
            </a:r>
          </a:p>
          <a:p>
            <a:pPr marL="914400" lvl="2" indent="0">
              <a:buNone/>
            </a:pPr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46963-0717-BB4A-9F4D-BBABA649330E}"/>
              </a:ext>
            </a:extLst>
          </p:cNvPr>
          <p:cNvSpPr txBox="1"/>
          <p:nvPr/>
        </p:nvSpPr>
        <p:spPr>
          <a:xfrm>
            <a:off x="230694" y="6339756"/>
            <a:ext cx="3301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Abrams et al. Ann Surg Oncol 2009; 16:1751-1756</a:t>
            </a:r>
          </a:p>
        </p:txBody>
      </p:sp>
      <p:pic>
        <p:nvPicPr>
          <p:cNvPr id="6" name="Picture 5" descr="A picture containing text, bottle&#10;&#10;Description automatically generated">
            <a:extLst>
              <a:ext uri="{FF2B5EF4-FFF2-40B4-BE49-F238E27FC236}">
                <a16:creationId xmlns:a16="http://schemas.microsoft.com/office/drawing/2014/main" id="{33641EF0-2CFF-7E48-9475-7E152E46B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21" y="362115"/>
            <a:ext cx="8208000" cy="1055298"/>
          </a:xfrm>
          <a:prstGeom prst="rect">
            <a:avLst/>
          </a:prstGeom>
        </p:spPr>
      </p:pic>
      <p:pic>
        <p:nvPicPr>
          <p:cNvPr id="8" name="Content Placeholder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F95894E-6196-CF4E-A106-AB377B298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097" y="1417413"/>
            <a:ext cx="32319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9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60" y="0"/>
            <a:ext cx="4866462" cy="16221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1DAAF-F495-7647-A90D-868F1E81F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03" y="148295"/>
            <a:ext cx="10515600" cy="91710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+mn-lt"/>
              </a:rPr>
              <a:t>Response after NA-Chemo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49136-3DCA-764C-AFA0-86499E49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6404"/>
            <a:ext cx="6535023" cy="4798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+mn-lt"/>
              </a:rPr>
              <a:t>Radiologic response</a:t>
            </a:r>
          </a:p>
          <a:p>
            <a:endParaRPr lang="en-US" sz="1800" b="1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C00000"/>
                </a:solidFill>
                <a:latin typeface="+mn-lt"/>
              </a:rPr>
              <a:t>- CT </a:t>
            </a:r>
            <a:r>
              <a:rPr lang="en-US" sz="1800" b="1" dirty="0" err="1">
                <a:solidFill>
                  <a:srgbClr val="C00000"/>
                </a:solidFill>
                <a:latin typeface="+mn-lt"/>
              </a:rPr>
              <a:t>downstaging</a:t>
            </a:r>
            <a:r>
              <a:rPr lang="en-US" sz="1800" b="1" dirty="0">
                <a:solidFill>
                  <a:srgbClr val="C00000"/>
                </a:solidFill>
                <a:latin typeface="+mn-lt"/>
              </a:rPr>
              <a:t> not always possible or required</a:t>
            </a:r>
          </a:p>
          <a:p>
            <a:pPr lvl="1"/>
            <a:r>
              <a:rPr lang="en-US" sz="1800" b="1" dirty="0">
                <a:latin typeface="+mn-lt"/>
              </a:rPr>
              <a:t>Not always correlate with pathologic response</a:t>
            </a:r>
          </a:p>
          <a:p>
            <a:pPr lvl="1"/>
            <a:r>
              <a:rPr lang="en-US" sz="1800" b="1" dirty="0">
                <a:latin typeface="+mn-lt"/>
              </a:rPr>
              <a:t>Lack of radiologic response does not preclude resection </a:t>
            </a:r>
          </a:p>
          <a:p>
            <a:pPr lvl="1"/>
            <a:r>
              <a:rPr lang="en-US" sz="1800" b="1" dirty="0">
                <a:latin typeface="+mn-lt"/>
              </a:rPr>
              <a:t>77% of patients without radiographic response R0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9D51D1-F7D3-0C4C-84EC-8594C994D157}"/>
              </a:ext>
            </a:extLst>
          </p:cNvPr>
          <p:cNvSpPr txBox="1"/>
          <p:nvPr/>
        </p:nvSpPr>
        <p:spPr>
          <a:xfrm>
            <a:off x="746620" y="3258432"/>
            <a:ext cx="463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Gill Sans Light" panose="020B0302020104020203" pitchFamily="34" charset="-79"/>
              </a:rPr>
              <a:t>Xia et al., J Surg Oncol 2017; </a:t>
            </a:r>
            <a:r>
              <a:rPr lang="en-US" sz="1200" dirty="0" err="1">
                <a:cs typeface="Gill Sans Light" panose="020B0302020104020203" pitchFamily="34" charset="-79"/>
              </a:rPr>
              <a:t>Truty</a:t>
            </a:r>
            <a:r>
              <a:rPr lang="en-US" sz="1200" dirty="0">
                <a:cs typeface="Gill Sans Light" panose="020B0302020104020203" pitchFamily="34" charset="-79"/>
              </a:rPr>
              <a:t> et al., Ann </a:t>
            </a:r>
            <a:r>
              <a:rPr lang="en-US" sz="1200" dirty="0" err="1">
                <a:cs typeface="Gill Sans Light" panose="020B0302020104020203" pitchFamily="34" charset="-79"/>
              </a:rPr>
              <a:t>Surg</a:t>
            </a:r>
            <a:r>
              <a:rPr lang="en-US" sz="1200" dirty="0">
                <a:cs typeface="Gill Sans Light" panose="020B0302020104020203" pitchFamily="34" charset="-79"/>
              </a:rPr>
              <a:t> 2019</a:t>
            </a:r>
          </a:p>
          <a:p>
            <a:r>
              <a:rPr lang="en-US" sz="1200" dirty="0">
                <a:cs typeface="Gill Sans Light" panose="020B0302020104020203" pitchFamily="34" charset="-79"/>
              </a:rPr>
              <a:t>NCCN Guidelines 2021</a:t>
            </a:r>
          </a:p>
        </p:txBody>
      </p:sp>
      <p:sp>
        <p:nvSpPr>
          <p:cNvPr id="7" name="Rectangle 6"/>
          <p:cNvSpPr/>
          <p:nvPr/>
        </p:nvSpPr>
        <p:spPr>
          <a:xfrm>
            <a:off x="6535024" y="1065402"/>
            <a:ext cx="564019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Biologic response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>
                <a:solidFill>
                  <a:srgbClr val="C00000"/>
                </a:solidFill>
              </a:rPr>
              <a:t>- CA19-9 </a:t>
            </a:r>
            <a:r>
              <a:rPr lang="en-US" b="1" dirty="0" err="1">
                <a:solidFill>
                  <a:srgbClr val="C00000"/>
                </a:solidFill>
              </a:rPr>
              <a:t>normalisation</a:t>
            </a:r>
            <a:r>
              <a:rPr lang="en-US" b="1" dirty="0">
                <a:solidFill>
                  <a:srgbClr val="C00000"/>
                </a:solidFill>
              </a:rPr>
              <a:t> after NA-CRT predicts L-T survival 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4E0553D7-5309-694D-BC2F-87CFFB365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867" y="2538000"/>
            <a:ext cx="5303222" cy="36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FFCAB3-6D20-864C-BDBA-5E17EC1412EC}"/>
              </a:ext>
            </a:extLst>
          </p:cNvPr>
          <p:cNvSpPr txBox="1"/>
          <p:nvPr/>
        </p:nvSpPr>
        <p:spPr>
          <a:xfrm>
            <a:off x="8869620" y="6014906"/>
            <a:ext cx="2570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cs typeface="Gill Sans Light" panose="020B0302020104020203" pitchFamily="34" charset="-79"/>
              </a:rPr>
              <a:t>Tsai et al., Ann Surg 2020; NCCN 2021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9024" y="4922658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Operative exploration of BR-PDAC</a:t>
            </a:r>
          </a:p>
          <a:p>
            <a:r>
              <a:rPr lang="en-US" b="1" dirty="0">
                <a:solidFill>
                  <a:srgbClr val="C00000"/>
                </a:solidFill>
              </a:rPr>
              <a:t>- CA 19-9 stable or lower</a:t>
            </a:r>
          </a:p>
          <a:p>
            <a:r>
              <a:rPr lang="en-US" b="1" dirty="0">
                <a:solidFill>
                  <a:srgbClr val="C00000"/>
                </a:solidFill>
              </a:rPr>
              <a:t>- No clear progression on imaging </a:t>
            </a:r>
          </a:p>
        </p:txBody>
      </p:sp>
    </p:spTree>
    <p:extLst>
      <p:ext uri="{BB962C8B-B14F-4D97-AF65-F5344CB8AC3E}">
        <p14:creationId xmlns:p14="http://schemas.microsoft.com/office/powerpoint/2010/main" val="104118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2822</TotalTime>
  <Words>1906</Words>
  <Application>Microsoft Office PowerPoint</Application>
  <PresentationFormat>Widescreen</PresentationFormat>
  <Paragraphs>386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Gill Sans Light</vt:lpstr>
      <vt:lpstr>Office Theme</vt:lpstr>
      <vt:lpstr>Borderline Resectable Pancreatic Ductal Adenocarcinoma- A discussion of the evidence &amp; UHBW results </vt:lpstr>
      <vt:lpstr>Contents</vt:lpstr>
      <vt:lpstr>Background </vt:lpstr>
      <vt:lpstr>PowerPoint Presentation</vt:lpstr>
      <vt:lpstr>Borderline Resectable Pancreas Cancer</vt:lpstr>
      <vt:lpstr>PREOPANC Trial </vt:lpstr>
      <vt:lpstr>Neoadjuvant Therapy for BR-PDAC: FOLFIRINOX</vt:lpstr>
      <vt:lpstr>PowerPoint Presentation</vt:lpstr>
      <vt:lpstr>Response after NA-Chemo</vt:lpstr>
      <vt:lpstr>Surgical Resection for BR-PDAC </vt:lpstr>
      <vt:lpstr>Margins: Does the Vein Need to be Resected? </vt:lpstr>
      <vt:lpstr>PowerPoint Presentation</vt:lpstr>
      <vt:lpstr>PowerPoint Presentation</vt:lpstr>
      <vt:lpstr>PowerPoint Presentation</vt:lpstr>
      <vt:lpstr>Margins: True R1 vs. Retraction?</vt:lpstr>
      <vt:lpstr>Margins: Path Processing </vt:lpstr>
      <vt:lpstr>Vascular Resections in PD: Safety</vt:lpstr>
      <vt:lpstr>BR-PDAC Resection: Long-Term Outcomes</vt:lpstr>
      <vt:lpstr>Summary </vt:lpstr>
      <vt:lpstr>UHBW BR-PDAC Pathway</vt:lpstr>
      <vt:lpstr>PowerPoint Presentation</vt:lpstr>
      <vt:lpstr>UHBW BR-PDAC Pathway</vt:lpstr>
      <vt:lpstr>UHBW 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Margins in Pancreas Cancer Surgery</dc:title>
  <dc:creator>Hannah Piper</dc:creator>
  <cp:lastModifiedBy>Helen Dunderdale</cp:lastModifiedBy>
  <cp:revision>211</cp:revision>
  <dcterms:created xsi:type="dcterms:W3CDTF">2021-05-11T05:24:54Z</dcterms:created>
  <dcterms:modified xsi:type="dcterms:W3CDTF">2022-03-28T11:06:43Z</dcterms:modified>
</cp:coreProperties>
</file>