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98C60B-DF05-4866-8B77-C92D868E943A}">
  <a:tblStyle styleId="{A298C60B-DF05-4866-8B77-C92D868E94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e02880c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de02880c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24a9af74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1024a9af74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e02880c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de02880c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e02880cc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de02880cc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a0b66927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11a0b66927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1deb7bc9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01deb7bc9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ab85bb63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10ab85bb63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1" y="6030393"/>
            <a:ext cx="3628846" cy="6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6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5" y="6016955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://csg.ncri.org.uk/portfolio/portfolio-maps/" TargetMode="External"/><Relationship Id="rId4" Type="http://schemas.openxmlformats.org/officeDocument/2006/relationships/hyperlink" Target="https://www.ukctg.nihr.ac.uk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1524000" y="4481750"/>
            <a:ext cx="99621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Research Update - Claire Matthews </a:t>
            </a:r>
            <a:endParaRPr sz="3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 </a:t>
            </a: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ctrTitle"/>
          </p:nvPr>
        </p:nvSpPr>
        <p:spPr>
          <a:xfrm>
            <a:off x="1417825" y="1157750"/>
            <a:ext cx="9144000" cy="2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br>
              <a:rPr lang="en-GB"/>
            </a:br>
            <a:r>
              <a:rPr lang="en-GB" sz="4500">
                <a:latin typeface="Lato"/>
                <a:ea typeface="Lato"/>
                <a:cs typeface="Lato"/>
                <a:sym typeface="Lato"/>
              </a:rPr>
              <a:t>SWAG Network Breast cancer</a:t>
            </a:r>
            <a:endParaRPr sz="4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500">
                <a:latin typeface="Lato"/>
                <a:ea typeface="Lato"/>
                <a:cs typeface="Lato"/>
                <a:sym typeface="Lato"/>
              </a:rPr>
              <a:t>Clinical Advisory Group</a:t>
            </a:r>
            <a:br>
              <a:rPr lang="en-GB" sz="4500">
                <a:latin typeface="Lato"/>
                <a:ea typeface="Lato"/>
                <a:cs typeface="Lato"/>
                <a:sym typeface="Lato"/>
              </a:rPr>
            </a:br>
            <a:endParaRPr sz="4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9180875" y="5585950"/>
            <a:ext cx="2018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25/03/2022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/>
        </p:nvSpPr>
        <p:spPr>
          <a:xfrm>
            <a:off x="2046900" y="104125"/>
            <a:ext cx="8098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Recruitment to Breast Cancer Studies </a:t>
            </a:r>
            <a:endParaRPr sz="2300">
              <a:solidFill>
                <a:srgbClr val="3D85C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3D85C6"/>
              </a:solidFill>
            </a:endParaRPr>
          </a:p>
        </p:txBody>
      </p:sp>
      <p:sp>
        <p:nvSpPr>
          <p:cNvPr id="100" name="Google Shape;100;p12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10/03/2022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01" name="Google Shape;101;p12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100" y="3344400"/>
            <a:ext cx="9411199" cy="2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1100" y="556425"/>
            <a:ext cx="9411200" cy="26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2"/>
          <p:cNvSpPr txBox="1"/>
          <p:nvPr/>
        </p:nvSpPr>
        <p:spPr>
          <a:xfrm>
            <a:off x="44250" y="1973325"/>
            <a:ext cx="113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Apr 2020 - Mar 2022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05" name="Google Shape;105;p12"/>
          <p:cNvSpPr txBox="1"/>
          <p:nvPr/>
        </p:nvSpPr>
        <p:spPr>
          <a:xfrm>
            <a:off x="0" y="4152150"/>
            <a:ext cx="113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Apr 2018 - Mar 2020 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/>
        </p:nvSpPr>
        <p:spPr>
          <a:xfrm>
            <a:off x="225775" y="104125"/>
            <a:ext cx="1159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3D85C6"/>
                </a:solidFill>
              </a:rPr>
              <a:t>National vs Regional Recruitment to Breast Cancer Studies Apr 2019 - Mar 22 </a:t>
            </a:r>
            <a:endParaRPr sz="2200">
              <a:solidFill>
                <a:srgbClr val="3D85C6"/>
              </a:solidFill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10/03/2022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423325" y="1476975"/>
            <a:ext cx="130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National Recruitment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491075" y="4261050"/>
            <a:ext cx="130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West of England Recruitment</a:t>
            </a:r>
            <a:endParaRPr/>
          </a:p>
        </p:txBody>
      </p:sp>
      <p:pic>
        <p:nvPicPr>
          <p:cNvPr id="115" name="Google Shape;11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425" y="958700"/>
            <a:ext cx="9132699" cy="23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175" y="3488475"/>
            <a:ext cx="8979235" cy="237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/>
        </p:nvSpPr>
        <p:spPr>
          <a:xfrm>
            <a:off x="175050" y="442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West of England (+ Taunt/Yeov) Breast Cancer Studies Opened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22" name="Google Shape;122;p14"/>
          <p:cNvGraphicFramePr/>
          <p:nvPr/>
        </p:nvGraphicFramePr>
        <p:xfrm>
          <a:off x="157338" y="58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{A298C60B-DF05-4866-8B77-C92D868E943A}</a:tableStyleId>
              </a:tblPr>
              <a:tblGrid>
                <a:gridCol w="71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CPMS No.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Sites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Open 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Closure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England Recruits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3" name="Google Shape;123;p14"/>
          <p:cNvGraphicFramePr/>
          <p:nvPr/>
        </p:nvGraphicFramePr>
        <p:xfrm>
          <a:off x="157338" y="109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{A298C60B-DF05-4866-8B77-C92D868E943A}</a:tableStyleId>
              </a:tblPr>
              <a:tblGrid>
                <a:gridCol w="57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47081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DESTINY-Breast05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 (in set up), RUH (0)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16/12/2021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12/05/2024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(UK 76)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50013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The MARECA study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NBT (Feasibility)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08/12/2021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31/12/2023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500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50425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HER2-RADiCAL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 </a:t>
                      </a: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(Feasibility)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03/12/2021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28/02/2030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648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47541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PRIMROSE CSF - Cerebrospinal Fluid Collection in Breast Cancer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BHOC (in set up), NBT (Feasibility)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17/11/2021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31/03/2024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64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49066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SERENA-6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MUS (0)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21/10/2021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26/08/2022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16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46954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Best-BRA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NBT (1)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26/07/2021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31/01/2023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200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47932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LI8998 Abemaciclib MBC Chart Review Study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RUH (10)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22/07/2021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31/03/2022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-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47583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Phase III study of Niraparib vs placebo in patients with Breast Cancer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RUH (0)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19/07/2021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03/04/2024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46777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ASTEFANIA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Chelt (2), MUS (0)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07/05/2021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01/10/2024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120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42733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WO41554 A Study of GDC 0077 in patients with HR-Positive Breast Cancer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 (0)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01/03/2021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12/01/2023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26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42935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CA209-7FL Nivo vs Placebo with Chemo &amp; Endocrine Therapy in Breast CA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MUS (0)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31/03/2021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01/08/2023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47008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SMR-3760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MUS (0)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19/07/2021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01/06/2022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West of England In Setup Breast Cancer Studies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29" name="Google Shape;129;p15"/>
          <p:cNvGraphicFramePr/>
          <p:nvPr/>
        </p:nvGraphicFramePr>
        <p:xfrm>
          <a:off x="652375" y="875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{A298C60B-DF05-4866-8B77-C92D868E943A}</a:tableStyleId>
              </a:tblPr>
              <a:tblGrid>
                <a:gridCol w="70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8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CPMS No.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Sites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Opening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Closure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UK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51327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EFC16133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BHOC, YEO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02/05/2022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02/04/2024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120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51326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INFORM Study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NBT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01/03/2022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01/03/2024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50765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SGNTUC-028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RUH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01/07/2022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01/11/2023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49999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TROPION-01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BHOC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30/11/2021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19/05/2023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49188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EUCHARIS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RUH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29/10/2021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31/05/2022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48418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PEAR-TNBC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Chelt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01/04/2022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30/06/2023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51297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IMPARTER:4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31/01/2022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31/01/2023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250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250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50904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50904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YEO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31/03/2022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31/03/2024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West of England recruitment by site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35" name="Google Shape;135;p16"/>
          <p:cNvGraphicFramePr/>
          <p:nvPr/>
        </p:nvGraphicFramePr>
        <p:xfrm>
          <a:off x="152400" y="762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{A298C60B-DF05-4866-8B77-C92D868E943A}</a:tableStyleId>
              </a:tblPr>
              <a:tblGrid>
                <a:gridCol w="5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Trust Name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Recruitment (&gt;5)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PROSPECTS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North Bristol NHS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1548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BRAID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Gloucestershire Hospitals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457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PRIMETIME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North Bristol NHS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The EMBED Study: Early Markers for Breast Cancer Detection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Somerset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The EMBED Study: Early Markers for Breast Cancer Detection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North Bristol NHS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PRIMETIME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University Hospitals Plymouth NHS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PRIMETIME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Somerset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Add-Aspirin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Yeovil District Hospital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Add-Aspirin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Somerset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OPTIMA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University Hospitals Bristol And Weston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The EMBED Study: Early Markers for Breast Cancer Detection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Gloucestershire Hospitals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CONTEST Study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Gloucestershire Hospitals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ROSCO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Somerset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NOSTRA-Feasibility Study, Version 1.0, 30 July 2018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Gloucestershire Hospitals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OPTIMA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Great Western Hospitals NHS Foundation Trust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300" b="1">
                <a:solidFill>
                  <a:srgbClr val="3D85C6"/>
                </a:solidFill>
              </a:rPr>
              <a:t>PROSPECTS  CPMS ID: 33373</a:t>
            </a:r>
            <a:endParaRPr sz="2300" b="1">
              <a:solidFill>
                <a:srgbClr val="3D85C6"/>
              </a:solidFill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504400" y="118577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1"/>
          </p:nvPr>
        </p:nvSpPr>
        <p:spPr>
          <a:xfrm>
            <a:off x="213100" y="734475"/>
            <a:ext cx="11202300" cy="5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Prospective randomised trial of digital breast tomosynthesis (DBT) plus standard 2D digital mammography (2DDM) or synthetic 2D mammography (S 2D) compared to standard 2D digital mammography in breast cancer screening.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850" y="1952163"/>
            <a:ext cx="977265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850" y="3315150"/>
            <a:ext cx="37338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5043950" y="3380325"/>
            <a:ext cx="6698700" cy="28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93E72"/>
                </a:solidFill>
              </a:rPr>
              <a:t>The aim of this trial is to measure the impact and cost-effectiveness of DBT + 2DDM or S 2D in routine screening compared to standard 2DDM. </a:t>
            </a:r>
            <a:endParaRPr sz="24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193E72"/>
                </a:solidFill>
              </a:rPr>
              <a:t>Half the trial participants will undergo standard 2DDM (the control group) and half will undergo 2DDM + DBT (the intervention group).</a:t>
            </a:r>
            <a:endParaRPr sz="2400">
              <a:solidFill>
                <a:srgbClr val="193E7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body" idx="1"/>
          </p:nvPr>
        </p:nvSpPr>
        <p:spPr>
          <a:xfrm>
            <a:off x="838200" y="538428"/>
            <a:ext cx="10515600" cy="5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3"/>
              </a:rPr>
              <a:t>NIHR ODP https://odp.nihr.ac.uk/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Open data platform. Data on performance and restart across whole CRN, including all specialty areas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4"/>
              </a:rPr>
              <a:t>NIHR Be Part of Research https://www.ukctg.nihr.ac.uk/</a:t>
            </a:r>
            <a:endParaRPr sz="2220" b="1" u="sng">
              <a:solidFill>
                <a:srgbClr val="0000F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chemeClr val="hlink"/>
                </a:solidFill>
                <a:uFill>
                  <a:noFill/>
                </a:uFill>
                <a:hlinkClick r:id="rId5"/>
              </a:rPr>
              <a:t>See which studies are open across the country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5"/>
              </a:rPr>
              <a:t>National Cancer Research Institute Portfolio Maps  http://csg.ncri.org.uk/portfolio/portfolio-maps/</a:t>
            </a:r>
            <a:endParaRPr sz="2220"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View current national portfolio of open, closed and ‘in set up’ cancer studies</a:t>
            </a:r>
            <a:endParaRPr sz="2220" b="1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6"/>
              </a:rPr>
              <a:t>Find a Clinical Research Study (ODP) http://csg.ncri.org.uk/portfolio/portfolio-maps/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Search for a study to fit criteria.  Good for horizon scanning, eligibility criteria</a:t>
            </a:r>
            <a:endParaRPr>
              <a:solidFill>
                <a:srgbClr val="193E72"/>
              </a:solidFill>
            </a:endParaRPr>
          </a:p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</a:endParaRPr>
          </a:p>
          <a:p>
            <a:pPr marL="228593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body" idx="1"/>
          </p:nvPr>
        </p:nvSpPr>
        <p:spPr>
          <a:xfrm>
            <a:off x="838200" y="100221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Delivery Manager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claire.matthews@nihr.ac.uk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Portfolio Facilitator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To be appointed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Sub-specialty Lead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/>
              <a:t>Mark Beresford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Microsoft Office PowerPoint</Application>
  <PresentationFormat>Widescreen</PresentationFormat>
  <Paragraphs>240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Lato</vt:lpstr>
      <vt:lpstr>Calibri</vt:lpstr>
      <vt:lpstr>Arial</vt:lpstr>
      <vt:lpstr>Custom Design</vt:lpstr>
      <vt:lpstr> SWAG Network Breast cancer Clinical Advisory Group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SWAG Network Breast cancer Clinical Advisory Group </dc:title>
  <dc:creator>Dunderdale, Helen</dc:creator>
  <cp:lastModifiedBy>Helen Dunderdale</cp:lastModifiedBy>
  <cp:revision>1</cp:revision>
  <dcterms:modified xsi:type="dcterms:W3CDTF">2022-03-16T10:21:51Z</dcterms:modified>
</cp:coreProperties>
</file>