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D43B779-410F-4554-8021-AB07AC260337}">
  <a:tblStyle styleId="{0D43B779-410F-4554-8021-AB07AC260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075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e3a97846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e3a97846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0e3a97846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24a9af7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024a9af7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253483a0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g11253483a0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395b67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395b67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0395b67a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ab85f877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10ab85f877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uh.nhs.uk/" TargetMode="External"/><Relationship Id="rId5" Type="http://schemas.openxmlformats.org/officeDocument/2006/relationships/hyperlink" Target="https://www.nbt.nhs.uk/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524000" y="3986200"/>
            <a:ext cx="97851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</a:t>
            </a:r>
            <a:endParaRPr sz="292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endParaRPr sz="292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Claire Matthews 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/>
              <a:t/>
            </a: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Skin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09/02/2022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838200" y="1002227"/>
            <a:ext cx="10515600" cy="4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2286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West of England: 		claire.matthews@nihr.ac.uk </a:t>
            </a:r>
            <a:endParaRPr/>
          </a:p>
          <a:p>
            <a:pPr marL="2286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South West Peninsula:	 joannetaylor1@nhs.net</a:t>
            </a:r>
            <a:endParaRPr/>
          </a:p>
          <a:p>
            <a:pPr marL="22860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Wessex: 					J.C.Walters@soton.ac.uk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West of England: iqra.hussain@nihr.ac.uk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West of England: Chris Herbert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2575075" y="186525"/>
            <a:ext cx="67164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3000">
                <a:solidFill>
                  <a:schemeClr val="lt1"/>
                </a:solidFill>
              </a:rPr>
              <a:t>LCRN Contacts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</a:rPr>
              <a:t>SWAG vs CRN regions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25" y="1157173"/>
            <a:ext cx="4031400" cy="396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575" y="2640975"/>
            <a:ext cx="3542301" cy="3333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2"/>
          <p:cNvCxnSpPr/>
          <p:nvPr/>
        </p:nvCxnSpPr>
        <p:spPr>
          <a:xfrm rot="10800000">
            <a:off x="3916175" y="4250275"/>
            <a:ext cx="2473800" cy="859800"/>
          </a:xfrm>
          <a:prstGeom prst="straightConnector1">
            <a:avLst/>
          </a:pr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" name="Google Shape;104;p12"/>
          <p:cNvSpPr txBox="1"/>
          <p:nvPr/>
        </p:nvSpPr>
        <p:spPr>
          <a:xfrm>
            <a:off x="6915300" y="1157175"/>
            <a:ext cx="5081400" cy="14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</a:rPr>
              <a:t>SWAG Region Trusts</a:t>
            </a: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Gloucestershire Hospitals NHS Foundation Trust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</a:t>
            </a:r>
            <a:r>
              <a:rPr lang="en-GB">
                <a:solidFill>
                  <a:srgbClr val="0000FF"/>
                </a:solidFill>
              </a:rPr>
              <a:t>orth Bristol NHS Trust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Ro</a:t>
            </a:r>
            <a:r>
              <a:rPr lang="en-GB">
                <a:solidFill>
                  <a:srgbClr val="0000FF"/>
                </a:solidFill>
              </a:rPr>
              <a:t>yal United Hospitals Bath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University Hospitals Bristol &amp; Weston NHS Foundation Trust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3811050" y="1805250"/>
            <a:ext cx="3104400" cy="716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CRN West of England</a:t>
            </a: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353350" y="5027125"/>
            <a:ext cx="3285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FF"/>
                </a:solidFill>
              </a:rPr>
              <a:t>Yeovil District Hospital NHS Foundation Trust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FF"/>
                </a:solidFill>
              </a:rPr>
              <a:t>Somerset NHS Foundation Trust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2"/>
          <p:cNvSpPr/>
          <p:nvPr/>
        </p:nvSpPr>
        <p:spPr>
          <a:xfrm>
            <a:off x="3180675" y="5117725"/>
            <a:ext cx="2550300" cy="865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CRN South West Peninsula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9615425" y="5097475"/>
            <a:ext cx="232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00FF"/>
                </a:solidFill>
              </a:rPr>
              <a:t>Salisbury NHS Foundation Trust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6644850" y="5117725"/>
            <a:ext cx="2849400" cy="5751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643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CRN Wessex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7530525" y="6335900"/>
            <a:ext cx="392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 data for Salisbury available for this meeting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/>
        </p:nvSpPr>
        <p:spPr>
          <a:xfrm>
            <a:off x="2046900" y="104125"/>
            <a:ext cx="809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Skin Cancer Studies 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02/02/2022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192550" y="831425"/>
            <a:ext cx="1377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3D85C6"/>
                </a:solidFill>
              </a:rPr>
              <a:t>Apr 2020 - Feb 2022 </a:t>
            </a:r>
            <a:endParaRPr sz="1900"/>
          </a:p>
        </p:txBody>
      </p:sp>
      <p:sp>
        <p:nvSpPr>
          <p:cNvPr id="119" name="Google Shape;119;p13"/>
          <p:cNvSpPr txBox="1"/>
          <p:nvPr/>
        </p:nvSpPr>
        <p:spPr>
          <a:xfrm>
            <a:off x="192550" y="3725025"/>
            <a:ext cx="18543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3D85C6"/>
                </a:solidFill>
              </a:rPr>
              <a:t>Pre-Pandemic:</a:t>
            </a:r>
            <a:endParaRPr sz="19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3D85C6"/>
                </a:solidFill>
              </a:rPr>
              <a:t>Apr 2018</a:t>
            </a:r>
            <a:endParaRPr sz="19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3D85C6"/>
                </a:solidFill>
              </a:rPr>
              <a:t> - Mar 2020 </a:t>
            </a:r>
            <a:endParaRPr sz="1900"/>
          </a:p>
        </p:txBody>
      </p:sp>
      <p:pic>
        <p:nvPicPr>
          <p:cNvPr id="120" name="Google Shape;12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900" y="718944"/>
            <a:ext cx="9364751" cy="262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475" y="3345103"/>
            <a:ext cx="9364751" cy="2626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Skin Cancer Studies Apr 2019 - Feb 22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02/02/2022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4212125" y="5689950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Recruitment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491075" y="4261050"/>
            <a:ext cx="13077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West of England Recruitment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131" name="Google Shape;13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025" y="779725"/>
            <a:ext cx="9450995" cy="23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0100" y="3287750"/>
            <a:ext cx="9451000" cy="230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9900" y="627325"/>
            <a:ext cx="42021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/>
          <p:nvPr/>
        </p:nvSpPr>
        <p:spPr>
          <a:xfrm>
            <a:off x="175050" y="442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Open Skin Cancer Studies 21/22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02/02/2022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graphicFrame>
        <p:nvGraphicFramePr>
          <p:cNvPr id="140" name="Google Shape;140;p15"/>
          <p:cNvGraphicFramePr/>
          <p:nvPr/>
        </p:nvGraphicFramePr>
        <p:xfrm>
          <a:off x="76200" y="583050"/>
          <a:ext cx="12039600" cy="6240620"/>
        </p:xfrm>
        <a:graphic>
          <a:graphicData uri="http://schemas.openxmlformats.org/drawingml/2006/table">
            <a:tbl>
              <a:tblPr>
                <a:noFill/>
                <a:tableStyleId>{0D43B779-410F-4554-8021-AB07AC260337}</a:tableStyleId>
              </a:tblPr>
              <a:tblGrid>
                <a:gridCol w="597125"/>
                <a:gridCol w="1115825"/>
                <a:gridCol w="4230650"/>
                <a:gridCol w="2787500"/>
                <a:gridCol w="855750"/>
                <a:gridCol w="867750"/>
                <a:gridCol w="820900"/>
                <a:gridCol w="764100"/>
              </a:tblGrid>
              <a:tr h="52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Commercial Study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Open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37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47497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Non-Comm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EPIC Trial (penile cancer)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BHOC (1/4)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23/08/21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31/03/23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37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4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49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46315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irAEs in patients with melanoma/RCC receiving nivolumab/ipilimumab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CGH </a:t>
                      </a:r>
                      <a:r>
                        <a:rPr lang="en-GB" sz="1350">
                          <a:highlight>
                            <a:srgbClr val="D9EAD3"/>
                          </a:highlight>
                        </a:rPr>
                        <a:t>(41/30)</a:t>
                      </a:r>
                      <a:endParaRPr sz="1350">
                        <a:highlight>
                          <a:srgbClr val="D9EAD3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19/10/21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31/12/21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200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81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44182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UV1-202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BHOC (2/5)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01/12/20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31/05/22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14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6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44146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Non-Comm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Melanoma Wide Excision Trial - MelMarT-II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NBT (0/24)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18/08/20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28/02/25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750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41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9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43756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Non-Comm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MITRE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SFT, BHOC (0/28), RUH (3/33)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08/07/20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31/01/25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1296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61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7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41173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Cancer-0456/0232-Regeneron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BHOC</a:t>
                      </a:r>
                      <a:r>
                        <a:rPr lang="en-GB" sz="1350">
                          <a:highlight>
                            <a:srgbClr val="D9EAD3"/>
                          </a:highlight>
                        </a:rPr>
                        <a:t> (2/3)</a:t>
                      </a:r>
                      <a:endParaRPr sz="1350">
                        <a:highlight>
                          <a:srgbClr val="D9EAD3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24/12/19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30/06/23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21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2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57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38748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Observational Study of Melanoma Patients Treated with IMLYGIC®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GRH </a:t>
                      </a:r>
                      <a:r>
                        <a:rPr lang="en-GB" sz="1350">
                          <a:highlight>
                            <a:srgbClr val="D9EAD3"/>
                          </a:highlight>
                        </a:rPr>
                        <a:t>(11/4)</a:t>
                      </a:r>
                      <a:endParaRPr sz="1350">
                        <a:highlight>
                          <a:srgbClr val="D9EAD3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22/01/19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31/12/21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5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18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37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37867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Non-Comm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The PRIMM Study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BHOC (0)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02/08/18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02/05/23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410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145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7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20657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Non-Comm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Minitub (EORTC 1208)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NBT (0)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29/04/16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31/10/22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50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114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40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35180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Non-Comm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DANTE (Duration of Anti-PD1 therapy for melanoma)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CGH (2/12)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03/09/18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28/02/23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4538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89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7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46063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PROPHETIC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CGH </a:t>
                      </a:r>
                      <a:r>
                        <a:rPr lang="en-GB" sz="1350">
                          <a:highlight>
                            <a:srgbClr val="D9EAD3"/>
                          </a:highlight>
                        </a:rPr>
                        <a:t>(20/20)</a:t>
                      </a:r>
                      <a:endParaRPr sz="1350">
                        <a:highlight>
                          <a:srgbClr val="D9EAD3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04/06/21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01/09/22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167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33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578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36774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Non-Comm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Long and Short-Term effects of Standard-of-Care treatments for Cancer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NBT (0/25)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13/05/20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01/12/22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250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64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58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50"/>
                        <a:t>15941</a:t>
                      </a:r>
                      <a:endParaRPr sz="11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Non-Comm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NIHR BioResource - Rare Diseases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UHBW (325), NBT (25), RUH (41)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13/09/12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31/03/22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22000</a:t>
                      </a:r>
                      <a:endParaRPr sz="135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>
                          <a:solidFill>
                            <a:schemeClr val="lt1"/>
                          </a:solidFill>
                        </a:rPr>
                        <a:t>13,218</a:t>
                      </a:r>
                      <a:endParaRPr sz="135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In Setup Skin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46" name="Google Shape;146;p16"/>
          <p:cNvGraphicFramePr/>
          <p:nvPr/>
        </p:nvGraphicFramePr>
        <p:xfrm>
          <a:off x="258575" y="618475"/>
          <a:ext cx="11338625" cy="3687930"/>
        </p:xfrm>
        <a:graphic>
          <a:graphicData uri="http://schemas.openxmlformats.org/drawingml/2006/table">
            <a:tbl>
              <a:tblPr>
                <a:noFill/>
                <a:tableStyleId>{0D43B779-410F-4554-8021-AB07AC260337}</a:tableStyleId>
              </a:tblPr>
              <a:tblGrid>
                <a:gridCol w="698850"/>
                <a:gridCol w="3827050"/>
                <a:gridCol w="1394525"/>
                <a:gridCol w="1394525"/>
                <a:gridCol w="1284150"/>
                <a:gridCol w="1084325"/>
                <a:gridCol w="887100"/>
                <a:gridCol w="768100"/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PI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50777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HBI-8000 with Nivolumab v Placebo with Nivolumab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Chris Herbert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14/02/2022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23/04/2023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49858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CA224-098: Adjuvant Immunotherapy Combo vs Mono after Complete Resection of Stage III-IV Melanoma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Chris Herbert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21/11/2021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15/12/2023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51482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REACT-CEMI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Amarnath Challapalli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01/02/2022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13/02/2023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50169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 multi-arm phase II basket protocol testing reduced intensity immunotherapy across different cancers (REFINE)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Duncan Gilbert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04/01/2022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03/07/2023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882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1082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7" name="Google Shape;147;p16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03/02/2022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258575" y="4380513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In Setup Skin Cancer Studies 21/22, open to new sites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49" name="Google Shape;149;p16"/>
          <p:cNvGraphicFramePr/>
          <p:nvPr/>
        </p:nvGraphicFramePr>
        <p:xfrm>
          <a:off x="258575" y="5042950"/>
          <a:ext cx="11338625" cy="1645860"/>
        </p:xfrm>
        <a:graphic>
          <a:graphicData uri="http://schemas.openxmlformats.org/drawingml/2006/table">
            <a:tbl>
              <a:tblPr>
                <a:noFill/>
                <a:tableStyleId>{0D43B779-410F-4554-8021-AB07AC260337}</a:tableStyleId>
              </a:tblPr>
              <a:tblGrid>
                <a:gridCol w="698850"/>
                <a:gridCol w="3827050"/>
                <a:gridCol w="1394525"/>
                <a:gridCol w="1394525"/>
                <a:gridCol w="1284150"/>
                <a:gridCol w="1084325"/>
                <a:gridCol w="887100"/>
                <a:gridCol w="768100"/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Lead LCRN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CI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48994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Circulating tumour DNA guidEd Therapy for stage IIB/C mElanoma after surgiCal resecTION (DETECTION)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Greater Manchester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Paul Lorigan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01/07/2021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31/03/2026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990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1050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CRN High Level Objectives (HLOs) 21/22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7831400" y="817800"/>
            <a:ext cx="43095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/>
              <a:t>46315: irAEs in patients with melanoma/RCC receiving nivolumab/ipilimumab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193E72"/>
                </a:solidFill>
              </a:rPr>
              <a:t>81 recruited in UK, planned end date 31/12/2021 - extension? Site in Chelte</a:t>
            </a:r>
            <a:r>
              <a:rPr lang="en-GB" sz="1600"/>
              <a:t>n</a:t>
            </a:r>
            <a:r>
              <a:rPr lang="en-GB" sz="1600">
                <a:solidFill>
                  <a:srgbClr val="193E72"/>
                </a:solidFill>
              </a:rPr>
              <a:t>ham </a:t>
            </a:r>
            <a:r>
              <a:rPr lang="en-GB" sz="1600"/>
              <a:t>r</a:t>
            </a:r>
            <a:r>
              <a:rPr lang="en-GB" sz="1600">
                <a:solidFill>
                  <a:srgbClr val="193E72"/>
                </a:solidFill>
              </a:rPr>
              <a:t>ecruiting well</a:t>
            </a:r>
            <a:endParaRPr sz="160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/>
              <a:t>39566: NKTR-214 and Nivolumab in melanoma patients.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/>
              <a:t>Closed - PASS. Site in MPH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/>
              <a:t>None in scope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/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 t="3595"/>
          <a:stretch/>
        </p:blipFill>
        <p:spPr>
          <a:xfrm>
            <a:off x="270375" y="858350"/>
            <a:ext cx="7496175" cy="142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363" y="2752600"/>
            <a:ext cx="74961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 rotWithShape="1">
          <a:blip r:embed="rId5">
            <a:alphaModFix/>
          </a:blip>
          <a:srcRect b="2969"/>
          <a:stretch/>
        </p:blipFill>
        <p:spPr>
          <a:xfrm>
            <a:off x="275125" y="4558175"/>
            <a:ext cx="7486650" cy="14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900125" y="152752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Managed Recovery Studies - Skin Cancer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451300" y="1018250"/>
            <a:ext cx="10689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Managed Recovery studies have been selected by the funder as important studies to complete.  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They are the basis of two of our Efficient Study Delivery metrics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No open MR studies in SWAG region</a:t>
            </a:r>
            <a:endParaRPr sz="1800"/>
          </a:p>
        </p:txBody>
      </p:sp>
      <p:graphicFrame>
        <p:nvGraphicFramePr>
          <p:cNvPr id="167" name="Google Shape;167;p18"/>
          <p:cNvGraphicFramePr/>
          <p:nvPr/>
        </p:nvGraphicFramePr>
        <p:xfrm>
          <a:off x="508700" y="2635800"/>
          <a:ext cx="11174575" cy="3369720"/>
        </p:xfrm>
        <a:graphic>
          <a:graphicData uri="http://schemas.openxmlformats.org/drawingml/2006/table">
            <a:tbl>
              <a:tblPr>
                <a:noFill/>
                <a:tableStyleId>{0D43B779-410F-4554-8021-AB07AC260337}</a:tableStyleId>
              </a:tblPr>
              <a:tblGrid>
                <a:gridCol w="1078425"/>
                <a:gridCol w="1636200"/>
                <a:gridCol w="1859325"/>
                <a:gridCol w="1636200"/>
                <a:gridCol w="1394500"/>
                <a:gridCol w="1394500"/>
                <a:gridCol w="1134200"/>
                <a:gridCol w="1041225"/>
              </a:tblGrid>
              <a:tr h="539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Study ID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Commercial Study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Status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/ Actual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/ Actual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1025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46501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Non-Commercial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IMM60 &amp; pembrolizumab in Melanoma and NSCLC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Open, With Recruitment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01/06/2021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30/07/2022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4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82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39566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Commercial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NKTR-214 and Nivolumab in melanoma patients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Closed to Recruitment, In Follow Up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29/07/2019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22/09/2021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 PASS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683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30900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Non-Commercial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HARE-40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Open, With Recruitment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11/04/2017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31/12/2022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838200" y="538428"/>
            <a:ext cx="105156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3"/>
              </a:rPr>
              <a:t>NIHR ODP https://odp.nihr.ac.uk/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4"/>
              </a:rPr>
              <a:t>NIHR Be Part of Research https://www.ukctg.nihr.ac.uk/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5"/>
              </a:rPr>
              <a:t>National Cancer Research Institute Portfolio Maps  http://csg.ncri.org.uk/portfolio/portfolio-maps/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chemeClr val="hlink"/>
                </a:solidFill>
                <a:hlinkClick r:id="rId6"/>
              </a:rPr>
              <a:t>Find a Clinical Research Study (ODP) http://csg.ncri.org.uk/portfolio/portfolio-maps/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Custom</PresentationFormat>
  <Paragraphs>278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Lato</vt:lpstr>
      <vt:lpstr>Calibri</vt:lpstr>
      <vt:lpstr>Custom Design</vt:lpstr>
      <vt:lpstr> SWAG Network Skin Cancer Clinical Advisory Group </vt:lpstr>
      <vt:lpstr>SWAG vs CRN regions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Managed Recovery Studies - Skin Cancer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Network Skin Cancer Clinical Advisory Group </dc:title>
  <dc:creator>Dunderdale, Helen</dc:creator>
  <cp:lastModifiedBy>Dunderdale, Helen</cp:lastModifiedBy>
  <cp:revision>1</cp:revision>
  <dcterms:modified xsi:type="dcterms:W3CDTF">2022-02-08T15:01:15Z</dcterms:modified>
</cp:coreProperties>
</file>