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4B58DE9-C3BB-4C6B-9014-215CAE6C507D}">
  <a:tblStyle styleId="{84B58DE9-C3BB-4C6B-9014-215CAE6C50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6890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1deb7bc9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101deb7bc9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395b67a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395b67a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0395b67a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1b3d7e17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1b3d7e17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d1b3d7e17f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1b3d7e17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1b3d7e17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d1b3d7e17f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ab85f87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0ab85f87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10ab85f877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ab85f877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10ab85f877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e3a97846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e3a97846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10e3a97846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e02880c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de02880c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24a9af74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1024a9af74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e02880c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de02880c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c61bca1c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0c61bca1c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c61bca1c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0c61bca1c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c61bca1c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0c61bca1c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e02880cc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de02880cc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1" y="6030393"/>
            <a:ext cx="3628846" cy="6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6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5" y="6016955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.nihr.ac.uk/documents/crn-we-research-scholars-programme-2022-2024/2958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://csg.ncri.org.uk/portfolio/portfolio-maps/" TargetMode="External"/><Relationship Id="rId4" Type="http://schemas.openxmlformats.org/officeDocument/2006/relationships/hyperlink" Target="https://www.ukctg.nihr.ac.uk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uh.nhs.uk/" TargetMode="External"/><Relationship Id="rId5" Type="http://schemas.openxmlformats.org/officeDocument/2006/relationships/hyperlink" Target="https://www.nbt.nhs.uk/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1524000" y="3986200"/>
            <a:ext cx="97851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Research Update </a:t>
            </a:r>
            <a:endParaRPr sz="292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endParaRPr sz="292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Claire Matthews &amp; Sharath Gangadhara</a:t>
            </a:r>
            <a:endParaRPr sz="3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 </a:t>
            </a: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/>
              <a:t/>
            </a:r>
            <a:br>
              <a:rPr lang="en-GB"/>
            </a:br>
            <a:r>
              <a:rPr lang="en-GB" sz="4500">
                <a:latin typeface="Lato"/>
                <a:ea typeface="Lato"/>
                <a:cs typeface="Lato"/>
                <a:sym typeface="Lato"/>
              </a:rPr>
              <a:t>SWAG Network Oesophago-gastric (OG) Cancer</a:t>
            </a:r>
            <a:endParaRPr sz="4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500">
                <a:latin typeface="Lato"/>
                <a:ea typeface="Lato"/>
                <a:cs typeface="Lato"/>
                <a:sym typeface="Lato"/>
              </a:rPr>
              <a:t>Clinical Advisory Group</a:t>
            </a:r>
            <a:br>
              <a:rPr lang="en-GB" sz="4500">
                <a:latin typeface="Lato"/>
                <a:ea typeface="Lato"/>
                <a:cs typeface="Lato"/>
                <a:sym typeface="Lato"/>
              </a:rPr>
            </a:br>
            <a:endParaRPr sz="4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9180875" y="5585950"/>
            <a:ext cx="2018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21/01/2022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300" b="1">
                <a:solidFill>
                  <a:srgbClr val="3D85C6"/>
                </a:solidFill>
              </a:rPr>
              <a:t>CRN High Level Objectives (HLOs) 21/22</a:t>
            </a:r>
            <a:endParaRPr sz="2300" b="1">
              <a:solidFill>
                <a:srgbClr val="3D85C6"/>
              </a:solidFill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504400" y="118577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558200" y="1008800"/>
            <a:ext cx="11202300" cy="5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/>
              <a:t>Efficient Study Delivery metrics (study level): Currently no studies in scope for OG cancer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/>
              <a:t>Proportion of new commercial contract studies achieving or surpassing their recruitment target during their planned recruitment period, at confirmed CRN sites (studies opened and closed within the year) [80%]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/>
              <a:t>Proportion of commercial contract studies in the Managed Recovery process achieving or surpassing their recruitment target during their planned recruitment period [80%]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/>
              <a:t>Proportion of non-commercial studies in the Managed Recovery process achieving or surpassing their recruitment target during their planned recruitment period [70%]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137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900125" y="152752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Managed Recovery Studies - OG Cancer</a:t>
            </a:r>
            <a:endParaRPr sz="2300">
              <a:solidFill>
                <a:srgbClr val="3D85C6"/>
              </a:solidFill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451300" y="1018250"/>
            <a:ext cx="10689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36860 ROLo: Phase II study of ROS1 targeting with crizotinib in advanced E-cadherin negative, ER positive lobular breast cancer or diffuse gastric cancer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No Sites in region</a:t>
            </a:r>
            <a:endParaRPr sz="19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Open, With Recruitment. Opened 09/05/2019, Closing 31/12/2022. Sample Size UK -  58	UK recruits	- 20</a:t>
            </a:r>
            <a:endParaRPr/>
          </a:p>
        </p:txBody>
      </p:sp>
      <p:pic>
        <p:nvPicPr>
          <p:cNvPr id="177" name="Google Shape;17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848" y="3174100"/>
            <a:ext cx="5020875" cy="26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700" y="2588150"/>
            <a:ext cx="3705350" cy="338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850" y="2555175"/>
            <a:ext cx="5580152" cy="5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85C6"/>
                </a:solidFill>
              </a:rPr>
              <a:t>The Participant in Research Experience Survey 2021-22</a:t>
            </a:r>
            <a:endParaRPr>
              <a:solidFill>
                <a:srgbClr val="3D85C6"/>
              </a:solidFill>
            </a:endParaRPr>
          </a:p>
        </p:txBody>
      </p:sp>
      <p:pic>
        <p:nvPicPr>
          <p:cNvPr id="186" name="Google Shape;1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600" y="1108702"/>
            <a:ext cx="9791700" cy="49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85C6"/>
                </a:solidFill>
              </a:rPr>
              <a:t>PRES Question responses</a:t>
            </a:r>
            <a:endParaRPr>
              <a:solidFill>
                <a:srgbClr val="3D85C6"/>
              </a:solidFill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053025"/>
            <a:ext cx="10349226" cy="42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/>
        </p:nvSpPr>
        <p:spPr>
          <a:xfrm>
            <a:off x="938000" y="5194375"/>
            <a:ext cx="509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survey has so far captured information from participants in 123 different studies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3D85C6"/>
                </a:solidFill>
              </a:rPr>
              <a:t>Research Scholars Programme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201" name="Google Shape;201;p24"/>
          <p:cNvSpPr txBox="1">
            <a:spLocks noGrp="1"/>
          </p:cNvSpPr>
          <p:nvPr>
            <p:ph type="body" idx="1"/>
          </p:nvPr>
        </p:nvSpPr>
        <p:spPr>
          <a:xfrm>
            <a:off x="838200" y="1230626"/>
            <a:ext cx="10515600" cy="483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This new scheme offers financial and learning and development support for health and care staff looking to become research leaders of the future.</a:t>
            </a:r>
            <a:endParaRPr sz="1600"/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Open to early career health and care research professionals including: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GB" sz="1600">
                <a:solidFill>
                  <a:schemeClr val="dk1"/>
                </a:solidFill>
              </a:rPr>
              <a:t>Specialty and general practice trainees (including those out-of-programme)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GB" sz="1600">
                <a:solidFill>
                  <a:schemeClr val="dk1"/>
                </a:solidFill>
              </a:rPr>
              <a:t>New consultants within 5 years of taking up their post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GB" sz="1600">
                <a:solidFill>
                  <a:schemeClr val="dk1"/>
                </a:solidFill>
              </a:rPr>
              <a:t>Nurses, midwives and Allied Health Professionals (usually Band 7 or above)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GB" sz="1600">
                <a:solidFill>
                  <a:schemeClr val="dk1"/>
                </a:solidFill>
              </a:rPr>
              <a:t>Health and care professionals at a similar stage of their career (including research practitioners, clinical psychologists, pharmacists, public health and social care practitioners, healthcare scientists, dental practitioners)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The programme is targeted at those working in the West of England, which covers Bristol, Bath and North East Somerset (BaNES), Swindon, Gloucestershire, North Somerset and North Wiltshire.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Funded at one day per week (2 PAs, 0.2wte Agenda for Change) rate until March 2024.</a:t>
            </a:r>
            <a:endParaRPr sz="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3"/>
              </a:rPr>
              <a:t>https://local.nihr.ac.uk/documents/crn-we-research-scholars-programme-2022-2024/29586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body" idx="1"/>
          </p:nvPr>
        </p:nvSpPr>
        <p:spPr>
          <a:xfrm>
            <a:off x="838200" y="538428"/>
            <a:ext cx="10515600" cy="5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3"/>
              </a:rPr>
              <a:t>NIHR ODP https://odp.nihr.ac.uk/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Open data platform. Data on performance and restart across whole CRN, including all specialty areas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4"/>
              </a:rPr>
              <a:t>NIHR Be Part of Research https://www.ukctg.nihr.ac.uk/</a:t>
            </a:r>
            <a:endParaRPr sz="2220" b="1" u="sng">
              <a:solidFill>
                <a:srgbClr val="0000F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chemeClr val="hlink"/>
                </a:solidFill>
                <a:uFill>
                  <a:noFill/>
                </a:uFill>
                <a:hlinkClick r:id="rId5"/>
              </a:rPr>
              <a:t>See which studies are open across the country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5"/>
              </a:rPr>
              <a:t>National Cancer Research Institute Portfolio Maps  http://csg.ncri.org.uk/portfolio/portfolio-maps/</a:t>
            </a:r>
            <a:endParaRPr sz="2220"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View current national portfolio of open, closed and ‘in set up’ cancer studies</a:t>
            </a:r>
            <a:endParaRPr sz="2220" b="1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6"/>
              </a:rPr>
              <a:t>Find a Clinical Research Study (ODP) http://csg.ncri.org.uk/portfolio/portfolio-maps/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Search for a study to fit criteria.  Good for horizon scanning, eligibility criteria</a:t>
            </a:r>
            <a:endParaRPr>
              <a:solidFill>
                <a:srgbClr val="193E72"/>
              </a:solidFill>
            </a:endParaRPr>
          </a:p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</a:endParaRPr>
          </a:p>
          <a:p>
            <a:pPr marL="228593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body" idx="1"/>
          </p:nvPr>
        </p:nvSpPr>
        <p:spPr>
          <a:xfrm>
            <a:off x="838200" y="1002227"/>
            <a:ext cx="10515600" cy="4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Delivery Manager</a:t>
            </a:r>
            <a:endParaRPr/>
          </a:p>
          <a:p>
            <a:pPr marL="2286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West of England: 		claire.matthews@nihr.ac.uk </a:t>
            </a:r>
            <a:endParaRPr/>
          </a:p>
          <a:p>
            <a:pPr marL="2286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South West Peninsula:	 joannetaylor1@nhs.net</a:t>
            </a:r>
            <a:endParaRPr/>
          </a:p>
          <a:p>
            <a:pPr marL="2286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Wessex: 					J.C.Walters@soton.ac.uk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Portfolio Facilitator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West of England: iqra.hussain@nihr.ac.uk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Sub-specialty Lead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West of England: sharath.gangadhara@nhs.net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212" name="Google Shape;212;p26"/>
          <p:cNvSpPr txBox="1"/>
          <p:nvPr/>
        </p:nvSpPr>
        <p:spPr>
          <a:xfrm>
            <a:off x="2575075" y="186525"/>
            <a:ext cx="67164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3000">
                <a:solidFill>
                  <a:schemeClr val="lt1"/>
                </a:solidFill>
              </a:rPr>
              <a:t>LCRN Contacts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85C6"/>
                </a:solidFill>
              </a:rPr>
              <a:t>SWAG vs CRN regions</a:t>
            </a:r>
            <a:endParaRPr>
              <a:solidFill>
                <a:srgbClr val="3D85C6"/>
              </a:solidFill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25" y="1157173"/>
            <a:ext cx="4031400" cy="39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575" y="2640975"/>
            <a:ext cx="3542301" cy="3333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2"/>
          <p:cNvCxnSpPr/>
          <p:nvPr/>
        </p:nvCxnSpPr>
        <p:spPr>
          <a:xfrm rot="10800000">
            <a:off x="3916175" y="4250275"/>
            <a:ext cx="2473800" cy="859800"/>
          </a:xfrm>
          <a:prstGeom prst="straightConnector1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" name="Google Shape;104;p12"/>
          <p:cNvSpPr txBox="1"/>
          <p:nvPr/>
        </p:nvSpPr>
        <p:spPr>
          <a:xfrm>
            <a:off x="6915300" y="1157175"/>
            <a:ext cx="5081400" cy="14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SWAG Region Trusts</a:t>
            </a:r>
            <a:endParaRPr sz="16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Gloucestershire Hospitals NHS Foundation Trust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</a:t>
            </a:r>
            <a:r>
              <a:rPr lang="en-GB">
                <a:solidFill>
                  <a:srgbClr val="0000FF"/>
                </a:solidFill>
              </a:rPr>
              <a:t>orth Bristol NHS Trust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Ro</a:t>
            </a:r>
            <a:r>
              <a:rPr lang="en-GB">
                <a:solidFill>
                  <a:srgbClr val="0000FF"/>
                </a:solidFill>
              </a:rPr>
              <a:t>yal United Hospitals Bath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University Hospitals Bristol &amp; Weston NHS Foundation Trust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3811050" y="1805250"/>
            <a:ext cx="3104400" cy="716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CRN West of England</a:t>
            </a:r>
            <a:endParaRPr/>
          </a:p>
        </p:txBody>
      </p:sp>
      <p:sp>
        <p:nvSpPr>
          <p:cNvPr id="106" name="Google Shape;106;p12"/>
          <p:cNvSpPr txBox="1"/>
          <p:nvPr/>
        </p:nvSpPr>
        <p:spPr>
          <a:xfrm>
            <a:off x="353350" y="5027125"/>
            <a:ext cx="3285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000FF"/>
                </a:solidFill>
              </a:rPr>
              <a:t>Yeovil District Hospital NHS Foundation Trust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000FF"/>
                </a:solidFill>
              </a:rPr>
              <a:t>Somerset NHS Foundation Trust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2"/>
          <p:cNvSpPr/>
          <p:nvPr/>
        </p:nvSpPr>
        <p:spPr>
          <a:xfrm>
            <a:off x="3180675" y="5117725"/>
            <a:ext cx="2550300" cy="865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CRN South West Peninsula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9615425" y="5097475"/>
            <a:ext cx="2324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000FF"/>
                </a:solidFill>
              </a:rPr>
              <a:t>Salisbury NHS Foundation Trust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09" name="Google Shape;109;p12"/>
          <p:cNvSpPr/>
          <p:nvPr/>
        </p:nvSpPr>
        <p:spPr>
          <a:xfrm>
            <a:off x="6644850" y="5117725"/>
            <a:ext cx="2849400" cy="5751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5643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CRN Wessex</a:t>
            </a:r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7530525" y="6335900"/>
            <a:ext cx="392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 data for Salisbury available for this meeting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/>
          <p:nvPr/>
        </p:nvSpPr>
        <p:spPr>
          <a:xfrm>
            <a:off x="2046900" y="104125"/>
            <a:ext cx="8098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Recruitment to Upper GI Cancer Studies </a:t>
            </a:r>
            <a:endParaRPr sz="2300">
              <a:solidFill>
                <a:srgbClr val="3D85C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Apr 2020 - Jan 2022 </a:t>
            </a:r>
            <a:endParaRPr sz="2300">
              <a:solidFill>
                <a:srgbClr val="3D85C6"/>
              </a:solidFill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14/01/2022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700" y="1379400"/>
            <a:ext cx="98298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/>
        </p:nvSpPr>
        <p:spPr>
          <a:xfrm>
            <a:off x="225775" y="104125"/>
            <a:ext cx="1159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3D85C6"/>
                </a:solidFill>
              </a:rPr>
              <a:t>National vs Regional Recruitment to Upper GI Cancer Studies Apr 2019 - Nov 2021 </a:t>
            </a:r>
            <a:endParaRPr sz="2200">
              <a:solidFill>
                <a:srgbClr val="3D85C6"/>
              </a:solidFill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14/01/2022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4212125" y="5689950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423325" y="1476975"/>
            <a:ext cx="130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National Recruitment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491075" y="4261050"/>
            <a:ext cx="1307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West of England Recruitment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(no activity in south Somerset)</a:t>
            </a:r>
            <a:endParaRPr sz="1100"/>
          </a:p>
        </p:txBody>
      </p:sp>
      <p:pic>
        <p:nvPicPr>
          <p:cNvPr id="128" name="Google Shape;12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000" y="797425"/>
            <a:ext cx="8915550" cy="22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8000" y="3287750"/>
            <a:ext cx="8987148" cy="22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/>
        </p:nvSpPr>
        <p:spPr>
          <a:xfrm>
            <a:off x="175050" y="442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SWAG region Open OG Cancer Studies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35" name="Google Shape;135;p15"/>
          <p:cNvGraphicFramePr/>
          <p:nvPr/>
        </p:nvGraphicFramePr>
        <p:xfrm>
          <a:off x="157338" y="583050"/>
          <a:ext cx="11841925" cy="4357831"/>
        </p:xfrm>
        <a:graphic>
          <a:graphicData uri="http://schemas.openxmlformats.org/drawingml/2006/table">
            <a:tbl>
              <a:tblPr>
                <a:noFill/>
                <a:tableStyleId>{84B58DE9-C3BB-4C6B-9014-215CAE6C507D}</a:tableStyleId>
              </a:tblPr>
              <a:tblGrid>
                <a:gridCol w="796950"/>
                <a:gridCol w="4473200"/>
                <a:gridCol w="2922525"/>
                <a:gridCol w="1043400"/>
                <a:gridCol w="930450"/>
                <a:gridCol w="857650"/>
                <a:gridCol w="817750"/>
              </a:tblGrid>
              <a:tr h="44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CPMS No.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Sites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Open 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Closure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England Recruits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</a:tr>
              <a:tr h="447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44579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DESTINY-Gastric 03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BRI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15/07/2021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28/07/2022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9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2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447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42715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WAKING: Wnt and checKpoint INhibition in Gastric cancer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BHOC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06/07/2020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11/02/2022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52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7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447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41068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GLOW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BHOC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16/08/2019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01/04/2021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4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5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447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37311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EMERGE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BHOC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11/01/2019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30/11/2022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75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28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447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20358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SCOPE 2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BHOC, Chelt, MUS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15/12/2015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01/12/2022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146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165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447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1203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RECaD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GRH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01/01/2001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31/12/2021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500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419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447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18432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PLATFORM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MUS, GWH, WES, YEO, RUH, UHBW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23/02/2015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16/02/2020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694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939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447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8880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OCCAMS: Multicentre Study Determining Predictive Biomarkers &amp; Targets for Oesophageal Adenocarcinoma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GRH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19/07/2010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31/03/2026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2000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</a:rPr>
                        <a:t>3,814</a:t>
                      </a:r>
                      <a:endParaRPr sz="120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6" name="Google Shape;136;p15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14/01/2022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 u="sng"/>
              <a:t>Early stage </a:t>
            </a:r>
            <a:endParaRPr/>
          </a:p>
        </p:txBody>
      </p:sp>
      <p:graphicFrame>
        <p:nvGraphicFramePr>
          <p:cNvPr id="142" name="Google Shape;142;p16"/>
          <p:cNvGraphicFramePr/>
          <p:nvPr/>
        </p:nvGraphicFramePr>
        <p:xfrm>
          <a:off x="599428" y="2322786"/>
          <a:ext cx="10993150" cy="1829800"/>
        </p:xfrm>
        <a:graphic>
          <a:graphicData uri="http://schemas.openxmlformats.org/drawingml/2006/table">
            <a:tbl>
              <a:tblPr>
                <a:noFill/>
                <a:tableStyleId>{84B58DE9-C3BB-4C6B-9014-215CAE6C507D}</a:tableStyleId>
              </a:tblPr>
              <a:tblGrid>
                <a:gridCol w="5351425"/>
                <a:gridCol w="1955700"/>
                <a:gridCol w="1180300"/>
                <a:gridCol w="1038975"/>
                <a:gridCol w="733375"/>
                <a:gridCol w="733375"/>
              </a:tblGrid>
              <a:tr h="5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Short Name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Sites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Opening date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Closure date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Sample Size England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England Recruits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</a:tr>
              <a:tr h="124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6363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SCOPE 2-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Randomised Phase II/III Trial to Study Radiotherapy Dose Escalation in Patients With Oesophageal Cancer Treated With Definitive Chemo-radiation With an Embedded Phase II Trial for Patients With a Poor Early Response Using Positron Emission Tomography (PET)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BHOC, Chelt, MUS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15/12/2015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01/12/2022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146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165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 u="sng"/>
              <a:t>Advanced/Metastatic</a:t>
            </a:r>
            <a:endParaRPr/>
          </a:p>
        </p:txBody>
      </p:sp>
      <p:graphicFrame>
        <p:nvGraphicFramePr>
          <p:cNvPr id="148" name="Google Shape;148;p17"/>
          <p:cNvGraphicFramePr/>
          <p:nvPr/>
        </p:nvGraphicFramePr>
        <p:xfrm>
          <a:off x="503221" y="1345327"/>
          <a:ext cx="11185575" cy="5274259"/>
        </p:xfrm>
        <a:graphic>
          <a:graphicData uri="http://schemas.openxmlformats.org/drawingml/2006/table">
            <a:tbl>
              <a:tblPr>
                <a:noFill/>
                <a:tableStyleId>{84B58DE9-C3BB-4C6B-9014-215CAE6C507D}</a:tableStyleId>
              </a:tblPr>
              <a:tblGrid>
                <a:gridCol w="4965325"/>
                <a:gridCol w="1920900"/>
                <a:gridCol w="1236800"/>
                <a:gridCol w="1341000"/>
                <a:gridCol w="851725"/>
                <a:gridCol w="869825"/>
              </a:tblGrid>
              <a:tr h="53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Short Name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Sites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Opening date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Closure date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Sample Size England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England Recruits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</a:tr>
              <a:tr h="834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strike="noStrike" cap="none">
                          <a:solidFill>
                            <a:srgbClr val="363636"/>
                          </a:solidFill>
                        </a:rPr>
                        <a:t>DESTINY-Gastric 03-</a:t>
                      </a: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Ph1b/2 Study of the Safety and Efficacy of T-DXd Combinations in Advanced HER2+ Gastric Cancer </a:t>
                      </a:r>
                      <a:endParaRPr sz="14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BRI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15/07/2021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28/07/2022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9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  <a:tr h="840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strike="noStrike" cap="none">
                          <a:solidFill>
                            <a:srgbClr val="363636"/>
                          </a:solidFill>
                        </a:rPr>
                        <a:t>WAKING: Wnt and checKpoint INhibition in Gastric cancer</a:t>
                      </a:r>
                      <a:endParaRPr sz="14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BHOC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06/07/2020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11/02/2022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52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7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  <a:tr h="130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strike="noStrike" cap="none">
                          <a:solidFill>
                            <a:srgbClr val="363636"/>
                          </a:solidFill>
                        </a:rPr>
                        <a:t>GLOW-</a:t>
                      </a: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Study of Zolbetuximab (IMAB362) Plus CAPOX Compared With Placebo Plus CAPOX as First-line Treatment of Subjects With Claudin (CLDN) 18.2-Positive, HER2-Negative, Locally Advanced Unresectable or Metastatic Gastric or Gastroesophageal Junction (GEJ) Adenocarcinoma </a:t>
                      </a:r>
                      <a:endParaRPr sz="14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BHOC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16/08/2019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01/04/2021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</a:tr>
              <a:tr h="840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strike="noStrike" cap="none">
                          <a:solidFill>
                            <a:srgbClr val="363636"/>
                          </a:solidFill>
                        </a:rPr>
                        <a:t>EMERGE-</a:t>
                      </a: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Epigenetic Modulation of the immunE Response in GastrointEstinal Cancers </a:t>
                      </a:r>
                      <a:endParaRPr sz="14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BHOC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11/01/2019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30/11/2022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75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28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</a:tr>
              <a:tr h="82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u="none" strike="noStrike" cap="none">
                          <a:solidFill>
                            <a:srgbClr val="363636"/>
                          </a:solidFill>
                        </a:rPr>
                        <a:t>PLATFORM-</a:t>
                      </a: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Planning Treatment for Oesophago-gastric Cancer: a Maintenance Therapy Trial </a:t>
                      </a:r>
                      <a:endParaRPr sz="14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MUS, GWH, WES, YEO, RUH, UHBW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23/02/2015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16/02/2020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694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939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 u="sng"/>
              <a:t>Other-Epidemiologic/Diagnostic/Genetic</a:t>
            </a:r>
            <a:endParaRPr/>
          </a:p>
        </p:txBody>
      </p:sp>
      <p:graphicFrame>
        <p:nvGraphicFramePr>
          <p:cNvPr id="154" name="Google Shape;154;p18"/>
          <p:cNvGraphicFramePr/>
          <p:nvPr/>
        </p:nvGraphicFramePr>
        <p:xfrm>
          <a:off x="563036" y="2547815"/>
          <a:ext cx="11065900" cy="1762375"/>
        </p:xfrm>
        <a:graphic>
          <a:graphicData uri="http://schemas.openxmlformats.org/drawingml/2006/table">
            <a:tbl>
              <a:tblPr>
                <a:noFill/>
                <a:tableStyleId>{84B58DE9-C3BB-4C6B-9014-215CAE6C507D}</a:tableStyleId>
              </a:tblPr>
              <a:tblGrid>
                <a:gridCol w="3808025"/>
                <a:gridCol w="2865450"/>
                <a:gridCol w="1319625"/>
                <a:gridCol w="1263050"/>
                <a:gridCol w="904875"/>
                <a:gridCol w="904875"/>
              </a:tblGrid>
              <a:tr h="84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Short Name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Sites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Opening date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Closure date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Sample Size England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England Recruits</a:t>
                      </a:r>
                      <a:endParaRPr/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</a:tr>
              <a:tr h="92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OCCAMS: Multicentre Study Determining Predictive Biomarkers &amp; Targets for Oesophageal Adenocarcinoma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GRH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19/07/2010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31/03/2026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2000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636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200" u="none" strike="noStrike" cap="none">
                          <a:solidFill>
                            <a:srgbClr val="363636"/>
                          </a:solidFill>
                        </a:rPr>
                        <a:t>3,814</a:t>
                      </a:r>
                      <a:endParaRPr sz="1200" u="none" strike="noStrike" cap="none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SWAG region In Setup OG Cancer Studies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60" name="Google Shape;160;p19"/>
          <p:cNvGraphicFramePr/>
          <p:nvPr/>
        </p:nvGraphicFramePr>
        <p:xfrm>
          <a:off x="258575" y="875075"/>
          <a:ext cx="11338625" cy="3230700"/>
        </p:xfrm>
        <a:graphic>
          <a:graphicData uri="http://schemas.openxmlformats.org/drawingml/2006/table">
            <a:tbl>
              <a:tblPr>
                <a:noFill/>
                <a:tableStyleId>{84B58DE9-C3BB-4C6B-9014-215CAE6C507D}</a:tableStyleId>
              </a:tblPr>
              <a:tblGrid>
                <a:gridCol w="756500"/>
                <a:gridCol w="4404100"/>
                <a:gridCol w="1590100"/>
                <a:gridCol w="1464225"/>
                <a:gridCol w="1236375"/>
                <a:gridCol w="1011500"/>
                <a:gridCol w="875825"/>
              </a:tblGrid>
              <a:tr h="62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CPMS No.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Sites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Opening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Closure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UK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50774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Augmented biomarker response in oesophagogastric cancer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01/01/2022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01/07/2023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558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648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50562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Meso-ORIGINS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NBT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01/10/2021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31/03/2027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239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539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50090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Ph1b/3 Bemarituzumab in Advanced Gastric Gastroesophageal Cancer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BRI, BHOC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01/04/2022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01/04/2024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49425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HERIZON-GEA-01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BHOC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28/02/2022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31/01/2025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48280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PORCUPINE2 STUDY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BHOC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08/06/2021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04/06/2022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61" name="Google Shape;161;p19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17/01/2022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769875" y="4601500"/>
            <a:ext cx="1089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are no additional OG trials opening nationally which are open to new sites.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Office PowerPoint</Application>
  <PresentationFormat>Custom</PresentationFormat>
  <Paragraphs>258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Lato</vt:lpstr>
      <vt:lpstr>Calibri</vt:lpstr>
      <vt:lpstr>Custom Design</vt:lpstr>
      <vt:lpstr> SWAG Network Oesophago-gastric (OG) Cancer Clinical Advisory Group </vt:lpstr>
      <vt:lpstr>SWAG vs CRN regions</vt:lpstr>
      <vt:lpstr>PowerPoint Presentation</vt:lpstr>
      <vt:lpstr>PowerPoint Presentation</vt:lpstr>
      <vt:lpstr>PowerPoint Presentation</vt:lpstr>
      <vt:lpstr>Early stage </vt:lpstr>
      <vt:lpstr>Advanced/Metastatic</vt:lpstr>
      <vt:lpstr>Other-Epidemiologic/Diagnostic/Genetic</vt:lpstr>
      <vt:lpstr>PowerPoint Presentation</vt:lpstr>
      <vt:lpstr>PowerPoint Presentation</vt:lpstr>
      <vt:lpstr>Managed Recovery Studies - OG Cancer</vt:lpstr>
      <vt:lpstr>The Participant in Research Experience Survey 2021-22</vt:lpstr>
      <vt:lpstr>PRES Question responses</vt:lpstr>
      <vt:lpstr>Research Scholars Programme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SWAG Network Oesophago-gastric (OG) Cancer Clinical Advisory Group </dc:title>
  <dc:creator>Dunderdale, Helen</dc:creator>
  <cp:lastModifiedBy>Dunderdale, Helen</cp:lastModifiedBy>
  <cp:revision>1</cp:revision>
  <dcterms:modified xsi:type="dcterms:W3CDTF">2022-01-21T12:28:30Z</dcterms:modified>
</cp:coreProperties>
</file>