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6A12FB-BE61-4F18-ADAD-8E88085406ED}">
  <a:tblStyle styleId="{7C6A12FB-BE61-4F18-ADAD-8E88085406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2396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1deb7bc9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01deb7bc9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be71b8c1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10be71b8c1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be71b8c1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10be71b8c1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395b67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395b67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0395b67a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1deb7bc9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101deb7bc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d2477d3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d2477d3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0d2477d3a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e02880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de02880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24a9af7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1024a9af7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be71b8c1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0be71b8c1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be71b8c1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be71b8c1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10be71b8c1b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e02880c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de02880c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e02880c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de02880c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1deb7bc9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101deb7bc9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d1eb751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d1eb751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0d1eb7515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.nihr.ac.uk/documents/crn-we-research-scholars-programme-2022-2024/2958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www.ukctg.nihr.ac.uk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HsjFxLmeNiBOaO6OPKIIEjh6QaNDVSs4/edit?usp=sharing&amp;ouid=116508400395350162569&amp;rtpof=true&amp;sd=tr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524000" y="3986195"/>
            <a:ext cx="91440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- Claire Matthews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Haematological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12/01/2022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300" b="1">
                <a:solidFill>
                  <a:srgbClr val="3D85C6"/>
                </a:solidFill>
              </a:rPr>
              <a:t>CRN High Level Objectives (HLOs) 21/22</a:t>
            </a:r>
            <a:endParaRPr sz="2300" b="1">
              <a:solidFill>
                <a:srgbClr val="3D85C6"/>
              </a:solidFill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504400" y="118577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567050" y="761025"/>
            <a:ext cx="112023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/>
              <a:t>Efficient Study Delivery metrics (study level):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GB" sz="2200"/>
              <a:t>Proportion of new commercial contract studies achieving or surpassing their recruitment target during their planned recruitment period, at confirmed CRN sites (studies opened and closed within the year) [80%]</a:t>
            </a:r>
            <a:endParaRPr sz="2200"/>
          </a:p>
          <a:p>
            <a:pPr marL="13716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Maribavir 12 months Chart Review -  No sites in WE/SW Pen</a:t>
            </a:r>
            <a:endParaRPr sz="2000"/>
          </a:p>
          <a:p>
            <a:pPr marL="13716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M19-191 Front line study of Navitoclax for Myelofibrosis - No sites in WE/SW Pen</a:t>
            </a:r>
            <a:endParaRPr sz="2000"/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GB" sz="2200"/>
              <a:t>Proportion of commercial contract studies in the Managed Recovery process achieving or surpassing their recruitment target during their planned recruitment period [80%]</a:t>
            </a:r>
            <a:endParaRPr sz="2200"/>
          </a:p>
          <a:p>
            <a:pPr marL="13716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M19-191 Front line study of Navitoclax for Myelofibrosis - No sites in WE/SW Pen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300" b="1">
                <a:solidFill>
                  <a:srgbClr val="3D85C6"/>
                </a:solidFill>
              </a:rPr>
              <a:t>CRN High Level Objectives (HLOs) 21/22</a:t>
            </a:r>
            <a:endParaRPr sz="2300" b="1">
              <a:solidFill>
                <a:srgbClr val="3D85C6"/>
              </a:solidFill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504400" y="118577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567050" y="761025"/>
            <a:ext cx="112023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00"/>
              <a:buChar char="•"/>
            </a:pPr>
            <a:r>
              <a:rPr lang="en-GB" sz="2200">
                <a:solidFill>
                  <a:srgbClr val="193E72"/>
                </a:solidFill>
              </a:rPr>
              <a:t>Proportion of non-commercial studies in the MR process achieving or surpassing their recruitment target during their planned recruitment period [70%]</a:t>
            </a:r>
            <a:endParaRPr sz="2200">
              <a:solidFill>
                <a:srgbClr val="193E72"/>
              </a:solidFill>
            </a:endParaRPr>
          </a:p>
          <a:p>
            <a:pPr marL="89535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Myeloma XII (ACCoRd trial) V1 - CGH, GRH, NBT, RUH, BHOC</a:t>
            </a:r>
            <a:endParaRPr/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500"/>
          </a:p>
        </p:txBody>
      </p:sp>
      <p:pic>
        <p:nvPicPr>
          <p:cNvPr id="176" name="Google Shape;1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863" y="2155723"/>
            <a:ext cx="4282674" cy="364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300" b="1">
                <a:solidFill>
                  <a:srgbClr val="3D85C6"/>
                </a:solidFill>
              </a:rPr>
              <a:t>CRN High Level Objectives (HLOs) 21/22</a:t>
            </a:r>
            <a:endParaRPr sz="2300" b="1">
              <a:solidFill>
                <a:srgbClr val="3D85C6"/>
              </a:solidFill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504400" y="118577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567050" y="761025"/>
            <a:ext cx="112023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999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00"/>
              <a:buChar char="•"/>
            </a:pPr>
            <a:r>
              <a:rPr lang="en-GB" sz="2200">
                <a:solidFill>
                  <a:srgbClr val="193E72"/>
                </a:solidFill>
              </a:rPr>
              <a:t>Proportion of non-commercial studies in the MR process achieving or surpassing their recruitment target during their planned recruitment period [70%]</a:t>
            </a:r>
            <a:endParaRPr sz="2200">
              <a:solidFill>
                <a:srgbClr val="193E72"/>
              </a:solidFill>
            </a:endParaRPr>
          </a:p>
          <a:p>
            <a:pPr marL="899999" lvl="2" indent="-3555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FLAIR - GRH, GWH, BHOC, CGH</a:t>
            </a:r>
            <a:endParaRPr/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sz="2500"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313" y="2043198"/>
            <a:ext cx="4384075" cy="36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900125" y="152752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Managed Recovery Studies in Region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91" name="Google Shape;191;p23"/>
          <p:cNvGraphicFramePr/>
          <p:nvPr/>
        </p:nvGraphicFramePr>
        <p:xfrm>
          <a:off x="97175" y="85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{7C6A12FB-BE61-4F18-ADAD-8E88085406ED}</a:tableStyleId>
              </a:tblPr>
              <a:tblGrid>
                <a:gridCol w="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5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5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CPMS ID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Sites in SWAG region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Planned / Actual Opening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Planned / Actual Closure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UK Recruits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46564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C1071003 Participants with Multiple Myeloma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BHOC, RUH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01/06/2021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30/09/2021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6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7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41533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Azacitidine + MBG453/placebo in patients with MDS or CMML-2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MPH, RUH, 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16/12/2020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01/04/2022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47218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MDS-3674/0013-Forty Seven-Gilead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BHOC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17/05/2021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06/07/2022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11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38923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STELLAR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YDH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23/07/2019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07/01/2022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72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84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21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19700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MyeChild 01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BRHC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29/04/2016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28/04/2022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304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350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263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304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42281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Myeloma XIV (FiTNEss)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NBT, BHOC, GRH, RUH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04/08/2020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04/02/2023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725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740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277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306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32907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Myeloma XII (ACCoRd trial) Version 1.0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RUH, GRH, BHOC, NBT, MPH, CGH, GWH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20/03/2017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31/03/2022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420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498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406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466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16675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FLAIR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GRH, GWH, BHOC, CGH, MPH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21/08/2014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31/01/2022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1552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1552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1,249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1,477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300" b="1">
                <a:solidFill>
                  <a:srgbClr val="3D85C6"/>
                </a:solidFill>
              </a:rPr>
              <a:t>CRN High Level Objectives (HLOs) 21/22</a:t>
            </a:r>
            <a:endParaRPr sz="2300" b="1">
              <a:solidFill>
                <a:srgbClr val="3D85C6"/>
              </a:solidFill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504400" y="118577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xfrm>
            <a:off x="567050" y="761025"/>
            <a:ext cx="112023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/>
              <a:t>Participant Experience: 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Number of NIHR CRN Portfolio study participants responding to the Participant Research Experience Survey (PRES) each year [1,155].  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/>
          </a:p>
          <a:p>
            <a:pPr marL="914400" lvl="1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1077 surveys returned to date (06/12/21)</a:t>
            </a:r>
            <a:endParaRPr sz="2300"/>
          </a:p>
          <a:p>
            <a:pPr marL="914400" lvl="1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Aim for each trust is to return surveys from 5% of participants recruited.</a:t>
            </a:r>
            <a:endParaRPr sz="2300"/>
          </a:p>
          <a:p>
            <a:pPr marL="1371600" lvl="2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Overall figure is 4.5% (range across the trusts is 0.7% - 28.3%)</a:t>
            </a:r>
            <a:endParaRPr sz="2300"/>
          </a:p>
          <a:p>
            <a:pPr marL="914400" lvl="1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Ensure study is identified on completed PRES forms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3D85C6"/>
                </a:solidFill>
              </a:rPr>
              <a:t>Research Scholars Programme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838200" y="1230626"/>
            <a:ext cx="10515600" cy="48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This new scheme offers financial and learning and development support for health and care staff looking to become research leaders of the future.</a:t>
            </a:r>
            <a:endParaRPr sz="1600"/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Open to early career health and care research professionals including: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chemeClr val="dk1"/>
                </a:solidFill>
              </a:rPr>
              <a:t>Specialty and general practice trainees (including those out-of-programme)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chemeClr val="dk1"/>
                </a:solidFill>
              </a:rPr>
              <a:t>New consultants within 5 years of taking up their post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chemeClr val="dk1"/>
                </a:solidFill>
              </a:rPr>
              <a:t>Nurses, midwives and Allied Health Professionals (usually Band 7 or above)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chemeClr val="dk1"/>
                </a:solidFill>
              </a:rPr>
              <a:t>Health and care professionals at a similar stage of their career (including research practitioners, clinical psychologists, pharmacists, public health and social care practitioners, healthcare scientists, dental practitioners)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The programme is targeted at those working in the West of England, which covers Bristol, Bath and North East Somerset (BaNES), Swindon, Gloucestershire, North Somerset and North Wiltshire.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Funded at one day per week (2 PAs, 0.2wte Agenda for Change) rate until March 2024.</a:t>
            </a:r>
            <a:endParaRPr sz="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3"/>
              </a:rPr>
              <a:t>https://local.nihr.ac.uk/documents/crn-we-research-scholars-programme-2022-2024/29586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838200" y="538428"/>
            <a:ext cx="105156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3"/>
              </a:rPr>
              <a:t>NIHR ODP https://odp.nihr.ac.uk/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Open data platform. Data on performance and restart across whole CRN, including all specialty areas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4"/>
              </a:rPr>
              <a:t>NIHR Be Part of Research https://www.ukctg.nihr.ac.uk/</a:t>
            </a:r>
            <a:endParaRPr sz="2220" b="1" u="sng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See which studies are open across the country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5"/>
              </a:rPr>
              <a:t>National Cancer Research Institute Portfolio Maps  http://csg.ncri.org.uk/portfolio/portfolio-maps/</a:t>
            </a:r>
            <a:endParaRPr sz="2220"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View current national portfolio of open, closed and ‘in set up’ cancer studies</a:t>
            </a: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6"/>
              </a:rPr>
              <a:t>Find a Clinical Research Study (ODP) http://csg.ncri.org.uk/portfolio/portfolio-maps/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4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body" idx="1"/>
          </p:nvPr>
        </p:nvSpPr>
        <p:spPr>
          <a:xfrm>
            <a:off x="838200" y="10022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claire.matthews@nihr.ac.uk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iqra.hussain@nihr.ac.uk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Sub-specialty Lead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200"/>
              <a:t>sally.moore@ruh.nhs.uk</a:t>
            </a:r>
            <a:endParaRPr sz="22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200"/>
              <a:t>sallymoore5@nhs.net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/>
        </p:nvSpPr>
        <p:spPr>
          <a:xfrm>
            <a:off x="2046900" y="104125"/>
            <a:ext cx="8098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Recruitment to Haematological Cancer Studies </a:t>
            </a:r>
            <a:endParaRPr sz="230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Apr 2020 - Jan 2022 </a:t>
            </a:r>
            <a:endParaRPr sz="2300">
              <a:solidFill>
                <a:srgbClr val="3D85C6"/>
              </a:solidFill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06/01/2022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00" y="1370575"/>
            <a:ext cx="10953401" cy="30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/>
        </p:nvSpPr>
        <p:spPr>
          <a:xfrm>
            <a:off x="225775" y="104125"/>
            <a:ext cx="115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3D85C6"/>
                </a:solidFill>
              </a:rPr>
              <a:t>National vs Regional Recruitment to Haematological Cancer Studies Apr 2020 - Jan 2022</a:t>
            </a:r>
            <a:endParaRPr sz="2200">
              <a:solidFill>
                <a:srgbClr val="3D85C6"/>
              </a:solidFill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06/01/2022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423325" y="1476975"/>
            <a:ext cx="130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National Recruitment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491075" y="4261050"/>
            <a:ext cx="130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West of England Recruitment</a:t>
            </a:r>
            <a:endParaRPr/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300" y="699800"/>
            <a:ext cx="322897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680" y="3401175"/>
            <a:ext cx="154080" cy="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50720" y="3401175"/>
            <a:ext cx="154080" cy="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5050" y="627325"/>
            <a:ext cx="4355550" cy="26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5050" y="3429000"/>
            <a:ext cx="4355554" cy="26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1175" y="3408625"/>
            <a:ext cx="3161225" cy="241175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 txBox="1"/>
          <p:nvPr/>
        </p:nvSpPr>
        <p:spPr>
          <a:xfrm>
            <a:off x="3844446" y="5551775"/>
            <a:ext cx="23370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21 - Jan  22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Some recovery of recruitment to research being seen </a:t>
            </a:r>
            <a:endParaRPr sz="1000"/>
          </a:p>
        </p:txBody>
      </p:sp>
      <p:sp>
        <p:nvSpPr>
          <p:cNvPr id="119" name="Google Shape;119;p13"/>
          <p:cNvSpPr txBox="1"/>
          <p:nvPr/>
        </p:nvSpPr>
        <p:spPr>
          <a:xfrm>
            <a:off x="2217850" y="5551775"/>
            <a:ext cx="16266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 20 - Mar 21 recruitment during the pandemic</a:t>
            </a:r>
            <a:endParaRPr sz="1000"/>
          </a:p>
        </p:txBody>
      </p:sp>
      <p:sp>
        <p:nvSpPr>
          <p:cNvPr id="120" name="Google Shape;120;p13"/>
          <p:cNvSpPr txBox="1"/>
          <p:nvPr/>
        </p:nvSpPr>
        <p:spPr>
          <a:xfrm>
            <a:off x="1951175" y="2889450"/>
            <a:ext cx="18933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 20 - Mar 21 recruitment during the pandemic</a:t>
            </a:r>
            <a:endParaRPr sz="1000"/>
          </a:p>
        </p:txBody>
      </p:sp>
      <p:sp>
        <p:nvSpPr>
          <p:cNvPr id="121" name="Google Shape;121;p13"/>
          <p:cNvSpPr txBox="1"/>
          <p:nvPr/>
        </p:nvSpPr>
        <p:spPr>
          <a:xfrm>
            <a:off x="3713350" y="2889450"/>
            <a:ext cx="2599200" cy="6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Apr 21 - Jan 22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Some recovery of recruitment to research being seen 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/>
        </p:nvSpPr>
        <p:spPr>
          <a:xfrm>
            <a:off x="175050" y="442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(+ Taunt/Yeov) Haematological Cancer Studies Opened 2021-2022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27" name="Google Shape;127;p14"/>
          <p:cNvGraphicFramePr/>
          <p:nvPr/>
        </p:nvGraphicFramePr>
        <p:xfrm>
          <a:off x="369425" y="459175"/>
          <a:ext cx="11147875" cy="6278700"/>
        </p:xfrm>
        <a:graphic>
          <a:graphicData uri="http://schemas.openxmlformats.org/drawingml/2006/table">
            <a:tbl>
              <a:tblPr>
                <a:noFill/>
                <a:tableStyleId>{7C6A12FB-BE61-4F18-ADAD-8E88085406ED}</a:tableStyleId>
              </a:tblPr>
              <a:tblGrid>
                <a:gridCol w="62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CPMS ID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Open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Closure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Target Eng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Eng Rec.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50523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CREST UK: REAL-WORLD EFFECTIVENESS AND SAFETY STUDY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16/12/21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31/05/22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35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47333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Asciminib evaluation in previously treated CML patients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RUH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23/11/21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13/04/23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50721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Standard of Care for Relapsed Refractory Multiple Myeloma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NBT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18/11/21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30/11/22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9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48653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Safety and acceptability of exercise for Chronic Lymphocytic Leukaemia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RUH, NBT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01/10/21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31/03/23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47308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INCB 50465-313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GRH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27/09/21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31/12/22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44896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Mobilising tumour and immune cells via exercise in CLL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RUH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03/09/21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13/02/22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60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47316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INCB 50465-304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GRH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30/06/21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01/11/23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46867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VICTOR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01/06/21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30/11/22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109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43741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ALLTogether1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BHOC, RUH, BRHC, GWH, GRH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18/05/21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31/05/27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1745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18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47218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MDS-3674/0013-Forty Seven-Gilead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17/05/21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06/07/22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45865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ALXN-1210-TMA-314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BRHC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14/05/21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01/05/22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44923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RADAR (UK-MRA Myeloma XV)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BHOC, GRH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11/05/21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30/04/23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1040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46602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CCP-Cancer UK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NBT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22/03/21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01/10/22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2500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45864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Uproleselan with chemotherapy vs chemo alone in adults with R/R AML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BRI, BHOC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18/03/21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16/09/21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46679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M15-954:Venetoclax and/or Azacitidine in Newly Diagnosed High-Risk MDS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02/03/21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01/09/22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44269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ITHACA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01/03/21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31/10/22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41019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VERITAS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BRHC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11/01/21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31/03/24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28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Additional Information</a:t>
            </a: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Data for all open studies opened before 2021 is available here: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https://docs.google.com/spreadsheets/d/1HsjFxLmeNiBOaO6OPKIIEjh6QaNDVSs4/edit?usp=sharing&amp;ouid=116508400395350162569&amp;rtpof=true&amp;sd=true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Total of 48 Studies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/>
        </p:nvSpPr>
        <p:spPr>
          <a:xfrm>
            <a:off x="175050" y="442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(+ Taunt/Yeov) Lead Haematological Cancer Studies - Open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40" name="Google Shape;140;p16"/>
          <p:cNvGraphicFramePr/>
          <p:nvPr/>
        </p:nvGraphicFramePr>
        <p:xfrm>
          <a:off x="113113" y="724625"/>
          <a:ext cx="11220850" cy="3840300"/>
        </p:xfrm>
        <a:graphic>
          <a:graphicData uri="http://schemas.openxmlformats.org/drawingml/2006/table">
            <a:tbl>
              <a:tblPr>
                <a:noFill/>
                <a:tableStyleId>{7C6A12FB-BE61-4F18-ADAD-8E88085406ED}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4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5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CPMS Study ID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Lead LCRN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Commercial Study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Open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Closure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UK Recruits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50523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West of England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CREST UK: REAL-WORLD EFFECTIVENESS AND SAFETY STUDY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BHOC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16/12/21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31/05/22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150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48653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West of England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 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Safety and acceptability of exercise for Chronic Lymphocytic Leukaemia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RUH, NBT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01/10/21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31/03/23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44896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West of England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 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Mobilising tumour and immune cells via exercise in CLL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RUH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03/09/21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13/02/22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43741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West of England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 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ALLTogether1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BHOC, RUH, BRHC, GWH, GRH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18/05/21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31/05/27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1745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2090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38207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West of England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 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ALL-RIC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BHOC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17/09/18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30/09/22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202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242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70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1" name="Google Shape;141;p16"/>
          <p:cNvSpPr txBox="1"/>
          <p:nvPr/>
        </p:nvSpPr>
        <p:spPr>
          <a:xfrm>
            <a:off x="8893275" y="60792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Data cut 06/01/2022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Source: ODP All Portfolio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In Setup Haematological Cancer Studies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47" name="Google Shape;147;p17"/>
          <p:cNvGraphicFramePr/>
          <p:nvPr/>
        </p:nvGraphicFramePr>
        <p:xfrm>
          <a:off x="900838" y="671550"/>
          <a:ext cx="9769825" cy="5043350"/>
        </p:xfrm>
        <a:graphic>
          <a:graphicData uri="http://schemas.openxmlformats.org/drawingml/2006/table">
            <a:tbl>
              <a:tblPr>
                <a:noFill/>
                <a:tableStyleId>{7C6A12FB-BE61-4F18-ADAD-8E88085406ED}</a:tableStyleId>
              </a:tblPr>
              <a:tblGrid>
                <a:gridCol w="63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CPMS ID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Opening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Closure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49750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Post-Authorisation Registry of ELZONRIS in patients with BPDCN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01/01/22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13/08/24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19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49320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CARTITUDE-5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BHOC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06/12/21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16/08/23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49247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MajesTEC-3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BRI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17/12/21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22/05/23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28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49229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DREAMM-14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RUH, GRH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10/01/22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04/01/23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18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49183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CA057-001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GRH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09/01/22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25/07/23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49111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ASC4FIRST: Asciminib vs TKI in newly diagnosed CML-CP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RUH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12/01/22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11/01/29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48432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MULTIPLE MYELOMA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01/07/22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24/07/23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48001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IgLINK Non-interventional study of IgRT in secondary immune deficiency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BHOC, RUH, NBT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15/10/21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31/03/23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850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47943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ENHANCE-2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30/11/21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13/02/23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47474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AGAVE-201- Phase 2 Study to evaluate Axatilimab in cGVHD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BHOC, BRHC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07/10/21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02/07/23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7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46701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M19-753: Navitoclax w &amp; w/o Ruxolitinib in MPN patients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BHOC, GRC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07/10/21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02/07/29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9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46564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C1071003 Participants with Multiple Myeloma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BHOC, RUH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01/06/21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30/09/21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7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44121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Phase 3 study of Viralym-M in patients with virus associated HC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BHOC, BRHC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31/07/21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01/09/22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8" name="Google Shape;148;p17"/>
          <p:cNvSpPr txBox="1"/>
          <p:nvPr/>
        </p:nvSpPr>
        <p:spPr>
          <a:xfrm>
            <a:off x="8583550" y="60704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Data cut 06/01/2022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Source: ODP All Portfolio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In Setup Haematological Cancer Studies open to new sites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54" name="Google Shape;154;p18"/>
          <p:cNvGraphicFramePr/>
          <p:nvPr/>
        </p:nvGraphicFramePr>
        <p:xfrm>
          <a:off x="152400" y="636000"/>
          <a:ext cx="11972475" cy="5262625"/>
        </p:xfrm>
        <a:graphic>
          <a:graphicData uri="http://schemas.openxmlformats.org/drawingml/2006/table">
            <a:tbl>
              <a:tblPr>
                <a:noFill/>
                <a:tableStyleId>{7C6A12FB-BE61-4F18-ADAD-8E88085406ED}</a:tableStyleId>
              </a:tblPr>
              <a:tblGrid>
                <a:gridCol w="82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7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7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1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0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7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CPMS ID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Commercial Study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Phase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Geo Scope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Planned / Actual Opening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Planned / Actual Closure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48916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REPAIR-MDS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II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UK Multi-site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31/05/2021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31/08/2023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105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48476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T-cell Project 2.0_Version 1.0 – June 18, 2018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N/A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International, Multi-site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30/04/2021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10/05/2023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48347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Update of the EORTC QLQ-MY20 QOLQ for MM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N/A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International, Multi-site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13/12/2021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30/06/2023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48133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ProMMise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UK Multi-site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03/01/2022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30/04/2026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48001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IgLINK Non-interventional study of IgRT in secondary immune deficiency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N/A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UK Multi-site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15/10/2021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31/03/2023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-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850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47305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E-MPN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N/A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UK Multi-site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15/02/2021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01/04/2024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150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150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46918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Study of Tazemetostat alone &amp; combined with itraconazole &amp; rifampin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International, Multi-site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30/06/2021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01/07/2022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-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43724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The UK-MPN-MF Registry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N/A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UK Multi-site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31/07/2021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31/01/2022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150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200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41723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Pre-clinical assessments for precision medicine in myeloma - OASIS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N/A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UK Multi-site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01/05/2020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01/05/2025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400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400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33876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UK CLL LTFU Study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N/A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UK Multi-site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01/07/2020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01/01/2040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700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800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5" name="Google Shape;155;p18"/>
          <p:cNvSpPr txBox="1"/>
          <p:nvPr/>
        </p:nvSpPr>
        <p:spPr>
          <a:xfrm>
            <a:off x="8893275" y="60792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Data cut 06/01/2022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Source: ODP All Portfolio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0400" y="365119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1716</Words>
  <Application>Microsoft Office PowerPoint</Application>
  <PresentationFormat>Widescreen</PresentationFormat>
  <Paragraphs>564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Lato</vt:lpstr>
      <vt:lpstr>Calibri</vt:lpstr>
      <vt:lpstr>Arial</vt:lpstr>
      <vt:lpstr>Custom Design</vt:lpstr>
      <vt:lpstr> SWAG Network Haematological Cancer Clinical Advisory Group </vt:lpstr>
      <vt:lpstr>PowerPoint Presentation</vt:lpstr>
      <vt:lpstr>PowerPoint Presentation</vt:lpstr>
      <vt:lpstr>PowerPoint Presentation</vt:lpstr>
      <vt:lpstr>Additional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Managed Recovery Studies in Region</vt:lpstr>
      <vt:lpstr>PowerPoint Presentation</vt:lpstr>
      <vt:lpstr>Research Scholars Programme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 Network Haematological Cancer Clinical Advisory Group</dc:title>
  <dc:creator>Dunderdale, Helen</dc:creator>
  <cp:lastModifiedBy>Amy Smith</cp:lastModifiedBy>
  <cp:revision>1</cp:revision>
  <dcterms:modified xsi:type="dcterms:W3CDTF">2022-01-14T14:40:56Z</dcterms:modified>
</cp:coreProperties>
</file>