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43FF-3FE5-45BF-B321-6A8CEA81FD07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B399-8FE2-48F4-97B2-55C643A96A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74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9B399-8FE2-48F4-97B2-55C643A96A0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32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48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7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95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18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1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36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9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43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4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09E9-4D8E-4E50-ABEC-B6A3BF3C6468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38D8-22E2-4FA9-B77E-69537CE07E2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3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Enhanced Supportive Care 2022 UHBW/BNSSG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Update:  Plans restarted as NHS England offering 2 years of funding (having been on hold in COVID)</a:t>
            </a:r>
          </a:p>
          <a:p>
            <a:endParaRPr lang="en-GB" dirty="0" smtClean="0"/>
          </a:p>
          <a:p>
            <a:r>
              <a:rPr lang="en-GB" dirty="0" smtClean="0"/>
              <a:t>Background: Early supportive care elsewhere increases completed oncology therapy, reduces admissions and length of stay and improves symptom control and advance care planning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Current stage: initial meetings to confirm finance, staffing proposal, key performance indicators, governance etc</a:t>
            </a:r>
            <a:r>
              <a:rPr lang="en-GB" dirty="0"/>
              <a:t> </a:t>
            </a:r>
            <a:r>
              <a:rPr lang="en-GB" dirty="0" smtClean="0"/>
              <a:t>for a new multi-disciplinary service (for patients with GP in BNSSG:UHBW/NBT)</a:t>
            </a:r>
          </a:p>
          <a:p>
            <a:r>
              <a:rPr lang="en-GB" dirty="0" smtClean="0"/>
              <a:t>Proposed Scope 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dirty="0"/>
              <a:t>patients diagnosed with incurable cancer </a:t>
            </a:r>
            <a:endParaRPr lang="en-GB" dirty="0" smtClean="0"/>
          </a:p>
          <a:p>
            <a:pPr lvl="1"/>
            <a:r>
              <a:rPr lang="en-GB" dirty="0"/>
              <a:t>C</a:t>
            </a:r>
            <a:r>
              <a:rPr lang="en-GB" dirty="0" smtClean="0"/>
              <a:t>andidate </a:t>
            </a:r>
            <a:r>
              <a:rPr lang="en-GB" dirty="0"/>
              <a:t>for disease targeted therapy </a:t>
            </a:r>
            <a:r>
              <a:rPr lang="en-GB" dirty="0" smtClean="0"/>
              <a:t>(e.g. Systemic </a:t>
            </a:r>
            <a:r>
              <a:rPr lang="en-GB" dirty="0"/>
              <a:t>Anti-cancer therapy (SACT</a:t>
            </a:r>
            <a:r>
              <a:rPr lang="en-GB" dirty="0" smtClean="0"/>
              <a:t>))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dentified at the weekly MDT for referral to new service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Pilot phase</a:t>
            </a:r>
          </a:p>
          <a:p>
            <a:pPr lvl="1"/>
            <a:r>
              <a:rPr lang="en-GB" dirty="0" smtClean="0"/>
              <a:t>Initially for patients with Hepatobiliary </a:t>
            </a:r>
            <a:r>
              <a:rPr lang="en-GB" dirty="0"/>
              <a:t>(HPB) malignancy (pancreatic, liver, bile duct cancer) 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im </a:t>
            </a:r>
            <a:r>
              <a:rPr lang="en-GB" dirty="0"/>
              <a:t>to expand to patients with upper gastrointestinal malignancy (oesophageal, stomach, small bowel cancer) after the first three months.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the future, other cancer sites (</a:t>
            </a:r>
            <a:r>
              <a:rPr lang="en-GB" dirty="0" smtClean="0"/>
              <a:t>lung</a:t>
            </a:r>
            <a:r>
              <a:rPr lang="en-GB" dirty="0"/>
              <a:t> </a:t>
            </a:r>
            <a:r>
              <a:rPr lang="en-GB" smtClean="0"/>
              <a:t>and others) </a:t>
            </a:r>
            <a:r>
              <a:rPr lang="en-GB" dirty="0"/>
              <a:t>hope to also be included within the service.</a:t>
            </a:r>
          </a:p>
          <a:p>
            <a:r>
              <a:rPr lang="en-GB" dirty="0" smtClean="0"/>
              <a:t>Model of care if no targeted therapy/best supportive care</a:t>
            </a:r>
            <a:endParaRPr lang="en-GB" dirty="0"/>
          </a:p>
          <a:p>
            <a:pPr lvl="1"/>
            <a:r>
              <a:rPr lang="en-GB" dirty="0" smtClean="0"/>
              <a:t>Referral to palliative care : inpatient </a:t>
            </a:r>
            <a:r>
              <a:rPr lang="en-GB" dirty="0"/>
              <a:t>or outpatient palliative care or community hospice palliative care as appropriate. </a:t>
            </a:r>
            <a:endParaRPr lang="en-GB" dirty="0" smtClean="0"/>
          </a:p>
          <a:p>
            <a:r>
              <a:rPr lang="en-GB" dirty="0" smtClean="0"/>
              <a:t>Next steps: recruitment of staff, business intelligence mapping, steering group, patient pathways</a:t>
            </a:r>
          </a:p>
        </p:txBody>
      </p:sp>
    </p:spTree>
    <p:extLst>
      <p:ext uri="{BB962C8B-B14F-4D97-AF65-F5344CB8AC3E}">
        <p14:creationId xmlns:p14="http://schemas.microsoft.com/office/powerpoint/2010/main" val="105894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Enhanced Supportive Care 2022 UHBW/BNSSG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Flory, Miranda</dc:creator>
  <cp:lastModifiedBy>Dunderdale, Helen</cp:lastModifiedBy>
  <cp:revision>5</cp:revision>
  <dcterms:created xsi:type="dcterms:W3CDTF">2022-01-21T12:50:47Z</dcterms:created>
  <dcterms:modified xsi:type="dcterms:W3CDTF">2022-01-21T13:39:31Z</dcterms:modified>
</cp:coreProperties>
</file>