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1" r:id="rId5"/>
    <p:sldMasterId id="2147483687" r:id="rId6"/>
    <p:sldMasterId id="2147483699" r:id="rId7"/>
  </p:sldMasterIdLst>
  <p:notesMasterIdLst>
    <p:notesMasterId r:id="rId45"/>
  </p:notesMasterIdLst>
  <p:handoutMasterIdLst>
    <p:handoutMasterId r:id="rId46"/>
  </p:handoutMasterIdLst>
  <p:sldIdLst>
    <p:sldId id="258" r:id="rId8"/>
    <p:sldId id="287" r:id="rId9"/>
    <p:sldId id="362" r:id="rId10"/>
    <p:sldId id="292" r:id="rId11"/>
    <p:sldId id="289" r:id="rId12"/>
    <p:sldId id="259" r:id="rId13"/>
    <p:sldId id="282" r:id="rId14"/>
    <p:sldId id="299" r:id="rId15"/>
    <p:sldId id="286" r:id="rId16"/>
    <p:sldId id="367" r:id="rId17"/>
    <p:sldId id="368" r:id="rId18"/>
    <p:sldId id="336" r:id="rId19"/>
    <p:sldId id="337" r:id="rId20"/>
    <p:sldId id="312" r:id="rId21"/>
    <p:sldId id="369" r:id="rId22"/>
    <p:sldId id="309" r:id="rId23"/>
    <p:sldId id="370" r:id="rId24"/>
    <p:sldId id="341" r:id="rId25"/>
    <p:sldId id="371" r:id="rId26"/>
    <p:sldId id="372" r:id="rId27"/>
    <p:sldId id="373" r:id="rId28"/>
    <p:sldId id="343" r:id="rId29"/>
    <p:sldId id="374" r:id="rId30"/>
    <p:sldId id="375" r:id="rId31"/>
    <p:sldId id="376" r:id="rId32"/>
    <p:sldId id="313" r:id="rId33"/>
    <p:sldId id="377" r:id="rId34"/>
    <p:sldId id="378" r:id="rId35"/>
    <p:sldId id="352" r:id="rId36"/>
    <p:sldId id="322" r:id="rId37"/>
    <p:sldId id="354" r:id="rId38"/>
    <p:sldId id="332" r:id="rId39"/>
    <p:sldId id="355" r:id="rId40"/>
    <p:sldId id="350" r:id="rId41"/>
    <p:sldId id="361" r:id="rId42"/>
    <p:sldId id="290" r:id="rId43"/>
    <p:sldId id="379"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yne Nicole (NHS SCWCSU)" initials="CN(S" lastIdx="3" clrIdx="0"/>
  <p:cmAuthor id="1" name="NECK, Catherine (NHS SOUTH, CENTRAL AND WEST COMMISSIONING SUPPORT UNIT)" initials="NU" lastIdx="1" clrIdx="1">
    <p:extLst/>
  </p:cmAuthor>
  <p:cmAuthor id="2" name="CHEYNE, Nicole (NHS SOUTH, CENTRAL AND WEST COMMISSIONING SUPPORT UNIT)" initials="CU" lastIdx="1" clrIdx="2">
    <p:extLst/>
  </p:cmAuthor>
  <p:cmAuthor id="3" name="WILLIAMS, Liam (NHS SOUTH, CENTRAL AND WEST COMMISSIONING SUPPORT UNIT)" initials="WU" lastIdx="9"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16"/>
    <p:restoredTop sz="96327"/>
  </p:normalViewPr>
  <p:slideViewPr>
    <p:cSldViewPr snapToGrid="0" snapToObjects="1">
      <p:cViewPr>
        <p:scale>
          <a:sx n="97" d="100"/>
          <a:sy n="97" d="100"/>
        </p:scale>
        <p:origin x="-728" y="-48"/>
      </p:cViewPr>
      <p:guideLst>
        <p:guide orient="horz" pos="1620"/>
        <p:guide pos="2880"/>
      </p:guideLst>
    </p:cSldViewPr>
  </p:slideViewPr>
  <p:notesTextViewPr>
    <p:cViewPr>
      <p:scale>
        <a:sx n="3" d="2"/>
        <a:sy n="3" d="2"/>
      </p:scale>
      <p:origin x="0" y="0"/>
    </p:cViewPr>
  </p:notesTextViewPr>
  <p:notesViewPr>
    <p:cSldViewPr snapToGrid="0" snapToObjects="1">
      <p:cViewPr varScale="1">
        <p:scale>
          <a:sx n="56" d="100"/>
          <a:sy n="56" d="100"/>
        </p:scale>
        <p:origin x="285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'\\CSU.XSWHealth.nhs.uk\SCW\CFPM\PM\Financial Consultancy\TVCA\Head &amp; Neck\[H&amp;N OP Tables NEW.xlsx]Outpatient Activity'!$D$45</c:f>
              <c:strCache>
                <c:ptCount val="1"/>
                <c:pt idx="0">
                  <c:v>GWH Cost</c:v>
                </c:pt>
              </c:strCache>
            </c:strRef>
          </c:tx>
          <c:spPr>
            <a:solidFill>
              <a:srgbClr val="78BE20"/>
            </a:solidFill>
            <a:ln>
              <a:noFill/>
            </a:ln>
            <a:effectLst/>
          </c:spPr>
          <c:invertIfNegative val="0"/>
          <c:cat>
            <c:strRef>
              <c:f>'[1]Outpatient Activity'!$C$46:$C$49</c:f>
              <c:strCache>
                <c:ptCount val="4"/>
                <c:pt idx="0">
                  <c:v>2016-2017</c:v>
                </c:pt>
                <c:pt idx="1">
                  <c:v>2017-2018</c:v>
                </c:pt>
                <c:pt idx="2">
                  <c:v>2018-2019</c:v>
                </c:pt>
                <c:pt idx="3">
                  <c:v>2019-2020</c:v>
                </c:pt>
              </c:strCache>
            </c:strRef>
          </c:cat>
          <c:val>
            <c:numRef>
              <c:f>'[1]Outpatient Activity'!$D$46:$D$49</c:f>
              <c:numCache>
                <c:formatCode>General</c:formatCode>
                <c:ptCount val="4"/>
                <c:pt idx="0">
                  <c:v>283.11764705882354</c:v>
                </c:pt>
                <c:pt idx="1">
                  <c:v>1246.0740740740739</c:v>
                </c:pt>
                <c:pt idx="2">
                  <c:v>2044.5517241379312</c:v>
                </c:pt>
                <c:pt idx="3">
                  <c:v>11327.237623762376</c:v>
                </c:pt>
              </c:numCache>
            </c:numRef>
          </c:val>
          <c:extLst xmlns:c16r2="http://schemas.microsoft.com/office/drawing/2015/06/chart">
            <c:ext xmlns:c16="http://schemas.microsoft.com/office/drawing/2014/chart" uri="{C3380CC4-5D6E-409C-BE32-E72D297353CC}">
              <c16:uniqueId val="{00000000-99C1-4154-907E-9C25EFDB1B03}"/>
            </c:ext>
          </c:extLst>
        </c:ser>
        <c:ser>
          <c:idx val="1"/>
          <c:order val="1"/>
          <c:tx>
            <c:strRef>
              <c:f>'\\CSU.XSWHealth.nhs.uk\SCW\CFPM\PM\Financial Consultancy\TVCA\Head &amp; Neck\[H&amp;N OP Tables NEW.xlsx]Outpatient Activity'!$E$45</c:f>
              <c:strCache>
                <c:ptCount val="1"/>
                <c:pt idx="0">
                  <c:v>OUH Cost</c:v>
                </c:pt>
              </c:strCache>
            </c:strRef>
          </c:tx>
          <c:spPr>
            <a:solidFill>
              <a:srgbClr val="1C355E"/>
            </a:solidFill>
            <a:ln>
              <a:noFill/>
            </a:ln>
            <a:effectLst/>
          </c:spPr>
          <c:invertIfNegative val="0"/>
          <c:cat>
            <c:strRef>
              <c:f>'[1]Outpatient Activity'!$C$46:$C$49</c:f>
              <c:strCache>
                <c:ptCount val="4"/>
                <c:pt idx="0">
                  <c:v>2016-2017</c:v>
                </c:pt>
                <c:pt idx="1">
                  <c:v>2017-2018</c:v>
                </c:pt>
                <c:pt idx="2">
                  <c:v>2018-2019</c:v>
                </c:pt>
                <c:pt idx="3">
                  <c:v>2019-2020</c:v>
                </c:pt>
              </c:strCache>
            </c:strRef>
          </c:cat>
          <c:val>
            <c:numRef>
              <c:f>'[1]Outpatient Activity'!$E$46:$E$49</c:f>
              <c:numCache>
                <c:formatCode>General</c:formatCode>
                <c:ptCount val="4"/>
                <c:pt idx="0">
                  <c:v>14439</c:v>
                </c:pt>
                <c:pt idx="1">
                  <c:v>16822</c:v>
                </c:pt>
                <c:pt idx="2">
                  <c:v>16470</c:v>
                </c:pt>
                <c:pt idx="3">
                  <c:v>11498</c:v>
                </c:pt>
              </c:numCache>
            </c:numRef>
          </c:val>
          <c:extLst xmlns:c16r2="http://schemas.microsoft.com/office/drawing/2015/06/chart">
            <c:ext xmlns:c16="http://schemas.microsoft.com/office/drawing/2014/chart" uri="{C3380CC4-5D6E-409C-BE32-E72D297353CC}">
              <c16:uniqueId val="{00000001-99C1-4154-907E-9C25EFDB1B03}"/>
            </c:ext>
          </c:extLst>
        </c:ser>
        <c:dLbls>
          <c:showLegendKey val="0"/>
          <c:showVal val="0"/>
          <c:showCatName val="0"/>
          <c:showSerName val="0"/>
          <c:showPercent val="0"/>
          <c:showBubbleSize val="0"/>
        </c:dLbls>
        <c:gapWidth val="219"/>
        <c:overlap val="100"/>
        <c:axId val="257410176"/>
        <c:axId val="257412096"/>
      </c:barChart>
      <c:lineChart>
        <c:grouping val="standard"/>
        <c:varyColors val="0"/>
        <c:ser>
          <c:idx val="2"/>
          <c:order val="2"/>
          <c:tx>
            <c:strRef>
              <c:f>'\\CSU.XSWHealth.nhs.uk\SCW\CFPM\PM\Financial Consultancy\TVCA\Head &amp; Neck\[H&amp;N OP Tables NEW.xlsx]Outpatient Activity'!$F$45</c:f>
              <c:strCache>
                <c:ptCount val="1"/>
                <c:pt idx="0">
                  <c:v>Total Activty</c:v>
                </c:pt>
              </c:strCache>
            </c:strRef>
          </c:tx>
          <c:spPr>
            <a:ln w="28575" cap="rnd">
              <a:solidFill>
                <a:srgbClr val="00A9CE"/>
              </a:solidFill>
              <a:round/>
            </a:ln>
            <a:effectLst/>
          </c:spPr>
          <c:marker>
            <c:symbol val="none"/>
          </c:marker>
          <c:cat>
            <c:strRef>
              <c:f>'[1]Outpatient Activity'!$C$46:$C$49</c:f>
              <c:strCache>
                <c:ptCount val="4"/>
                <c:pt idx="0">
                  <c:v>2016-2017</c:v>
                </c:pt>
                <c:pt idx="1">
                  <c:v>2017-2018</c:v>
                </c:pt>
                <c:pt idx="2">
                  <c:v>2018-2019</c:v>
                </c:pt>
                <c:pt idx="3">
                  <c:v>2019-2020</c:v>
                </c:pt>
              </c:strCache>
            </c:strRef>
          </c:cat>
          <c:val>
            <c:numRef>
              <c:f>'[1]Outpatient Activity'!$F$46:$F$49</c:f>
              <c:numCache>
                <c:formatCode>General</c:formatCode>
                <c:ptCount val="4"/>
                <c:pt idx="0">
                  <c:v>208</c:v>
                </c:pt>
                <c:pt idx="1">
                  <c:v>319</c:v>
                </c:pt>
                <c:pt idx="2">
                  <c:v>326</c:v>
                </c:pt>
                <c:pt idx="3">
                  <c:v>401</c:v>
                </c:pt>
              </c:numCache>
            </c:numRef>
          </c:val>
          <c:smooth val="0"/>
          <c:extLst xmlns:c16r2="http://schemas.microsoft.com/office/drawing/2015/06/chart">
            <c:ext xmlns:c16="http://schemas.microsoft.com/office/drawing/2014/chart" uri="{C3380CC4-5D6E-409C-BE32-E72D297353CC}">
              <c16:uniqueId val="{00000002-99C1-4154-907E-9C25EFDB1B03}"/>
            </c:ext>
          </c:extLst>
        </c:ser>
        <c:dLbls>
          <c:showLegendKey val="0"/>
          <c:showVal val="0"/>
          <c:showCatName val="0"/>
          <c:showSerName val="0"/>
          <c:showPercent val="0"/>
          <c:showBubbleSize val="0"/>
        </c:dLbls>
        <c:marker val="1"/>
        <c:smooth val="0"/>
        <c:axId val="257420288"/>
        <c:axId val="257418368"/>
      </c:lineChart>
      <c:catAx>
        <c:axId val="25741017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Financial 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412096"/>
        <c:crosses val="autoZero"/>
        <c:auto val="1"/>
        <c:lblAlgn val="ctr"/>
        <c:lblOffset val="100"/>
        <c:noMultiLvlLbl val="0"/>
      </c:catAx>
      <c:valAx>
        <c:axId val="257412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Cost (Based on Commissioner Tariff Paid)</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410176"/>
        <c:crosses val="autoZero"/>
        <c:crossBetween val="between"/>
      </c:valAx>
      <c:valAx>
        <c:axId val="25741836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b="1"/>
                  <a:t>Activity</a:t>
                </a:r>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420288"/>
        <c:crosses val="max"/>
        <c:crossBetween val="between"/>
      </c:valAx>
      <c:catAx>
        <c:axId val="257420288"/>
        <c:scaling>
          <c:orientation val="minMax"/>
        </c:scaling>
        <c:delete val="1"/>
        <c:axPos val="b"/>
        <c:numFmt formatCode="General" sourceLinked="1"/>
        <c:majorTickMark val="out"/>
        <c:minorTickMark val="none"/>
        <c:tickLblPos val="nextTo"/>
        <c:crossAx val="25741836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005EB8"/>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dirty="0"/>
              <a:t>ENT</a:t>
            </a:r>
            <a:r>
              <a:rPr lang="en-GB" b="1" baseline="0" dirty="0"/>
              <a:t> Growth in the Head and Neck Cancer Cohort at GWH</a:t>
            </a:r>
            <a:endParaRPr lang="en-GB" b="1" dirty="0"/>
          </a:p>
        </c:rich>
      </c:tx>
      <c:layout/>
      <c:overlay val="0"/>
      <c:spPr>
        <a:noFill/>
        <a:ln>
          <a:noFill/>
        </a:ln>
        <a:effectLst/>
      </c:spPr>
    </c:title>
    <c:autoTitleDeleted val="0"/>
    <c:plotArea>
      <c:layout/>
      <c:lineChart>
        <c:grouping val="stacked"/>
        <c:varyColors val="0"/>
        <c:ser>
          <c:idx val="0"/>
          <c:order val="0"/>
          <c:tx>
            <c:strRef>
              <c:f>'\\CSU.XSWHealth.nhs.uk\SCW\CFPM\PM\Financial Consultancy\TVCA\Head &amp; Neck\[H&amp;N OP Tables NEW.xlsx]Activity Percent Increase'!$K$56:$K$57</c:f>
              <c:strCache>
                <c:ptCount val="1"/>
                <c:pt idx="0">
                  <c:v>Activity</c:v>
                </c:pt>
              </c:strCache>
            </c:strRef>
          </c:tx>
          <c:spPr>
            <a:ln w="28575" cap="rnd">
              <a:solidFill>
                <a:srgbClr val="78BE20"/>
              </a:solidFill>
              <a:round/>
            </a:ln>
            <a:effectLst/>
          </c:spPr>
          <c:marker>
            <c:symbol val="circle"/>
            <c:size val="5"/>
            <c:spPr>
              <a:solidFill>
                <a:schemeClr val="accent1"/>
              </a:solidFill>
              <a:ln w="9525">
                <a:solidFill>
                  <a:schemeClr val="accent1"/>
                </a:solidFill>
              </a:ln>
              <a:effectLst/>
            </c:spPr>
          </c:marker>
          <c:cat>
            <c:strRef>
              <c:f>'[1]Activity Percent Increase'!$J$58:$J$62</c:f>
              <c:strCache>
                <c:ptCount val="5"/>
                <c:pt idx="0">
                  <c:v>2016-2017</c:v>
                </c:pt>
                <c:pt idx="1">
                  <c:v>2017-2018</c:v>
                </c:pt>
                <c:pt idx="2">
                  <c:v>2018-2019</c:v>
                </c:pt>
                <c:pt idx="3">
                  <c:v>2019-2020</c:v>
                </c:pt>
                <c:pt idx="4">
                  <c:v>2020-2021</c:v>
                </c:pt>
              </c:strCache>
            </c:strRef>
          </c:cat>
          <c:val>
            <c:numRef>
              <c:f>'[1]Activity Percent Increase'!$K$58:$K$62</c:f>
              <c:numCache>
                <c:formatCode>General</c:formatCode>
                <c:ptCount val="5"/>
                <c:pt idx="0">
                  <c:v>7</c:v>
                </c:pt>
                <c:pt idx="1">
                  <c:v>30</c:v>
                </c:pt>
                <c:pt idx="2">
                  <c:v>73</c:v>
                </c:pt>
                <c:pt idx="3">
                  <c:v>279</c:v>
                </c:pt>
                <c:pt idx="4">
                  <c:v>265</c:v>
                </c:pt>
              </c:numCache>
            </c:numRef>
          </c:val>
          <c:smooth val="0"/>
          <c:extLst xmlns:c16r2="http://schemas.microsoft.com/office/drawing/2015/06/chart">
            <c:ext xmlns:c16="http://schemas.microsoft.com/office/drawing/2014/chart" uri="{C3380CC4-5D6E-409C-BE32-E72D297353CC}">
              <c16:uniqueId val="{00000000-5BD7-4213-B355-C966DEE976E1}"/>
            </c:ext>
          </c:extLst>
        </c:ser>
        <c:dLbls>
          <c:showLegendKey val="0"/>
          <c:showVal val="0"/>
          <c:showCatName val="0"/>
          <c:showSerName val="0"/>
          <c:showPercent val="0"/>
          <c:showBubbleSize val="0"/>
        </c:dLbls>
        <c:marker val="1"/>
        <c:smooth val="0"/>
        <c:axId val="258162688"/>
        <c:axId val="258164992"/>
      </c:lineChart>
      <c:catAx>
        <c:axId val="2581626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Financial</a:t>
                </a:r>
                <a:r>
                  <a:rPr lang="en-US"/>
                  <a:t>  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8164992"/>
        <c:crosses val="autoZero"/>
        <c:auto val="1"/>
        <c:lblAlgn val="ctr"/>
        <c:lblOffset val="100"/>
        <c:noMultiLvlLbl val="0"/>
      </c:catAx>
      <c:valAx>
        <c:axId val="25816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Activity</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8162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005EB8"/>
      </a:solid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B1621-8894-40D3-88F6-43A0586D755B}"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GB"/>
        </a:p>
      </dgm:t>
    </dgm:pt>
    <dgm:pt modelId="{41C36C71-BD80-49D1-A96B-345F95B0E096}">
      <dgm:prSet phldrT="[Text]" custT="1"/>
      <dgm:spPr/>
      <dgm:t>
        <a:bodyPr/>
        <a:lstStyle/>
        <a:p>
          <a:r>
            <a:rPr lang="en-GB" sz="1800" dirty="0"/>
            <a:t>Patient</a:t>
          </a:r>
        </a:p>
      </dgm:t>
    </dgm:pt>
    <dgm:pt modelId="{AD1B7AE4-FA67-49D4-A751-2F07A3743633}" type="parTrans" cxnId="{7F8D6670-97E8-4D84-A974-398D0B458989}">
      <dgm:prSet/>
      <dgm:spPr/>
      <dgm:t>
        <a:bodyPr/>
        <a:lstStyle/>
        <a:p>
          <a:endParaRPr lang="en-GB"/>
        </a:p>
      </dgm:t>
    </dgm:pt>
    <dgm:pt modelId="{A3484D90-E1F2-4BCA-97C5-1FB7B6723CC5}" type="sibTrans" cxnId="{7F8D6670-97E8-4D84-A974-398D0B458989}">
      <dgm:prSet/>
      <dgm:spPr/>
      <dgm:t>
        <a:bodyPr/>
        <a:lstStyle/>
        <a:p>
          <a:endParaRPr lang="en-GB"/>
        </a:p>
      </dgm:t>
    </dgm:pt>
    <dgm:pt modelId="{4785E68E-1BF3-4B12-932D-32CB447F3EDF}">
      <dgm:prSet phldrT="[Text]" custT="1"/>
      <dgm:spPr/>
      <dgm:t>
        <a:bodyPr/>
        <a:lstStyle/>
        <a:p>
          <a:r>
            <a:rPr lang="en-GB" sz="1200" dirty="0"/>
            <a:t>Dietetics</a:t>
          </a:r>
        </a:p>
      </dgm:t>
    </dgm:pt>
    <dgm:pt modelId="{2557AD2D-2414-47A0-A173-8ECA91FF1A8E}" type="parTrans" cxnId="{8DFDE155-5E96-49EA-82E9-51C232441ADC}">
      <dgm:prSet/>
      <dgm:spPr/>
      <dgm:t>
        <a:bodyPr/>
        <a:lstStyle/>
        <a:p>
          <a:endParaRPr lang="en-GB"/>
        </a:p>
      </dgm:t>
    </dgm:pt>
    <dgm:pt modelId="{00B2BDBA-E0F5-4D79-98EE-6B6199A34834}" type="sibTrans" cxnId="{8DFDE155-5E96-49EA-82E9-51C232441ADC}">
      <dgm:prSet/>
      <dgm:spPr/>
      <dgm:t>
        <a:bodyPr/>
        <a:lstStyle/>
        <a:p>
          <a:endParaRPr lang="en-GB"/>
        </a:p>
      </dgm:t>
    </dgm:pt>
    <dgm:pt modelId="{16BA7A32-0FA5-45F5-94DD-769636E47EDC}">
      <dgm:prSet phldrT="[Text]" custT="1"/>
      <dgm:spPr/>
      <dgm:t>
        <a:bodyPr/>
        <a:lstStyle/>
        <a:p>
          <a:r>
            <a:rPr lang="en-GB" sz="1200" dirty="0"/>
            <a:t>Speech &amp; Language Therapy</a:t>
          </a:r>
        </a:p>
      </dgm:t>
    </dgm:pt>
    <dgm:pt modelId="{40228BFE-A393-47A4-923C-BC2A2BA64B08}" type="parTrans" cxnId="{53996622-5804-4940-B79E-3A3E528DDAB4}">
      <dgm:prSet/>
      <dgm:spPr/>
      <dgm:t>
        <a:bodyPr/>
        <a:lstStyle/>
        <a:p>
          <a:endParaRPr lang="en-GB"/>
        </a:p>
      </dgm:t>
    </dgm:pt>
    <dgm:pt modelId="{E1CA0786-018D-43C6-BF0A-2F0A456A29B9}" type="sibTrans" cxnId="{53996622-5804-4940-B79E-3A3E528DDAB4}">
      <dgm:prSet/>
      <dgm:spPr/>
      <dgm:t>
        <a:bodyPr/>
        <a:lstStyle/>
        <a:p>
          <a:endParaRPr lang="en-GB"/>
        </a:p>
      </dgm:t>
    </dgm:pt>
    <dgm:pt modelId="{C8FDC996-4B7A-4CF7-A79E-E5BB6B63E731}">
      <dgm:prSet phldrT="[Text]" custT="1"/>
      <dgm:spPr/>
      <dgm:t>
        <a:bodyPr/>
        <a:lstStyle/>
        <a:p>
          <a:r>
            <a:rPr lang="en-GB" sz="1200" dirty="0"/>
            <a:t>Restorative Dentistry</a:t>
          </a:r>
        </a:p>
      </dgm:t>
    </dgm:pt>
    <dgm:pt modelId="{ABE0D4C8-BB59-4BCA-B830-F0C0780C8173}" type="parTrans" cxnId="{D702DEC5-5390-4E24-ACCF-BF7CC294765F}">
      <dgm:prSet/>
      <dgm:spPr/>
      <dgm:t>
        <a:bodyPr/>
        <a:lstStyle/>
        <a:p>
          <a:endParaRPr lang="en-GB"/>
        </a:p>
      </dgm:t>
    </dgm:pt>
    <dgm:pt modelId="{23B7C03B-E114-4972-BC38-682858A7E25A}" type="sibTrans" cxnId="{D702DEC5-5390-4E24-ACCF-BF7CC294765F}">
      <dgm:prSet/>
      <dgm:spPr/>
      <dgm:t>
        <a:bodyPr/>
        <a:lstStyle/>
        <a:p>
          <a:endParaRPr lang="en-GB"/>
        </a:p>
      </dgm:t>
    </dgm:pt>
    <dgm:pt modelId="{D670D707-9416-4F7A-B0E8-92D2F4163064}">
      <dgm:prSet phldrT="[Text]" custT="1"/>
      <dgm:spPr/>
      <dgm:t>
        <a:bodyPr/>
        <a:lstStyle/>
        <a:p>
          <a:r>
            <a:rPr lang="en-GB" sz="1200" dirty="0"/>
            <a:t>Physiotherapy</a:t>
          </a:r>
        </a:p>
      </dgm:t>
    </dgm:pt>
    <dgm:pt modelId="{25D4E771-1E60-4A75-885A-8BABD77E4550}" type="parTrans" cxnId="{6CB9D88E-067E-4C3F-BE5E-036DDC8DE1B1}">
      <dgm:prSet/>
      <dgm:spPr/>
      <dgm:t>
        <a:bodyPr/>
        <a:lstStyle/>
        <a:p>
          <a:endParaRPr lang="en-GB"/>
        </a:p>
      </dgm:t>
    </dgm:pt>
    <dgm:pt modelId="{5CECF24F-2A25-4BC5-9D1F-21F2443190D3}" type="sibTrans" cxnId="{6CB9D88E-067E-4C3F-BE5E-036DDC8DE1B1}">
      <dgm:prSet/>
      <dgm:spPr/>
      <dgm:t>
        <a:bodyPr/>
        <a:lstStyle/>
        <a:p>
          <a:endParaRPr lang="en-GB"/>
        </a:p>
      </dgm:t>
    </dgm:pt>
    <dgm:pt modelId="{C3768208-A182-4430-A78C-971460A9E32B}">
      <dgm:prSet custT="1"/>
      <dgm:spPr/>
      <dgm:t>
        <a:bodyPr/>
        <a:lstStyle/>
        <a:p>
          <a:r>
            <a:rPr lang="en-GB" sz="1200" dirty="0"/>
            <a:t>Occupational Therapy</a:t>
          </a:r>
        </a:p>
      </dgm:t>
    </dgm:pt>
    <dgm:pt modelId="{22E6F302-9936-42F9-8F69-93EBAB6A1435}" type="parTrans" cxnId="{6151F9F8-FCFC-452A-B3A9-7D9191A78506}">
      <dgm:prSet/>
      <dgm:spPr/>
      <dgm:t>
        <a:bodyPr/>
        <a:lstStyle/>
        <a:p>
          <a:endParaRPr lang="en-GB"/>
        </a:p>
      </dgm:t>
    </dgm:pt>
    <dgm:pt modelId="{8CE1AB1B-4131-4DE7-95F6-FBBFC9AA7A31}" type="sibTrans" cxnId="{6151F9F8-FCFC-452A-B3A9-7D9191A78506}">
      <dgm:prSet/>
      <dgm:spPr/>
      <dgm:t>
        <a:bodyPr/>
        <a:lstStyle/>
        <a:p>
          <a:endParaRPr lang="en-GB"/>
        </a:p>
      </dgm:t>
    </dgm:pt>
    <dgm:pt modelId="{86C57844-5ADF-410F-9940-1573A50B461D}">
      <dgm:prSet custT="1"/>
      <dgm:spPr/>
      <dgm:t>
        <a:bodyPr/>
        <a:lstStyle/>
        <a:p>
          <a:r>
            <a:rPr lang="en-GB" sz="1200" dirty="0"/>
            <a:t>Clinical Nurse Specialists</a:t>
          </a:r>
        </a:p>
      </dgm:t>
    </dgm:pt>
    <dgm:pt modelId="{49FD7ADA-BF8D-4A81-BE97-D3B096F34FB0}" type="parTrans" cxnId="{F61914AA-4764-4A0E-B6D3-7A88AF7224B8}">
      <dgm:prSet/>
      <dgm:spPr/>
      <dgm:t>
        <a:bodyPr/>
        <a:lstStyle/>
        <a:p>
          <a:endParaRPr lang="en-GB"/>
        </a:p>
      </dgm:t>
    </dgm:pt>
    <dgm:pt modelId="{2A1EE5EE-5F4F-49E4-BA60-109336F5E1FD}" type="sibTrans" cxnId="{F61914AA-4764-4A0E-B6D3-7A88AF7224B8}">
      <dgm:prSet/>
      <dgm:spPr/>
      <dgm:t>
        <a:bodyPr/>
        <a:lstStyle/>
        <a:p>
          <a:endParaRPr lang="en-GB"/>
        </a:p>
      </dgm:t>
    </dgm:pt>
    <dgm:pt modelId="{9EBA69E9-9BDE-47A1-B93C-033AFF51A5B6}">
      <dgm:prSet custT="1"/>
      <dgm:spPr/>
      <dgm:t>
        <a:bodyPr/>
        <a:lstStyle/>
        <a:p>
          <a:r>
            <a:rPr lang="en-GB" sz="1200" dirty="0"/>
            <a:t>Lymphoedema Services</a:t>
          </a:r>
        </a:p>
      </dgm:t>
    </dgm:pt>
    <dgm:pt modelId="{CF25D644-9F61-4313-8823-CD5D161DCE82}" type="parTrans" cxnId="{72D9803C-53AF-4E83-A255-66F70854F152}">
      <dgm:prSet/>
      <dgm:spPr/>
      <dgm:t>
        <a:bodyPr/>
        <a:lstStyle/>
        <a:p>
          <a:endParaRPr lang="en-GB"/>
        </a:p>
      </dgm:t>
    </dgm:pt>
    <dgm:pt modelId="{AAE302F6-5167-4183-9EE5-A2F264B13C8C}" type="sibTrans" cxnId="{72D9803C-53AF-4E83-A255-66F70854F152}">
      <dgm:prSet/>
      <dgm:spPr/>
      <dgm:t>
        <a:bodyPr/>
        <a:lstStyle/>
        <a:p>
          <a:endParaRPr lang="en-GB"/>
        </a:p>
      </dgm:t>
    </dgm:pt>
    <dgm:pt modelId="{52038B92-09B5-4FD5-9104-551FC4146814}">
      <dgm:prSet custT="1"/>
      <dgm:spPr/>
      <dgm:t>
        <a:bodyPr/>
        <a:lstStyle/>
        <a:p>
          <a:r>
            <a:rPr lang="en-GB" sz="1200" dirty="0"/>
            <a:t>Clinical Psychology</a:t>
          </a:r>
        </a:p>
      </dgm:t>
    </dgm:pt>
    <dgm:pt modelId="{8DA49B19-8D70-43ED-943E-5253A46C0A19}" type="parTrans" cxnId="{5E6CBB7A-BD32-4D2B-AF0B-2A2085C94D9F}">
      <dgm:prSet/>
      <dgm:spPr/>
      <dgm:t>
        <a:bodyPr/>
        <a:lstStyle/>
        <a:p>
          <a:endParaRPr lang="en-GB"/>
        </a:p>
      </dgm:t>
    </dgm:pt>
    <dgm:pt modelId="{7D524C6A-55E3-410C-BCC1-0C8440C6140A}" type="sibTrans" cxnId="{5E6CBB7A-BD32-4D2B-AF0B-2A2085C94D9F}">
      <dgm:prSet/>
      <dgm:spPr/>
      <dgm:t>
        <a:bodyPr/>
        <a:lstStyle/>
        <a:p>
          <a:endParaRPr lang="en-GB"/>
        </a:p>
      </dgm:t>
    </dgm:pt>
    <dgm:pt modelId="{62C5696C-7D5A-4719-B06E-4C920B2FFE21}" type="pres">
      <dgm:prSet presAssocID="{B31B1621-8894-40D3-88F6-43A0586D755B}" presName="Name0" presStyleCnt="0">
        <dgm:presLayoutVars>
          <dgm:chMax val="1"/>
          <dgm:dir/>
          <dgm:animLvl val="ctr"/>
          <dgm:resizeHandles val="exact"/>
        </dgm:presLayoutVars>
      </dgm:prSet>
      <dgm:spPr/>
      <dgm:t>
        <a:bodyPr/>
        <a:lstStyle/>
        <a:p>
          <a:endParaRPr lang="en-GB"/>
        </a:p>
      </dgm:t>
    </dgm:pt>
    <dgm:pt modelId="{E915A856-34D3-4CCB-A55E-A0E1847A276E}" type="pres">
      <dgm:prSet presAssocID="{41C36C71-BD80-49D1-A96B-345F95B0E096}" presName="centerShape" presStyleLbl="node0" presStyleIdx="0" presStyleCnt="1" custScaleX="124967" custLinFactNeighborX="-2740" custLinFactNeighborY="-251"/>
      <dgm:spPr/>
      <dgm:t>
        <a:bodyPr/>
        <a:lstStyle/>
        <a:p>
          <a:endParaRPr lang="en-GB"/>
        </a:p>
      </dgm:t>
    </dgm:pt>
    <dgm:pt modelId="{659D037F-5D6F-4AB6-ACAC-D97E676AA58F}" type="pres">
      <dgm:prSet presAssocID="{4785E68E-1BF3-4B12-932D-32CB447F3EDF}" presName="node" presStyleLbl="node1" presStyleIdx="0" presStyleCnt="8" custScaleX="209757" custRadScaleRad="100118" custRadScaleInc="-4832">
        <dgm:presLayoutVars>
          <dgm:bulletEnabled val="1"/>
        </dgm:presLayoutVars>
      </dgm:prSet>
      <dgm:spPr/>
      <dgm:t>
        <a:bodyPr/>
        <a:lstStyle/>
        <a:p>
          <a:endParaRPr lang="en-GB"/>
        </a:p>
      </dgm:t>
    </dgm:pt>
    <dgm:pt modelId="{FE73F150-3CB3-4DEE-904D-63F49CD7DD6C}" type="pres">
      <dgm:prSet presAssocID="{4785E68E-1BF3-4B12-932D-32CB447F3EDF}" presName="dummy" presStyleCnt="0"/>
      <dgm:spPr/>
    </dgm:pt>
    <dgm:pt modelId="{AADCF3BF-1CDF-488D-B463-72AD32F2EEA2}" type="pres">
      <dgm:prSet presAssocID="{00B2BDBA-E0F5-4D79-98EE-6B6199A34834}" presName="sibTrans" presStyleLbl="sibTrans2D1" presStyleIdx="0" presStyleCnt="8"/>
      <dgm:spPr/>
      <dgm:t>
        <a:bodyPr/>
        <a:lstStyle/>
        <a:p>
          <a:endParaRPr lang="en-GB"/>
        </a:p>
      </dgm:t>
    </dgm:pt>
    <dgm:pt modelId="{5109667E-D660-4762-A32D-56F8272A4871}" type="pres">
      <dgm:prSet presAssocID="{16BA7A32-0FA5-45F5-94DD-769636E47EDC}" presName="node" presStyleLbl="node1" presStyleIdx="1" presStyleCnt="8" custScaleX="209249" custRadScaleRad="109684" custRadScaleInc="82283">
        <dgm:presLayoutVars>
          <dgm:bulletEnabled val="1"/>
        </dgm:presLayoutVars>
      </dgm:prSet>
      <dgm:spPr/>
      <dgm:t>
        <a:bodyPr/>
        <a:lstStyle/>
        <a:p>
          <a:endParaRPr lang="en-GB"/>
        </a:p>
      </dgm:t>
    </dgm:pt>
    <dgm:pt modelId="{DB75CB0F-929A-435D-9A11-966CF28B487A}" type="pres">
      <dgm:prSet presAssocID="{16BA7A32-0FA5-45F5-94DD-769636E47EDC}" presName="dummy" presStyleCnt="0"/>
      <dgm:spPr/>
    </dgm:pt>
    <dgm:pt modelId="{C0A17312-61BE-491A-9CD9-AFE78512C8A8}" type="pres">
      <dgm:prSet presAssocID="{E1CA0786-018D-43C6-BF0A-2F0A456A29B9}" presName="sibTrans" presStyleLbl="sibTrans2D1" presStyleIdx="1" presStyleCnt="8"/>
      <dgm:spPr/>
      <dgm:t>
        <a:bodyPr/>
        <a:lstStyle/>
        <a:p>
          <a:endParaRPr lang="en-GB"/>
        </a:p>
      </dgm:t>
    </dgm:pt>
    <dgm:pt modelId="{B605D785-9589-4377-A5B8-0D6CB4E3F239}" type="pres">
      <dgm:prSet presAssocID="{C8FDC996-4B7A-4CF7-A79E-E5BB6B63E731}" presName="node" presStyleLbl="node1" presStyleIdx="2" presStyleCnt="8" custScaleX="190048">
        <dgm:presLayoutVars>
          <dgm:bulletEnabled val="1"/>
        </dgm:presLayoutVars>
      </dgm:prSet>
      <dgm:spPr/>
      <dgm:t>
        <a:bodyPr/>
        <a:lstStyle/>
        <a:p>
          <a:endParaRPr lang="en-GB"/>
        </a:p>
      </dgm:t>
    </dgm:pt>
    <dgm:pt modelId="{C1D4E182-6230-497E-81FE-52772FE11A94}" type="pres">
      <dgm:prSet presAssocID="{C8FDC996-4B7A-4CF7-A79E-E5BB6B63E731}" presName="dummy" presStyleCnt="0"/>
      <dgm:spPr/>
    </dgm:pt>
    <dgm:pt modelId="{2391570D-20F6-4172-9004-5C445D32C3E4}" type="pres">
      <dgm:prSet presAssocID="{23B7C03B-E114-4972-BC38-682858A7E25A}" presName="sibTrans" presStyleLbl="sibTrans2D1" presStyleIdx="2" presStyleCnt="8"/>
      <dgm:spPr/>
      <dgm:t>
        <a:bodyPr/>
        <a:lstStyle/>
        <a:p>
          <a:endParaRPr lang="en-GB"/>
        </a:p>
      </dgm:t>
    </dgm:pt>
    <dgm:pt modelId="{15CE20BD-8BFA-4ECE-8391-B6C7E4C1409E}" type="pres">
      <dgm:prSet presAssocID="{D670D707-9416-4F7A-B0E8-92D2F4163064}" presName="node" presStyleLbl="node1" presStyleIdx="3" presStyleCnt="8" custScaleX="195965" custRadScaleRad="104855" custRadScaleInc="-55081">
        <dgm:presLayoutVars>
          <dgm:bulletEnabled val="1"/>
        </dgm:presLayoutVars>
      </dgm:prSet>
      <dgm:spPr/>
      <dgm:t>
        <a:bodyPr/>
        <a:lstStyle/>
        <a:p>
          <a:endParaRPr lang="en-GB"/>
        </a:p>
      </dgm:t>
    </dgm:pt>
    <dgm:pt modelId="{39B20F88-237A-445A-A677-D59B6E22E2ED}" type="pres">
      <dgm:prSet presAssocID="{D670D707-9416-4F7A-B0E8-92D2F4163064}" presName="dummy" presStyleCnt="0"/>
      <dgm:spPr/>
    </dgm:pt>
    <dgm:pt modelId="{2F19E2AB-5472-43B4-B4F1-F4890254FD77}" type="pres">
      <dgm:prSet presAssocID="{5CECF24F-2A25-4BC5-9D1F-21F2443190D3}" presName="sibTrans" presStyleLbl="sibTrans2D1" presStyleIdx="3" presStyleCnt="8"/>
      <dgm:spPr/>
      <dgm:t>
        <a:bodyPr/>
        <a:lstStyle/>
        <a:p>
          <a:endParaRPr lang="en-GB"/>
        </a:p>
      </dgm:t>
    </dgm:pt>
    <dgm:pt modelId="{C33FD785-2B1A-46BC-8145-9FB24D6553A7}" type="pres">
      <dgm:prSet presAssocID="{C3768208-A182-4430-A78C-971460A9E32B}" presName="node" presStyleLbl="node1" presStyleIdx="4" presStyleCnt="8" custScaleX="172498">
        <dgm:presLayoutVars>
          <dgm:bulletEnabled val="1"/>
        </dgm:presLayoutVars>
      </dgm:prSet>
      <dgm:spPr/>
      <dgm:t>
        <a:bodyPr/>
        <a:lstStyle/>
        <a:p>
          <a:endParaRPr lang="en-GB"/>
        </a:p>
      </dgm:t>
    </dgm:pt>
    <dgm:pt modelId="{3F3FFAC1-A51F-436A-A443-79527653D089}" type="pres">
      <dgm:prSet presAssocID="{C3768208-A182-4430-A78C-971460A9E32B}" presName="dummy" presStyleCnt="0"/>
      <dgm:spPr/>
    </dgm:pt>
    <dgm:pt modelId="{DC9877FB-E1E0-4588-8FBF-F068E847FCEA}" type="pres">
      <dgm:prSet presAssocID="{8CE1AB1B-4131-4DE7-95F6-FBBFC9AA7A31}" presName="sibTrans" presStyleLbl="sibTrans2D1" presStyleIdx="4" presStyleCnt="8"/>
      <dgm:spPr/>
      <dgm:t>
        <a:bodyPr/>
        <a:lstStyle/>
        <a:p>
          <a:endParaRPr lang="en-GB"/>
        </a:p>
      </dgm:t>
    </dgm:pt>
    <dgm:pt modelId="{B4EF20A0-CFDE-45A2-AE1F-E03750C87F65}" type="pres">
      <dgm:prSet presAssocID="{86C57844-5ADF-410F-9940-1573A50B461D}" presName="node" presStyleLbl="node1" presStyleIdx="5" presStyleCnt="8" custScaleX="196517" custRadScaleRad="110484" custRadScaleInc="63786">
        <dgm:presLayoutVars>
          <dgm:bulletEnabled val="1"/>
        </dgm:presLayoutVars>
      </dgm:prSet>
      <dgm:spPr/>
      <dgm:t>
        <a:bodyPr/>
        <a:lstStyle/>
        <a:p>
          <a:endParaRPr lang="en-GB"/>
        </a:p>
      </dgm:t>
    </dgm:pt>
    <dgm:pt modelId="{CAD16555-3434-4EFF-A9F9-B83B42BEF7FA}" type="pres">
      <dgm:prSet presAssocID="{86C57844-5ADF-410F-9940-1573A50B461D}" presName="dummy" presStyleCnt="0"/>
      <dgm:spPr/>
    </dgm:pt>
    <dgm:pt modelId="{C2575B23-3162-40FF-B8D0-F7CFD833D757}" type="pres">
      <dgm:prSet presAssocID="{2A1EE5EE-5F4F-49E4-BA60-109336F5E1FD}" presName="sibTrans" presStyleLbl="sibTrans2D1" presStyleIdx="5" presStyleCnt="8"/>
      <dgm:spPr/>
      <dgm:t>
        <a:bodyPr/>
        <a:lstStyle/>
        <a:p>
          <a:endParaRPr lang="en-GB"/>
        </a:p>
      </dgm:t>
    </dgm:pt>
    <dgm:pt modelId="{BB1ADEBE-56A7-4F4E-A1FC-DD9BAA34F030}" type="pres">
      <dgm:prSet presAssocID="{9EBA69E9-9BDE-47A1-B93C-033AFF51A5B6}" presName="node" presStyleLbl="node1" presStyleIdx="6" presStyleCnt="8" custScaleX="195965" custRadScaleRad="114308" custRadScaleInc="-3821">
        <dgm:presLayoutVars>
          <dgm:bulletEnabled val="1"/>
        </dgm:presLayoutVars>
      </dgm:prSet>
      <dgm:spPr/>
      <dgm:t>
        <a:bodyPr/>
        <a:lstStyle/>
        <a:p>
          <a:endParaRPr lang="en-GB"/>
        </a:p>
      </dgm:t>
    </dgm:pt>
    <dgm:pt modelId="{20E42C20-FEDB-4B1A-9CE2-02AAB6DA792D}" type="pres">
      <dgm:prSet presAssocID="{9EBA69E9-9BDE-47A1-B93C-033AFF51A5B6}" presName="dummy" presStyleCnt="0"/>
      <dgm:spPr/>
    </dgm:pt>
    <dgm:pt modelId="{722B5817-3759-4813-8E6A-AFFB16721CBC}" type="pres">
      <dgm:prSet presAssocID="{AAE302F6-5167-4183-9EE5-A2F264B13C8C}" presName="sibTrans" presStyleLbl="sibTrans2D1" presStyleIdx="6" presStyleCnt="8"/>
      <dgm:spPr/>
      <dgm:t>
        <a:bodyPr/>
        <a:lstStyle/>
        <a:p>
          <a:endParaRPr lang="en-GB"/>
        </a:p>
      </dgm:t>
    </dgm:pt>
    <dgm:pt modelId="{24760DFE-0D6F-4FCB-8D6E-6949A4E76160}" type="pres">
      <dgm:prSet presAssocID="{52038B92-09B5-4FD5-9104-551FC4146814}" presName="node" presStyleLbl="node1" presStyleIdx="7" presStyleCnt="8" custScaleX="193766" custRadScaleRad="107679" custRadScaleInc="-53290">
        <dgm:presLayoutVars>
          <dgm:bulletEnabled val="1"/>
        </dgm:presLayoutVars>
      </dgm:prSet>
      <dgm:spPr/>
      <dgm:t>
        <a:bodyPr/>
        <a:lstStyle/>
        <a:p>
          <a:endParaRPr lang="en-GB"/>
        </a:p>
      </dgm:t>
    </dgm:pt>
    <dgm:pt modelId="{89845A44-3461-4DDC-B327-301BBFDD758A}" type="pres">
      <dgm:prSet presAssocID="{52038B92-09B5-4FD5-9104-551FC4146814}" presName="dummy" presStyleCnt="0"/>
      <dgm:spPr/>
    </dgm:pt>
    <dgm:pt modelId="{FFD0FAC1-0BC0-4787-8880-71D085F09662}" type="pres">
      <dgm:prSet presAssocID="{7D524C6A-55E3-410C-BCC1-0C8440C6140A}" presName="sibTrans" presStyleLbl="sibTrans2D1" presStyleIdx="7" presStyleCnt="8"/>
      <dgm:spPr/>
      <dgm:t>
        <a:bodyPr/>
        <a:lstStyle/>
        <a:p>
          <a:endParaRPr lang="en-GB"/>
        </a:p>
      </dgm:t>
    </dgm:pt>
  </dgm:ptLst>
  <dgm:cxnLst>
    <dgm:cxn modelId="{CAD474C6-1E18-49C7-A1F4-E43857335A63}" type="presOf" srcId="{41C36C71-BD80-49D1-A96B-345F95B0E096}" destId="{E915A856-34D3-4CCB-A55E-A0E1847A276E}" srcOrd="0" destOrd="0" presId="urn:microsoft.com/office/officeart/2005/8/layout/radial6"/>
    <dgm:cxn modelId="{23CFFB30-D154-4510-8115-3DA7C49429CD}" type="presOf" srcId="{52038B92-09B5-4FD5-9104-551FC4146814}" destId="{24760DFE-0D6F-4FCB-8D6E-6949A4E76160}" srcOrd="0" destOrd="0" presId="urn:microsoft.com/office/officeart/2005/8/layout/radial6"/>
    <dgm:cxn modelId="{DF0BCE74-C05E-4209-BE9B-BD8775774623}" type="presOf" srcId="{C8FDC996-4B7A-4CF7-A79E-E5BB6B63E731}" destId="{B605D785-9589-4377-A5B8-0D6CB4E3F239}" srcOrd="0" destOrd="0" presId="urn:microsoft.com/office/officeart/2005/8/layout/radial6"/>
    <dgm:cxn modelId="{7F8D6670-97E8-4D84-A974-398D0B458989}" srcId="{B31B1621-8894-40D3-88F6-43A0586D755B}" destId="{41C36C71-BD80-49D1-A96B-345F95B0E096}" srcOrd="0" destOrd="0" parTransId="{AD1B7AE4-FA67-49D4-A751-2F07A3743633}" sibTransId="{A3484D90-E1F2-4BCA-97C5-1FB7B6723CC5}"/>
    <dgm:cxn modelId="{7948A821-AD57-4E2F-8E1B-91772EBBF862}" type="presOf" srcId="{B31B1621-8894-40D3-88F6-43A0586D755B}" destId="{62C5696C-7D5A-4719-B06E-4C920B2FFE21}" srcOrd="0" destOrd="0" presId="urn:microsoft.com/office/officeart/2005/8/layout/radial6"/>
    <dgm:cxn modelId="{500CAF59-B173-485B-9943-5B34FDAFA46F}" type="presOf" srcId="{9EBA69E9-9BDE-47A1-B93C-033AFF51A5B6}" destId="{BB1ADEBE-56A7-4F4E-A1FC-DD9BAA34F030}" srcOrd="0" destOrd="0" presId="urn:microsoft.com/office/officeart/2005/8/layout/radial6"/>
    <dgm:cxn modelId="{EDC4DBBC-8285-4547-AE99-D9C722C7BB33}" type="presOf" srcId="{C3768208-A182-4430-A78C-971460A9E32B}" destId="{C33FD785-2B1A-46BC-8145-9FB24D6553A7}" srcOrd="0" destOrd="0" presId="urn:microsoft.com/office/officeart/2005/8/layout/radial6"/>
    <dgm:cxn modelId="{5E6CBB7A-BD32-4D2B-AF0B-2A2085C94D9F}" srcId="{41C36C71-BD80-49D1-A96B-345F95B0E096}" destId="{52038B92-09B5-4FD5-9104-551FC4146814}" srcOrd="7" destOrd="0" parTransId="{8DA49B19-8D70-43ED-943E-5253A46C0A19}" sibTransId="{7D524C6A-55E3-410C-BCC1-0C8440C6140A}"/>
    <dgm:cxn modelId="{8DFDE155-5E96-49EA-82E9-51C232441ADC}" srcId="{41C36C71-BD80-49D1-A96B-345F95B0E096}" destId="{4785E68E-1BF3-4B12-932D-32CB447F3EDF}" srcOrd="0" destOrd="0" parTransId="{2557AD2D-2414-47A0-A173-8ECA91FF1A8E}" sibTransId="{00B2BDBA-E0F5-4D79-98EE-6B6199A34834}"/>
    <dgm:cxn modelId="{176C6C76-ACEF-41D5-8DC3-C24641DF54C2}" type="presOf" srcId="{16BA7A32-0FA5-45F5-94DD-769636E47EDC}" destId="{5109667E-D660-4762-A32D-56F8272A4871}" srcOrd="0" destOrd="0" presId="urn:microsoft.com/office/officeart/2005/8/layout/radial6"/>
    <dgm:cxn modelId="{5C28FBB8-2F4B-4CF6-8F90-BD86676A0EBA}" type="presOf" srcId="{5CECF24F-2A25-4BC5-9D1F-21F2443190D3}" destId="{2F19E2AB-5472-43B4-B4F1-F4890254FD77}" srcOrd="0" destOrd="0" presId="urn:microsoft.com/office/officeart/2005/8/layout/radial6"/>
    <dgm:cxn modelId="{F61914AA-4764-4A0E-B6D3-7A88AF7224B8}" srcId="{41C36C71-BD80-49D1-A96B-345F95B0E096}" destId="{86C57844-5ADF-410F-9940-1573A50B461D}" srcOrd="5" destOrd="0" parTransId="{49FD7ADA-BF8D-4A81-BE97-D3B096F34FB0}" sibTransId="{2A1EE5EE-5F4F-49E4-BA60-109336F5E1FD}"/>
    <dgm:cxn modelId="{53996622-5804-4940-B79E-3A3E528DDAB4}" srcId="{41C36C71-BD80-49D1-A96B-345F95B0E096}" destId="{16BA7A32-0FA5-45F5-94DD-769636E47EDC}" srcOrd="1" destOrd="0" parTransId="{40228BFE-A393-47A4-923C-BC2A2BA64B08}" sibTransId="{E1CA0786-018D-43C6-BF0A-2F0A456A29B9}"/>
    <dgm:cxn modelId="{7F9A3747-D523-46F8-BD7B-1AC44C86A14C}" type="presOf" srcId="{23B7C03B-E114-4972-BC38-682858A7E25A}" destId="{2391570D-20F6-4172-9004-5C445D32C3E4}" srcOrd="0" destOrd="0" presId="urn:microsoft.com/office/officeart/2005/8/layout/radial6"/>
    <dgm:cxn modelId="{387CCC91-636E-48C1-9065-B9EEED6887AF}" type="presOf" srcId="{7D524C6A-55E3-410C-BCC1-0C8440C6140A}" destId="{FFD0FAC1-0BC0-4787-8880-71D085F09662}" srcOrd="0" destOrd="0" presId="urn:microsoft.com/office/officeart/2005/8/layout/radial6"/>
    <dgm:cxn modelId="{9B41B3C8-2DB5-49DB-B41C-F3FC43FF1A9D}" type="presOf" srcId="{4785E68E-1BF3-4B12-932D-32CB447F3EDF}" destId="{659D037F-5D6F-4AB6-ACAC-D97E676AA58F}" srcOrd="0" destOrd="0" presId="urn:microsoft.com/office/officeart/2005/8/layout/radial6"/>
    <dgm:cxn modelId="{45CF3067-388E-4D80-80E2-6AE1D3AE1244}" type="presOf" srcId="{AAE302F6-5167-4183-9EE5-A2F264B13C8C}" destId="{722B5817-3759-4813-8E6A-AFFB16721CBC}" srcOrd="0" destOrd="0" presId="urn:microsoft.com/office/officeart/2005/8/layout/radial6"/>
    <dgm:cxn modelId="{9170F314-BAFD-4E47-8961-561C7FE06ED4}" type="presOf" srcId="{00B2BDBA-E0F5-4D79-98EE-6B6199A34834}" destId="{AADCF3BF-1CDF-488D-B463-72AD32F2EEA2}" srcOrd="0" destOrd="0" presId="urn:microsoft.com/office/officeart/2005/8/layout/radial6"/>
    <dgm:cxn modelId="{4F7FCDB8-8DA9-437A-915A-C1FAC694FF91}" type="presOf" srcId="{2A1EE5EE-5F4F-49E4-BA60-109336F5E1FD}" destId="{C2575B23-3162-40FF-B8D0-F7CFD833D757}" srcOrd="0" destOrd="0" presId="urn:microsoft.com/office/officeart/2005/8/layout/radial6"/>
    <dgm:cxn modelId="{72D9803C-53AF-4E83-A255-66F70854F152}" srcId="{41C36C71-BD80-49D1-A96B-345F95B0E096}" destId="{9EBA69E9-9BDE-47A1-B93C-033AFF51A5B6}" srcOrd="6" destOrd="0" parTransId="{CF25D644-9F61-4313-8823-CD5D161DCE82}" sibTransId="{AAE302F6-5167-4183-9EE5-A2F264B13C8C}"/>
    <dgm:cxn modelId="{EE19C778-2A72-4744-9E72-FD1F0763EDD5}" type="presOf" srcId="{D670D707-9416-4F7A-B0E8-92D2F4163064}" destId="{15CE20BD-8BFA-4ECE-8391-B6C7E4C1409E}" srcOrd="0" destOrd="0" presId="urn:microsoft.com/office/officeart/2005/8/layout/radial6"/>
    <dgm:cxn modelId="{4675E96F-154F-41F9-AD8D-D7B7E874D6F0}" type="presOf" srcId="{E1CA0786-018D-43C6-BF0A-2F0A456A29B9}" destId="{C0A17312-61BE-491A-9CD9-AFE78512C8A8}" srcOrd="0" destOrd="0" presId="urn:microsoft.com/office/officeart/2005/8/layout/radial6"/>
    <dgm:cxn modelId="{E3B41A4C-F514-4FA1-BD7D-9EA9A6822F3C}" type="presOf" srcId="{86C57844-5ADF-410F-9940-1573A50B461D}" destId="{B4EF20A0-CFDE-45A2-AE1F-E03750C87F65}" srcOrd="0" destOrd="0" presId="urn:microsoft.com/office/officeart/2005/8/layout/radial6"/>
    <dgm:cxn modelId="{6CB9D88E-067E-4C3F-BE5E-036DDC8DE1B1}" srcId="{41C36C71-BD80-49D1-A96B-345F95B0E096}" destId="{D670D707-9416-4F7A-B0E8-92D2F4163064}" srcOrd="3" destOrd="0" parTransId="{25D4E771-1E60-4A75-885A-8BABD77E4550}" sibTransId="{5CECF24F-2A25-4BC5-9D1F-21F2443190D3}"/>
    <dgm:cxn modelId="{52269120-38F5-4FB1-99C6-40F785F68551}" type="presOf" srcId="{8CE1AB1B-4131-4DE7-95F6-FBBFC9AA7A31}" destId="{DC9877FB-E1E0-4588-8FBF-F068E847FCEA}" srcOrd="0" destOrd="0" presId="urn:microsoft.com/office/officeart/2005/8/layout/radial6"/>
    <dgm:cxn modelId="{D702DEC5-5390-4E24-ACCF-BF7CC294765F}" srcId="{41C36C71-BD80-49D1-A96B-345F95B0E096}" destId="{C8FDC996-4B7A-4CF7-A79E-E5BB6B63E731}" srcOrd="2" destOrd="0" parTransId="{ABE0D4C8-BB59-4BCA-B830-F0C0780C8173}" sibTransId="{23B7C03B-E114-4972-BC38-682858A7E25A}"/>
    <dgm:cxn modelId="{6151F9F8-FCFC-452A-B3A9-7D9191A78506}" srcId="{41C36C71-BD80-49D1-A96B-345F95B0E096}" destId="{C3768208-A182-4430-A78C-971460A9E32B}" srcOrd="4" destOrd="0" parTransId="{22E6F302-9936-42F9-8F69-93EBAB6A1435}" sibTransId="{8CE1AB1B-4131-4DE7-95F6-FBBFC9AA7A31}"/>
    <dgm:cxn modelId="{151F3E7A-15B7-4191-B059-3386FB18964C}" type="presParOf" srcId="{62C5696C-7D5A-4719-B06E-4C920B2FFE21}" destId="{E915A856-34D3-4CCB-A55E-A0E1847A276E}" srcOrd="0" destOrd="0" presId="urn:microsoft.com/office/officeart/2005/8/layout/radial6"/>
    <dgm:cxn modelId="{DEB565A6-949F-46ED-9894-0559439DE678}" type="presParOf" srcId="{62C5696C-7D5A-4719-B06E-4C920B2FFE21}" destId="{659D037F-5D6F-4AB6-ACAC-D97E676AA58F}" srcOrd="1" destOrd="0" presId="urn:microsoft.com/office/officeart/2005/8/layout/radial6"/>
    <dgm:cxn modelId="{6A9309D0-AAEC-4653-9ACA-1D99B1D79DBD}" type="presParOf" srcId="{62C5696C-7D5A-4719-B06E-4C920B2FFE21}" destId="{FE73F150-3CB3-4DEE-904D-63F49CD7DD6C}" srcOrd="2" destOrd="0" presId="urn:microsoft.com/office/officeart/2005/8/layout/radial6"/>
    <dgm:cxn modelId="{C947EADA-634D-467A-948B-1BC6BC7399B5}" type="presParOf" srcId="{62C5696C-7D5A-4719-B06E-4C920B2FFE21}" destId="{AADCF3BF-1CDF-488D-B463-72AD32F2EEA2}" srcOrd="3" destOrd="0" presId="urn:microsoft.com/office/officeart/2005/8/layout/radial6"/>
    <dgm:cxn modelId="{9EADCD6D-7043-41AD-9516-FDEC8FDB2A7F}" type="presParOf" srcId="{62C5696C-7D5A-4719-B06E-4C920B2FFE21}" destId="{5109667E-D660-4762-A32D-56F8272A4871}" srcOrd="4" destOrd="0" presId="urn:microsoft.com/office/officeart/2005/8/layout/radial6"/>
    <dgm:cxn modelId="{85F4C42F-194C-4963-91C1-A0F62F97D7CF}" type="presParOf" srcId="{62C5696C-7D5A-4719-B06E-4C920B2FFE21}" destId="{DB75CB0F-929A-435D-9A11-966CF28B487A}" srcOrd="5" destOrd="0" presId="urn:microsoft.com/office/officeart/2005/8/layout/radial6"/>
    <dgm:cxn modelId="{30F755EB-34FE-4470-83B9-E792DE2B0D2B}" type="presParOf" srcId="{62C5696C-7D5A-4719-B06E-4C920B2FFE21}" destId="{C0A17312-61BE-491A-9CD9-AFE78512C8A8}" srcOrd="6" destOrd="0" presId="urn:microsoft.com/office/officeart/2005/8/layout/radial6"/>
    <dgm:cxn modelId="{E6C00C0A-9415-4A31-918F-4FCFFAD04EFA}" type="presParOf" srcId="{62C5696C-7D5A-4719-B06E-4C920B2FFE21}" destId="{B605D785-9589-4377-A5B8-0D6CB4E3F239}" srcOrd="7" destOrd="0" presId="urn:microsoft.com/office/officeart/2005/8/layout/radial6"/>
    <dgm:cxn modelId="{A26918D4-48A8-44C7-B70C-D402233D4741}" type="presParOf" srcId="{62C5696C-7D5A-4719-B06E-4C920B2FFE21}" destId="{C1D4E182-6230-497E-81FE-52772FE11A94}" srcOrd="8" destOrd="0" presId="urn:microsoft.com/office/officeart/2005/8/layout/radial6"/>
    <dgm:cxn modelId="{76E25B87-3424-496F-94B4-87E3AADCB1D9}" type="presParOf" srcId="{62C5696C-7D5A-4719-B06E-4C920B2FFE21}" destId="{2391570D-20F6-4172-9004-5C445D32C3E4}" srcOrd="9" destOrd="0" presId="urn:microsoft.com/office/officeart/2005/8/layout/radial6"/>
    <dgm:cxn modelId="{1EE77E38-2A28-4557-8FC5-6DAF183C9276}" type="presParOf" srcId="{62C5696C-7D5A-4719-B06E-4C920B2FFE21}" destId="{15CE20BD-8BFA-4ECE-8391-B6C7E4C1409E}" srcOrd="10" destOrd="0" presId="urn:microsoft.com/office/officeart/2005/8/layout/radial6"/>
    <dgm:cxn modelId="{29AEEFAD-7A48-44B9-AEC6-4185286521AF}" type="presParOf" srcId="{62C5696C-7D5A-4719-B06E-4C920B2FFE21}" destId="{39B20F88-237A-445A-A677-D59B6E22E2ED}" srcOrd="11" destOrd="0" presId="urn:microsoft.com/office/officeart/2005/8/layout/radial6"/>
    <dgm:cxn modelId="{B71A4DAA-274E-41D0-A9AB-0965E3B636C8}" type="presParOf" srcId="{62C5696C-7D5A-4719-B06E-4C920B2FFE21}" destId="{2F19E2AB-5472-43B4-B4F1-F4890254FD77}" srcOrd="12" destOrd="0" presId="urn:microsoft.com/office/officeart/2005/8/layout/radial6"/>
    <dgm:cxn modelId="{B748BABC-D4F3-4AA5-8B5C-494DF2832380}" type="presParOf" srcId="{62C5696C-7D5A-4719-B06E-4C920B2FFE21}" destId="{C33FD785-2B1A-46BC-8145-9FB24D6553A7}" srcOrd="13" destOrd="0" presId="urn:microsoft.com/office/officeart/2005/8/layout/radial6"/>
    <dgm:cxn modelId="{4DE1E2B0-3882-4C1A-9E78-B6287EB2C8E4}" type="presParOf" srcId="{62C5696C-7D5A-4719-B06E-4C920B2FFE21}" destId="{3F3FFAC1-A51F-436A-A443-79527653D089}" srcOrd="14" destOrd="0" presId="urn:microsoft.com/office/officeart/2005/8/layout/radial6"/>
    <dgm:cxn modelId="{3F87272F-9A98-40D8-8CC7-27C322AD1A65}" type="presParOf" srcId="{62C5696C-7D5A-4719-B06E-4C920B2FFE21}" destId="{DC9877FB-E1E0-4588-8FBF-F068E847FCEA}" srcOrd="15" destOrd="0" presId="urn:microsoft.com/office/officeart/2005/8/layout/radial6"/>
    <dgm:cxn modelId="{489AF02D-1CCE-4FCC-9BD6-EDA5BA23A512}" type="presParOf" srcId="{62C5696C-7D5A-4719-B06E-4C920B2FFE21}" destId="{B4EF20A0-CFDE-45A2-AE1F-E03750C87F65}" srcOrd="16" destOrd="0" presId="urn:microsoft.com/office/officeart/2005/8/layout/radial6"/>
    <dgm:cxn modelId="{BEE5AD44-04C7-4088-A37C-A27CE9F9E5A4}" type="presParOf" srcId="{62C5696C-7D5A-4719-B06E-4C920B2FFE21}" destId="{CAD16555-3434-4EFF-A9F9-B83B42BEF7FA}" srcOrd="17" destOrd="0" presId="urn:microsoft.com/office/officeart/2005/8/layout/radial6"/>
    <dgm:cxn modelId="{3BB6786A-7BB7-4E00-AFFA-70840B067BA2}" type="presParOf" srcId="{62C5696C-7D5A-4719-B06E-4C920B2FFE21}" destId="{C2575B23-3162-40FF-B8D0-F7CFD833D757}" srcOrd="18" destOrd="0" presId="urn:microsoft.com/office/officeart/2005/8/layout/radial6"/>
    <dgm:cxn modelId="{4B219551-9E01-42F9-AEB0-84203A920A07}" type="presParOf" srcId="{62C5696C-7D5A-4719-B06E-4C920B2FFE21}" destId="{BB1ADEBE-56A7-4F4E-A1FC-DD9BAA34F030}" srcOrd="19" destOrd="0" presId="urn:microsoft.com/office/officeart/2005/8/layout/radial6"/>
    <dgm:cxn modelId="{9E23C0FF-B98A-47BE-B50F-A763488428F2}" type="presParOf" srcId="{62C5696C-7D5A-4719-B06E-4C920B2FFE21}" destId="{20E42C20-FEDB-4B1A-9CE2-02AAB6DA792D}" srcOrd="20" destOrd="0" presId="urn:microsoft.com/office/officeart/2005/8/layout/radial6"/>
    <dgm:cxn modelId="{497227E3-D982-4D90-A93E-B45293A6B568}" type="presParOf" srcId="{62C5696C-7D5A-4719-B06E-4C920B2FFE21}" destId="{722B5817-3759-4813-8E6A-AFFB16721CBC}" srcOrd="21" destOrd="0" presId="urn:microsoft.com/office/officeart/2005/8/layout/radial6"/>
    <dgm:cxn modelId="{D0E51150-48F2-483C-AA10-CF4FCF6D153A}" type="presParOf" srcId="{62C5696C-7D5A-4719-B06E-4C920B2FFE21}" destId="{24760DFE-0D6F-4FCB-8D6E-6949A4E76160}" srcOrd="22" destOrd="0" presId="urn:microsoft.com/office/officeart/2005/8/layout/radial6"/>
    <dgm:cxn modelId="{0DE45D9A-C195-4962-A5E4-776303D5864F}" type="presParOf" srcId="{62C5696C-7D5A-4719-B06E-4C920B2FFE21}" destId="{89845A44-3461-4DDC-B327-301BBFDD758A}" srcOrd="23" destOrd="0" presId="urn:microsoft.com/office/officeart/2005/8/layout/radial6"/>
    <dgm:cxn modelId="{F39E1CE9-8A2B-44DC-A6E8-A57BDCE9ED52}" type="presParOf" srcId="{62C5696C-7D5A-4719-B06E-4C920B2FFE21}" destId="{FFD0FAC1-0BC0-4787-8880-71D085F09662}"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0FAC1-0BC0-4787-8880-71D085F09662}">
      <dsp:nvSpPr>
        <dsp:cNvPr id="0" name=""/>
        <dsp:cNvSpPr/>
      </dsp:nvSpPr>
      <dsp:spPr>
        <a:xfrm>
          <a:off x="383854" y="354813"/>
          <a:ext cx="3268706" cy="3268706"/>
        </a:xfrm>
        <a:prstGeom prst="blockArc">
          <a:avLst>
            <a:gd name="adj1" fmla="val 13206302"/>
            <a:gd name="adj2" fmla="val 16483453"/>
            <a:gd name="adj3" fmla="val 342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2B5817-3759-4813-8E6A-AFFB16721CBC}">
      <dsp:nvSpPr>
        <dsp:cNvPr id="0" name=""/>
        <dsp:cNvSpPr/>
      </dsp:nvSpPr>
      <dsp:spPr>
        <a:xfrm>
          <a:off x="521980" y="164001"/>
          <a:ext cx="3268706" cy="3268706"/>
        </a:xfrm>
        <a:prstGeom prst="blockArc">
          <a:avLst>
            <a:gd name="adj1" fmla="val 10337426"/>
            <a:gd name="adj2" fmla="val 12701745"/>
            <a:gd name="adj3" fmla="val 342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575B23-3162-40FF-B8D0-F7CFD833D757}">
      <dsp:nvSpPr>
        <dsp:cNvPr id="0" name=""/>
        <dsp:cNvSpPr/>
      </dsp:nvSpPr>
      <dsp:spPr>
        <a:xfrm>
          <a:off x="522445" y="591541"/>
          <a:ext cx="3268706" cy="3268706"/>
        </a:xfrm>
        <a:prstGeom prst="blockArc">
          <a:avLst>
            <a:gd name="adj1" fmla="val 9011554"/>
            <a:gd name="adj2" fmla="val 11255098"/>
            <a:gd name="adj3" fmla="val 342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9877FB-E1E0-4588-8FBF-F068E847FCEA}">
      <dsp:nvSpPr>
        <dsp:cNvPr id="0" name=""/>
        <dsp:cNvSpPr/>
      </dsp:nvSpPr>
      <dsp:spPr>
        <a:xfrm>
          <a:off x="369411" y="369848"/>
          <a:ext cx="3268706" cy="3268706"/>
        </a:xfrm>
        <a:prstGeom prst="blockArc">
          <a:avLst>
            <a:gd name="adj1" fmla="val 5041774"/>
            <a:gd name="adj2" fmla="val 8434386"/>
            <a:gd name="adj3" fmla="val 3421"/>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19E2AB-5472-43B4-B4F1-F4890254FD77}">
      <dsp:nvSpPr>
        <dsp:cNvPr id="0" name=""/>
        <dsp:cNvSpPr/>
      </dsp:nvSpPr>
      <dsp:spPr>
        <a:xfrm>
          <a:off x="632852" y="364026"/>
          <a:ext cx="3268706" cy="3268706"/>
        </a:xfrm>
        <a:prstGeom prst="blockArc">
          <a:avLst>
            <a:gd name="adj1" fmla="val 2322670"/>
            <a:gd name="adj2" fmla="val 5606317"/>
            <a:gd name="adj3" fmla="val 342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91570D-20F6-4172-9004-5C445D32C3E4}">
      <dsp:nvSpPr>
        <dsp:cNvPr id="0" name=""/>
        <dsp:cNvSpPr/>
      </dsp:nvSpPr>
      <dsp:spPr>
        <a:xfrm>
          <a:off x="541663" y="489816"/>
          <a:ext cx="3268706" cy="3268706"/>
        </a:xfrm>
        <a:prstGeom prst="blockArc">
          <a:avLst>
            <a:gd name="adj1" fmla="val 21324322"/>
            <a:gd name="adj2" fmla="val 1990054"/>
            <a:gd name="adj3" fmla="val 342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A17312-61BE-491A-9CD9-AFE78512C8A8}">
      <dsp:nvSpPr>
        <dsp:cNvPr id="0" name=""/>
        <dsp:cNvSpPr/>
      </dsp:nvSpPr>
      <dsp:spPr>
        <a:xfrm>
          <a:off x="537499" y="304520"/>
          <a:ext cx="3268706" cy="3268706"/>
        </a:xfrm>
        <a:prstGeom prst="blockArc">
          <a:avLst>
            <a:gd name="adj1" fmla="val 19570614"/>
            <a:gd name="adj2" fmla="val 121180"/>
            <a:gd name="adj3" fmla="val 342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DCF3BF-1CDF-488D-B463-72AD32F2EEA2}">
      <dsp:nvSpPr>
        <dsp:cNvPr id="0" name=""/>
        <dsp:cNvSpPr/>
      </dsp:nvSpPr>
      <dsp:spPr>
        <a:xfrm>
          <a:off x="575779" y="359163"/>
          <a:ext cx="3268706" cy="3268706"/>
        </a:xfrm>
        <a:prstGeom prst="blockArc">
          <a:avLst>
            <a:gd name="adj1" fmla="val 16072377"/>
            <a:gd name="adj2" fmla="val 19427827"/>
            <a:gd name="adj3" fmla="val 342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15A856-34D3-4CCB-A55E-A0E1847A276E}">
      <dsp:nvSpPr>
        <dsp:cNvPr id="0" name=""/>
        <dsp:cNvSpPr/>
      </dsp:nvSpPr>
      <dsp:spPr>
        <a:xfrm>
          <a:off x="1389752" y="1432819"/>
          <a:ext cx="1386142" cy="11092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t>Patient</a:t>
          </a:r>
        </a:p>
      </dsp:txBody>
      <dsp:txXfrm>
        <a:off x="1592748" y="1595259"/>
        <a:ext cx="980150" cy="784327"/>
      </dsp:txXfrm>
    </dsp:sp>
    <dsp:sp modelId="{659D037F-5D6F-4AB6-ACAC-D97E676AA58F}">
      <dsp:nvSpPr>
        <dsp:cNvPr id="0" name=""/>
        <dsp:cNvSpPr/>
      </dsp:nvSpPr>
      <dsp:spPr>
        <a:xfrm>
          <a:off x="1336186" y="0"/>
          <a:ext cx="1628647" cy="77644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Dietetics</a:t>
          </a:r>
        </a:p>
      </dsp:txBody>
      <dsp:txXfrm>
        <a:off x="1574696" y="113708"/>
        <a:ext cx="1151627" cy="549028"/>
      </dsp:txXfrm>
    </dsp:sp>
    <dsp:sp modelId="{5109667E-D660-4762-A32D-56F8272A4871}">
      <dsp:nvSpPr>
        <dsp:cNvPr id="0" name=""/>
        <dsp:cNvSpPr/>
      </dsp:nvSpPr>
      <dsp:spPr>
        <a:xfrm>
          <a:off x="2694034" y="656479"/>
          <a:ext cx="1624703" cy="77644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Speech &amp; Language Therapy</a:t>
          </a:r>
        </a:p>
      </dsp:txBody>
      <dsp:txXfrm>
        <a:off x="2931966" y="770187"/>
        <a:ext cx="1148839" cy="549028"/>
      </dsp:txXfrm>
    </dsp:sp>
    <dsp:sp modelId="{B605D785-9589-4377-A5B8-0D6CB4E3F239}">
      <dsp:nvSpPr>
        <dsp:cNvPr id="0" name=""/>
        <dsp:cNvSpPr/>
      </dsp:nvSpPr>
      <dsp:spPr>
        <a:xfrm>
          <a:off x="3039446" y="1607265"/>
          <a:ext cx="1475618" cy="77644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Restorative Dentistry</a:t>
          </a:r>
        </a:p>
      </dsp:txBody>
      <dsp:txXfrm>
        <a:off x="3255545" y="1720973"/>
        <a:ext cx="1043420" cy="549028"/>
      </dsp:txXfrm>
    </dsp:sp>
    <dsp:sp modelId="{15CE20BD-8BFA-4ECE-8391-B6C7E4C1409E}">
      <dsp:nvSpPr>
        <dsp:cNvPr id="0" name=""/>
        <dsp:cNvSpPr/>
      </dsp:nvSpPr>
      <dsp:spPr>
        <a:xfrm>
          <a:off x="2759913" y="2614791"/>
          <a:ext cx="1521560" cy="77644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Physiotherapy</a:t>
          </a:r>
        </a:p>
      </dsp:txBody>
      <dsp:txXfrm>
        <a:off x="2982740" y="2728499"/>
        <a:ext cx="1075906" cy="549028"/>
      </dsp:txXfrm>
    </dsp:sp>
    <dsp:sp modelId="{C33FD785-2B1A-46BC-8145-9FB24D6553A7}">
      <dsp:nvSpPr>
        <dsp:cNvPr id="0" name=""/>
        <dsp:cNvSpPr/>
      </dsp:nvSpPr>
      <dsp:spPr>
        <a:xfrm>
          <a:off x="1501178" y="3213666"/>
          <a:ext cx="1339352" cy="77644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Occupational Therapy</a:t>
          </a:r>
        </a:p>
      </dsp:txBody>
      <dsp:txXfrm>
        <a:off x="1697322" y="3327374"/>
        <a:ext cx="947064" cy="549028"/>
      </dsp:txXfrm>
    </dsp:sp>
    <dsp:sp modelId="{B4EF20A0-CFDE-45A2-AE1F-E03750C87F65}">
      <dsp:nvSpPr>
        <dsp:cNvPr id="0" name=""/>
        <dsp:cNvSpPr/>
      </dsp:nvSpPr>
      <dsp:spPr>
        <a:xfrm>
          <a:off x="0" y="2636192"/>
          <a:ext cx="1525846" cy="77644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Clinical Nurse Specialists</a:t>
          </a:r>
        </a:p>
      </dsp:txBody>
      <dsp:txXfrm>
        <a:off x="223455" y="2749900"/>
        <a:ext cx="1078936" cy="549028"/>
      </dsp:txXfrm>
    </dsp:sp>
    <dsp:sp modelId="{BB1ADEBE-56A7-4F4E-A1FC-DD9BAA34F030}">
      <dsp:nvSpPr>
        <dsp:cNvPr id="0" name=""/>
        <dsp:cNvSpPr/>
      </dsp:nvSpPr>
      <dsp:spPr>
        <a:xfrm>
          <a:off x="-196326" y="1625633"/>
          <a:ext cx="1521560" cy="77644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Lymphoedema Services</a:t>
          </a:r>
        </a:p>
      </dsp:txBody>
      <dsp:txXfrm>
        <a:off x="26501" y="1739341"/>
        <a:ext cx="1075906" cy="549028"/>
      </dsp:txXfrm>
    </dsp:sp>
    <dsp:sp modelId="{24760DFE-0D6F-4FCB-8D6E-6949A4E76160}">
      <dsp:nvSpPr>
        <dsp:cNvPr id="0" name=""/>
        <dsp:cNvSpPr/>
      </dsp:nvSpPr>
      <dsp:spPr>
        <a:xfrm>
          <a:off x="37284" y="566114"/>
          <a:ext cx="1504486" cy="77644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Clinical Psychology</a:t>
          </a:r>
        </a:p>
      </dsp:txBody>
      <dsp:txXfrm>
        <a:off x="257611" y="679822"/>
        <a:ext cx="1063832" cy="54902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1BC17CF-A80D-E346-9334-35480502DA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98E5263-3ED3-CC46-A8C6-180D52C4DA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162268-4B92-1246-9F2C-342DF46049C9}" type="datetimeFigureOut">
              <a:rPr lang="en-US" smtClean="0"/>
              <a:t>11/23/2021</a:t>
            </a:fld>
            <a:endParaRPr lang="en-US"/>
          </a:p>
        </p:txBody>
      </p:sp>
      <p:sp>
        <p:nvSpPr>
          <p:cNvPr id="4" name="Footer Placeholder 3">
            <a:extLst>
              <a:ext uri="{FF2B5EF4-FFF2-40B4-BE49-F238E27FC236}">
                <a16:creationId xmlns:a16="http://schemas.microsoft.com/office/drawing/2014/main" xmlns="" id="{337587DC-E340-A144-B6BD-9075AFC90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6284AF5-76EC-2140-98EA-267CBF745A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463006-1859-9546-8367-1CFE528A06F4}" type="slidenum">
              <a:rPr lang="en-US" smtClean="0"/>
              <a:t>‹#›</a:t>
            </a:fld>
            <a:endParaRPr lang="en-US"/>
          </a:p>
        </p:txBody>
      </p:sp>
    </p:spTree>
    <p:extLst>
      <p:ext uri="{BB962C8B-B14F-4D97-AF65-F5344CB8AC3E}">
        <p14:creationId xmlns:p14="http://schemas.microsoft.com/office/powerpoint/2010/main" val="292924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9160B3-AAD3-4DA3-816A-1EF401BAEDBD}" type="datetimeFigureOut">
              <a:rPr lang="en-GB" smtClean="0"/>
              <a:t>23/11/2021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3C4384-3BBD-409C-8EF2-8861F149214D}" type="slidenum">
              <a:rPr lang="en-GB" smtClean="0"/>
              <a:t>‹#›</a:t>
            </a:fld>
            <a:endParaRPr lang="en-GB"/>
          </a:p>
        </p:txBody>
      </p:sp>
    </p:spTree>
    <p:extLst>
      <p:ext uri="{BB962C8B-B14F-4D97-AF65-F5344CB8AC3E}">
        <p14:creationId xmlns:p14="http://schemas.microsoft.com/office/powerpoint/2010/main" val="2773728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v.uk/government/collections/government-conversion-factors-for-company-report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3C4384-3BBD-409C-8EF2-8861F149214D}" type="slidenum">
              <a:rPr lang="en-GB" smtClean="0"/>
              <a:t>1</a:t>
            </a:fld>
            <a:endParaRPr lang="en-GB"/>
          </a:p>
        </p:txBody>
      </p:sp>
    </p:spTree>
    <p:extLst>
      <p:ext uri="{BB962C8B-B14F-4D97-AF65-F5344CB8AC3E}">
        <p14:creationId xmlns:p14="http://schemas.microsoft.com/office/powerpoint/2010/main" val="3378553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7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Further analysis of all patient outpatient appointment journeys was undertaken and shown in the slide. Although there are significant reductions in average travel times for ENT appointments, it is evident that head and neck cancer patients are still travelling significant distances for healthcare appointments. </a:t>
            </a:r>
          </a:p>
          <a:p>
            <a:pPr>
              <a:lnSpc>
                <a:spcPct val="150000"/>
              </a:lnSpc>
              <a:spcAft>
                <a:spcPts val="7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Many of the head and neck cancer patients are over the age of 75, and therefore more likely to have other co-morbid conditions. They often live in more deprived areas with poor access to transport.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effectLst/>
                <a:latin typeface="Arial" panose="020B0604020202020204" pitchFamily="34" charset="0"/>
                <a:ea typeface="Arial" panose="020B0604020202020204" pitchFamily="34" charset="0"/>
                <a:cs typeface="Times New Roman" panose="02020603050405020304" pitchFamily="18" charset="0"/>
              </a:rPr>
              <a:t>The calculation of the carbon released (in kg) per appointment journey is based on the journey distance (in km) for an average sized petrol, diesel, hybrid or electric car, using the </a:t>
            </a:r>
            <a:r>
              <a:rPr lang="en-GB" sz="1400" u="sng" dirty="0">
                <a:solidFill>
                  <a:srgbClr val="005EB8"/>
                </a:solidFill>
                <a:effectLst/>
                <a:latin typeface="Arial" panose="020B0604020202020204" pitchFamily="34" charset="0"/>
                <a:ea typeface="Arial" panose="020B0604020202020204" pitchFamily="34" charset="0"/>
                <a:cs typeface="Times New Roman" panose="02020603050405020304" pitchFamily="18" charset="0"/>
                <a:hlinkClick r:id="rId3"/>
              </a:rPr>
              <a:t>Gov.UK 'Government</a:t>
            </a:r>
            <a:r>
              <a:rPr lang="en-GB" sz="1400" dirty="0">
                <a:effectLst/>
                <a:latin typeface="Arial" panose="020B0604020202020204" pitchFamily="34" charset="0"/>
                <a:ea typeface="Arial" panose="020B0604020202020204" pitchFamily="34" charset="0"/>
                <a:cs typeface="Times New Roman" panose="02020603050405020304" pitchFamily="18" charset="0"/>
              </a:rPr>
              <a:t> conversion factors for company reporting of greenhouse gas emissions’.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48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effectLst/>
                <a:latin typeface="Arial" panose="020B0604020202020204" pitchFamily="34" charset="0"/>
                <a:ea typeface="Arial" panose="020B0604020202020204" pitchFamily="34" charset="0"/>
                <a:cs typeface="Times New Roman" panose="02020603050405020304" pitchFamily="18" charset="0"/>
              </a:rPr>
              <a:t>The principal reason for establishing the ‘Care Closer to Home’ pilot was to improve patient outcomes and experience of care. </a:t>
            </a:r>
          </a:p>
          <a:p>
            <a:endParaRPr lang="en-GB" sz="1800" dirty="0">
              <a:latin typeface="Arial" panose="020B0604020202020204" pitchFamily="34" charset="0"/>
              <a:cs typeface="Times New Roman" panose="02020603050405020304" pitchFamily="18" charset="0"/>
            </a:endParaRPr>
          </a:p>
          <a:p>
            <a:r>
              <a:rPr lang="en-GB" sz="1400" dirty="0">
                <a:effectLst/>
                <a:latin typeface="Arial" panose="020B0604020202020204" pitchFamily="34" charset="0"/>
                <a:ea typeface="Arial" panose="020B0604020202020204" pitchFamily="34" charset="0"/>
                <a:cs typeface="Times New Roman" panose="02020603050405020304" pitchFamily="18" charset="0"/>
              </a:rPr>
              <a:t>The new service was reported to result in improved patient outcomes, with problems being resolved before they become more significant and difficult to manage. </a:t>
            </a:r>
          </a:p>
          <a:p>
            <a:r>
              <a:rPr lang="en-GB" sz="1400" dirty="0">
                <a:effectLst/>
                <a:latin typeface="Arial" panose="020B0604020202020204" pitchFamily="34" charset="0"/>
                <a:ea typeface="Arial" panose="020B0604020202020204" pitchFamily="34" charset="0"/>
                <a:cs typeface="Times New Roman" panose="02020603050405020304" pitchFamily="18" charset="0"/>
              </a:rPr>
              <a:t>Examples such as resolving leaking speaking valves and carrying out tracheostomy changes were highlighted, and it was reported that patients often acted on these issues more quickly as the care was local to them. </a:t>
            </a:r>
          </a:p>
          <a:p>
            <a:r>
              <a:rPr lang="en-GB" sz="1400" dirty="0">
                <a:effectLst/>
                <a:latin typeface="Arial" panose="020B0604020202020204" pitchFamily="34" charset="0"/>
                <a:ea typeface="Arial" panose="020B0604020202020204" pitchFamily="34" charset="0"/>
                <a:cs typeface="Times New Roman" panose="02020603050405020304" pitchFamily="18" charset="0"/>
              </a:rPr>
              <a:t>Because the Swindon team have developed a greater knowledge of the patients, they can provide a better experience if they are admitted to GWH, through effective and timely communication with ward staff. Having access to the specialist AHP services was highlighted as a key benefit to patients, providing advice and support outside of the clinic.</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6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7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 is ENT; Salmon is Dietetics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chart shows both the significant growth in Outpatient activity at GWH, and also the growing variety of outpatient services offered. In 2016 the 36 appointments under the Dietetics treatment function accounted for half of all appointments at GWH whereas, at 2021 YTD, 56 dietetics appointments account for less than 20% (56/314; 17.8%) of all appointments at GWH.</a:t>
            </a: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C4384-3BBD-409C-8EF2-8861F14921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7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The graphs show growth in ENT follow-up activity. The business case </a:t>
            </a:r>
            <a:r>
              <a:rPr lang="en-GB" sz="1400" dirty="0">
                <a:latin typeface="Arial" panose="020B0604020202020204" pitchFamily="34" charset="0"/>
                <a:ea typeface="Arial" panose="020B0604020202020204" pitchFamily="34" charset="0"/>
                <a:cs typeface="Times New Roman" panose="02020603050405020304" pitchFamily="18" charset="0"/>
              </a:rPr>
              <a:t>modelled the likely change. </a:t>
            </a:r>
            <a:r>
              <a:rPr lang="en-GB" sz="1400" dirty="0">
                <a:effectLst/>
                <a:latin typeface="Arial" panose="020B0604020202020204" pitchFamily="34" charset="0"/>
                <a:ea typeface="Arial" panose="020B0604020202020204" pitchFamily="34" charset="0"/>
                <a:cs typeface="Times New Roman" panose="02020603050405020304" pitchFamily="18" charset="0"/>
              </a:rPr>
              <a:t>The anticipation was that activity would increase at the start of the clinic and then decrease sharply as patients either recovered or died. </a:t>
            </a:r>
          </a:p>
          <a:p>
            <a:pPr>
              <a:lnSpc>
                <a:spcPct val="150000"/>
              </a:lnSpc>
              <a:spcAft>
                <a:spcPts val="70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As the clinic started in September 2018, </a:t>
            </a:r>
            <a:r>
              <a:rPr lang="en-GB" sz="1400" dirty="0">
                <a:latin typeface="Arial" panose="020B0604020202020204" pitchFamily="34" charset="0"/>
                <a:ea typeface="Arial" panose="020B0604020202020204" pitchFamily="34" charset="0"/>
                <a:cs typeface="Times New Roman" panose="02020603050405020304" pitchFamily="18" charset="0"/>
              </a:rPr>
              <a:t>t</a:t>
            </a:r>
            <a:r>
              <a:rPr lang="en-GB" sz="1400" dirty="0">
                <a:effectLst/>
                <a:latin typeface="Arial" panose="020B0604020202020204" pitchFamily="34" charset="0"/>
                <a:ea typeface="Arial" panose="020B0604020202020204" pitchFamily="34" charset="0"/>
                <a:cs typeface="Times New Roman" panose="02020603050405020304" pitchFamily="18" charset="0"/>
              </a:rPr>
              <a:t>he numbers seen are not dissimilar to the original modelling, implying that 2021-22 should see a decrease in overall activity.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312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7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Before the GWH clinic opened just over two-thirds (69%) of A&amp;E attendances by Swindon and Wiltshire patients resulted in a hospital admission. Since the clinic opened, this level has fallen to less than half (46%) of attendances resulting in emergency admission.</a:t>
            </a:r>
          </a:p>
          <a:p>
            <a:pPr>
              <a:lnSpc>
                <a:spcPct val="150000"/>
              </a:lnSpc>
              <a:spcAft>
                <a:spcPts val="70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Swindon and Wiltshire head and neck cancer patients now appear less likely to attend A&amp;E within 6 months of their treatment, and if they do attend, it is less frequently, and they are less likely to experience an emergency admission.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0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Times New Roman" panose="02020603050405020304" pitchFamily="18" charset="0"/>
              </a:rPr>
              <a:t>Using pre and post GWH clinic activity to review the reductions in A&amp;E attendances since the beginning of the GWH clinic, enabled a comparison of costs to be made. This used the assumption of head and neck cancer patients continuing to attend A&amp;E at the same rate as pre-GWH clinic opening. The cost per attendance was based on 2019/20 NCCI for GWH – £190.64 for Type 1 (Not Admitted).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Using a weighted average of Non-Elective Admissions (NEL) from NCCI data, the SCW Finance team established an estimated cost of £500 per admission. Using this and the percentage change in emergency admissions from A&amp;E for Head and Neck patients from Swindon and Wilts, it is possible to calculate an estimated non-cash-releasing benefit / saving of £16,000 as follows: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86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Using a weighted average of Non-Elective Admissions (NEL) from NCCI data, the SCW Finance team established an estimated cost of £3,400 per admission. Using this and the percentage change in emergency admissions from A&amp;E for Head and Neck patients from Swindon and Wilts, it is possible to calculate an estimated non-cash-releasing benefit / saving of £107,510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45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Arial" panose="020B0604020202020204" pitchFamily="34" charset="0"/>
                <a:cs typeface="Times New Roman" panose="02020603050405020304" pitchFamily="18" charset="0"/>
              </a:rPr>
              <a:t>Whilst Outpatient DNA and Patient Cancellation rates have reduced for all OUH head and neck cancer patients, the improvement is most marked for head and neck cancer patients from Swindon and Wiltshire. In 2016, 1 in 12 outpatient appointments (8.1%) were recorded as a DNA or Patient Cancellation; at 2021 YTD this figure is below 2%.</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07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Highlights the growing incidence, older age of patient and link to deprivation</a:t>
            </a:r>
          </a:p>
          <a:p>
            <a:r>
              <a:rPr lang="en-US" dirty="0">
                <a:cs typeface="Calibri"/>
              </a:rPr>
              <a:t>Set up of head and neck services – </a:t>
            </a:r>
            <a:r>
              <a:rPr lang="en-US" dirty="0" err="1">
                <a:cs typeface="Calibri"/>
              </a:rPr>
              <a:t>centralised</a:t>
            </a:r>
            <a:r>
              <a:rPr lang="en-US" dirty="0">
                <a:cs typeface="Calibri"/>
              </a:rPr>
              <a:t>, causing travel concerns. Patient group has significant n</a:t>
            </a:r>
            <a:r>
              <a:rPr lang="en-US" dirty="0"/>
              <a:t>eed for ongoing support due to treatment effects/ recurrence rates </a:t>
            </a:r>
          </a:p>
          <a:p>
            <a:r>
              <a:rPr lang="en-US" dirty="0">
                <a:cs typeface="Calibri"/>
              </a:rPr>
              <a:t>Provides rationale for initial project </a:t>
            </a:r>
          </a:p>
        </p:txBody>
      </p:sp>
      <p:sp>
        <p:nvSpPr>
          <p:cNvPr id="4" name="Slide Number Placeholder 3"/>
          <p:cNvSpPr>
            <a:spLocks noGrp="1"/>
          </p:cNvSpPr>
          <p:nvPr>
            <p:ph type="sldNum" sz="quarter" idx="5"/>
          </p:nvPr>
        </p:nvSpPr>
        <p:spPr/>
        <p:txBody>
          <a:bodyPr/>
          <a:lstStyle/>
          <a:p>
            <a:fld id="{C03C4384-3BBD-409C-8EF2-8861F149214D}" type="slidenum">
              <a:rPr lang="en-GB" smtClean="0"/>
              <a:t>2</a:t>
            </a:fld>
            <a:endParaRPr lang="en-GB"/>
          </a:p>
        </p:txBody>
      </p:sp>
    </p:spTree>
    <p:extLst>
      <p:ext uri="{BB962C8B-B14F-4D97-AF65-F5344CB8AC3E}">
        <p14:creationId xmlns:p14="http://schemas.microsoft.com/office/powerpoint/2010/main" val="881241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When annualised and converted to financial years, prior to the clinic opening, the DNA rate was 7.73%. When applying estimated costs of one Consultant Led ENT Outpatient Appointment (using NCCI value of £108) to each DNA, it shows the following: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292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The actual DNA rate once the clinic opened dropped to 4.4%, despite the significant increase in activity. This meant total estimated costs of DNAs were much less than they would have been if the DNA rate had stayed the same level, leading to a non-cash-releasing benefit / efficiency saving.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19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From the start of the cohort, accounting for cohort activity, associated costs, and efficiency savings because of the clinic, the cost per patient has reduced by £2,310.</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83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Arial" panose="020B0604020202020204" pitchFamily="34" charset="0"/>
                <a:cs typeface="Times New Roman" panose="02020603050405020304" pitchFamily="18" charset="0"/>
              </a:rPr>
              <a:t>The COVID-19 pandemic resulted in significant changes to NHS working practice, including restrictions to diagnostic tests, treatments, and follow up.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35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effectLst/>
                <a:latin typeface="Arial" panose="020B0604020202020204" pitchFamily="34" charset="0"/>
                <a:ea typeface="Arial" panose="020B0604020202020204" pitchFamily="34" charset="0"/>
                <a:cs typeface="Times New Roman" panose="02020603050405020304" pitchFamily="18" charset="0"/>
              </a:rPr>
              <a:t>21 out of 31 patients reported no adverse impact on their care from the COVID-19 pandemic. This was also reflected in the patient interviews.</a:t>
            </a:r>
          </a:p>
          <a:p>
            <a:pPr>
              <a:lnSpc>
                <a:spcPct val="150000"/>
              </a:lnSpc>
              <a:spcAft>
                <a:spcPts val="150"/>
              </a:spcAft>
            </a:pPr>
            <a:r>
              <a:rPr lang="en-GB" sz="1400" dirty="0">
                <a:effectLst/>
                <a:latin typeface="Arial" panose="020B0604020202020204" pitchFamily="34" charset="0"/>
                <a:ea typeface="Arial" panose="020B0604020202020204" pitchFamily="34" charset="0"/>
                <a:cs typeface="Times New Roman" panose="02020603050405020304" pitchFamily="18" charset="0"/>
              </a:rPr>
              <a:t>Of the survey responses that highlighted an impact from COVID-19, (10/31), seven reported minor issues and three more significant issues highlighting increased anxiety related to telephone appointments, rather than face-to-face. </a:t>
            </a:r>
          </a:p>
          <a:p>
            <a:pPr>
              <a:lnSpc>
                <a:spcPct val="150000"/>
              </a:lnSpc>
              <a:spcAft>
                <a:spcPts val="150"/>
              </a:spcAft>
            </a:pPr>
            <a:r>
              <a:rPr lang="en-GB" sz="1400" i="1" dirty="0">
                <a:solidFill>
                  <a:srgbClr val="1C345E"/>
                </a:solidFill>
                <a:effectLst/>
                <a:latin typeface="Arial" panose="020B0604020202020204" pitchFamily="34" charset="0"/>
                <a:ea typeface="Arial" panose="020B0604020202020204" pitchFamily="34" charset="0"/>
                <a:cs typeface="Times New Roman" panose="02020603050405020304" pitchFamily="18" charset="0"/>
              </a:rPr>
              <a:t>‘Having to have telephone appointments instead of face to face is not as good’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50000"/>
              </a:lnSpc>
              <a:spcAft>
                <a:spcPts val="150"/>
              </a:spcAft>
            </a:pPr>
            <a:r>
              <a:rPr lang="en-GB" sz="1400" i="1" dirty="0">
                <a:solidFill>
                  <a:srgbClr val="1C345E"/>
                </a:solidFill>
                <a:effectLst/>
                <a:latin typeface="Arial" panose="020B0604020202020204" pitchFamily="34" charset="0"/>
                <a:ea typeface="Arial" panose="020B0604020202020204" pitchFamily="34" charset="0"/>
                <a:cs typeface="Times New Roman" panose="02020603050405020304" pitchFamily="18" charset="0"/>
              </a:rPr>
              <a:t>‘Bit scary having telephone check-up, not being seen face to face’ </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60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616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348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4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8590" y="4377690"/>
            <a:ext cx="6709410" cy="4434840"/>
          </a:xfrm>
        </p:spPr>
        <p:txBody>
          <a:bodyPr/>
          <a:lstStyle/>
          <a:p>
            <a:pPr>
              <a:lnSpc>
                <a:spcPct val="150000"/>
              </a:lnSpc>
              <a:spcAft>
                <a:spcPts val="700"/>
              </a:spcAft>
            </a:pPr>
            <a:r>
              <a:rPr lang="en-GB" dirty="0">
                <a:latin typeface="Arial" panose="020B0604020202020204" pitchFamily="34" charset="0"/>
                <a:ea typeface="Arial" panose="020B0604020202020204" pitchFamily="34" charset="0"/>
                <a:cs typeface="Times New Roman" panose="02020603050405020304" pitchFamily="18" charset="0"/>
              </a:rPr>
              <a:t>Outpatient clinics:</a:t>
            </a:r>
            <a:r>
              <a:rPr lang="en-GB" dirty="0">
                <a:effectLst/>
                <a:latin typeface="Arial" panose="020B0604020202020204" pitchFamily="34" charset="0"/>
                <a:ea typeface="Arial" panose="020B0604020202020204" pitchFamily="34" charset="0"/>
                <a:cs typeface="Times New Roman" panose="02020603050405020304" pitchFamily="18" charset="0"/>
              </a:rPr>
              <a:t> The GWH clinic does not include oncology follow up and restorative dentist appointments are delivered at either Oxford or Bristol. This results in a significant number of appointments still being delivered at the tertiary centre. Appointment of a new specialist dentist at GWH should help improve this.</a:t>
            </a:r>
          </a:p>
          <a:p>
            <a:pPr>
              <a:lnSpc>
                <a:spcPct val="150000"/>
              </a:lnSpc>
              <a:spcAft>
                <a:spcPts val="700"/>
              </a:spcAft>
            </a:pPr>
            <a:r>
              <a:rPr lang="en-GB" dirty="0">
                <a:effectLst/>
                <a:latin typeface="Arial" panose="020B0604020202020204" pitchFamily="34" charset="0"/>
                <a:ea typeface="Arial" panose="020B0604020202020204" pitchFamily="34" charset="0"/>
                <a:cs typeface="Times New Roman" panose="02020603050405020304" pitchFamily="18" charset="0"/>
              </a:rPr>
              <a:t>Travel: The recommendations above would support meeting the local objective in the Swindon CCG 5-year plan, to co-locate cancer services as far as is possible within the current estate at GWH and to improve patient experience of cancer care.  </a:t>
            </a:r>
          </a:p>
          <a:p>
            <a:pPr>
              <a:lnSpc>
                <a:spcPct val="150000"/>
              </a:lnSpc>
            </a:pPr>
            <a:r>
              <a:rPr lang="en-GB" dirty="0"/>
              <a:t>PSFU : </a:t>
            </a:r>
            <a:r>
              <a:rPr lang="en-GB" dirty="0">
                <a:effectLst/>
                <a:latin typeface="Arial" panose="020B0604020202020204" pitchFamily="34" charset="0"/>
                <a:ea typeface="Arial" panose="020B0604020202020204" pitchFamily="34" charset="0"/>
                <a:cs typeface="Times New Roman" panose="02020603050405020304" pitchFamily="18" charset="0"/>
              </a:rPr>
              <a:t>This would support the delivery of PSFU, and an increase in self-managed follow up, which would free up capacity at both OUH and GWH.</a:t>
            </a:r>
          </a:p>
          <a:p>
            <a:pPr>
              <a:lnSpc>
                <a:spcPct val="150000"/>
              </a:lnSpc>
            </a:pPr>
            <a:r>
              <a:rPr lang="en-GB" dirty="0">
                <a:effectLst/>
                <a:latin typeface="Arial" panose="020B0604020202020204" pitchFamily="34" charset="0"/>
                <a:ea typeface="Arial" panose="020B0604020202020204" pitchFamily="34" charset="0"/>
                <a:cs typeface="Times New Roman" panose="02020603050405020304" pitchFamily="18" charset="0"/>
              </a:rPr>
              <a:t>Recommended to use the Macmillan eHNA. Specific outcome measure areas to consider should be holistic and include communication, nutrition, eating and drinking, pain, mood, wellbeing, and participation.</a:t>
            </a:r>
          </a:p>
          <a:p>
            <a:pPr>
              <a:lnSpc>
                <a:spcPct val="150000"/>
              </a:lnSpc>
            </a:pPr>
            <a:r>
              <a:rPr lang="en-GB" dirty="0">
                <a:effectLst/>
                <a:latin typeface="Arial" panose="020B0604020202020204" pitchFamily="34" charset="0"/>
                <a:ea typeface="Arial" panose="020B0604020202020204" pitchFamily="34" charset="0"/>
                <a:cs typeface="Times New Roman" panose="02020603050405020304" pitchFamily="18" charset="0"/>
              </a:rPr>
              <a:t>HNA and patient education would support the implementation of PSFU and increase the numbers of patients who can go onto a self-managed pathway.</a:t>
            </a:r>
          </a:p>
          <a:p>
            <a:pPr>
              <a:lnSpc>
                <a:spcPct val="150000"/>
              </a:lnSpc>
            </a:pPr>
            <a:r>
              <a:rPr lang="en-GB" dirty="0">
                <a:latin typeface="Arial" panose="020B0604020202020204" pitchFamily="34" charset="0"/>
                <a:cs typeface="Times New Roman" panose="02020603050405020304" pitchFamily="18" charset="0"/>
              </a:rPr>
              <a:t>Physio: </a:t>
            </a:r>
            <a:r>
              <a:rPr lang="en-GB" dirty="0">
                <a:effectLst/>
                <a:latin typeface="Arial" panose="020B0604020202020204" pitchFamily="34" charset="0"/>
                <a:ea typeface="Arial" panose="020B0604020202020204" pitchFamily="34" charset="0"/>
                <a:cs typeface="Times New Roman" panose="02020603050405020304" pitchFamily="18" charset="0"/>
              </a:rPr>
              <a:t>This would improve patient outcomes by enabling prevention and early rehabilitation of adverse treatment effects, such as pain and reduced neck and upper limb mobility. </a:t>
            </a:r>
          </a:p>
          <a:p>
            <a:pPr>
              <a:lnSpc>
                <a:spcPct val="150000"/>
              </a:lnSpc>
            </a:pPr>
            <a:r>
              <a:rPr lang="en-GB" dirty="0">
                <a:effectLst/>
                <a:latin typeface="Arial" panose="020B0604020202020204" pitchFamily="34" charset="0"/>
                <a:cs typeface="Times New Roman" panose="02020603050405020304" pitchFamily="18" charset="0"/>
              </a:rPr>
              <a:t>Cancer Support worker role would realise further patient benefits and is cost-efficient</a:t>
            </a:r>
          </a:p>
          <a:p>
            <a:pPr>
              <a:lnSpc>
                <a:spcPct val="150000"/>
              </a:lnSpc>
            </a:pPr>
            <a:r>
              <a:rPr lang="en-GB" dirty="0">
                <a:effectLst/>
                <a:latin typeface="Arial" panose="020B0604020202020204" pitchFamily="34" charset="0"/>
                <a:cs typeface="Times New Roman" panose="02020603050405020304" pitchFamily="18" charset="0"/>
              </a:rPr>
              <a:t>Many professionals are single-handed and roles are vacant with issues recruiting to</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59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7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the project links to both national and local policy</a:t>
            </a:r>
          </a:p>
        </p:txBody>
      </p:sp>
      <p:sp>
        <p:nvSpPr>
          <p:cNvPr id="4" name="Slide Number Placeholder 3"/>
          <p:cNvSpPr>
            <a:spLocks noGrp="1"/>
          </p:cNvSpPr>
          <p:nvPr>
            <p:ph type="sldNum" sz="quarter" idx="5"/>
          </p:nvPr>
        </p:nvSpPr>
        <p:spPr/>
        <p:txBody>
          <a:bodyPr/>
          <a:lstStyle/>
          <a:p>
            <a:fld id="{C03C4384-3BBD-409C-8EF2-8861F149214D}" type="slidenum">
              <a:rPr lang="en-GB" smtClean="0"/>
              <a:t>3</a:t>
            </a:fld>
            <a:endParaRPr lang="en-GB"/>
          </a:p>
        </p:txBody>
      </p:sp>
    </p:spTree>
    <p:extLst>
      <p:ext uri="{BB962C8B-B14F-4D97-AF65-F5344CB8AC3E}">
        <p14:creationId xmlns:p14="http://schemas.microsoft.com/office/powerpoint/2010/main" val="2550518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GB" dirty="0">
                <a:effectLst/>
                <a:latin typeface="Arial" panose="020B0604020202020204" pitchFamily="34" charset="0"/>
                <a:ea typeface="Arial" panose="020B0604020202020204" pitchFamily="34" charset="0"/>
                <a:cs typeface="Times New Roman" panose="02020603050405020304" pitchFamily="18" charset="0"/>
              </a:rPr>
              <a:t>W1: A regional approach to workforce including an educational peer support forum/ Community of Practice for clinicians may help to offset current recruitment challenges and provide additional educational opportunities</a:t>
            </a:r>
          </a:p>
          <a:p>
            <a:r>
              <a:rPr lang="en-GB" dirty="0">
                <a:effectLst/>
                <a:latin typeface="Arial" panose="020B0604020202020204" pitchFamily="34" charset="0"/>
                <a:ea typeface="Arial" panose="020B0604020202020204" pitchFamily="34" charset="0"/>
                <a:cs typeface="Times New Roman" panose="02020603050405020304" pitchFamily="18" charset="0"/>
              </a:rPr>
              <a:t>C1: A Community of Practice would enable successes and learning to be shared, ensuring services continue to progress and develop across the region. Early stakeholder engagement is seen as key to success by the GWH MDT and important for wider roll out.</a:t>
            </a:r>
          </a:p>
          <a:p>
            <a:pPr>
              <a:lnSpc>
                <a:spcPct val="150000"/>
              </a:lnSpc>
              <a:spcAft>
                <a:spcPts val="700"/>
              </a:spcAft>
            </a:pPr>
            <a:r>
              <a:rPr lang="en-GB"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C2: Establishing introductions and clear handover protocols ensures that teams from different sites fully understand their roles and responsibilities with the process </a:t>
            </a:r>
          </a:p>
          <a:p>
            <a:pPr>
              <a:lnSpc>
                <a:spcPct val="150000"/>
              </a:lnSpc>
              <a:spcAft>
                <a:spcPts val="700"/>
              </a:spcAft>
            </a:pPr>
            <a:r>
              <a:rPr lang="en-GB" dirty="0">
                <a:effectLst/>
                <a:latin typeface="Arial" panose="020B0604020202020204" pitchFamily="34" charset="0"/>
                <a:ea typeface="Arial" panose="020B0604020202020204" pitchFamily="34" charset="0"/>
                <a:cs typeface="Times New Roman" panose="02020603050405020304" pitchFamily="18" charset="0"/>
              </a:rPr>
              <a:t>Facilities: Using the learning from the Swindon clinic pre- and post-COVID-19 would assist in ensuring adequate clinic facilities are identified from the outset of any changes</a:t>
            </a:r>
          </a:p>
          <a:p>
            <a:pPr>
              <a:lnSpc>
                <a:spcPct val="150000"/>
              </a:lnSpc>
              <a:spcAft>
                <a:spcPts val="700"/>
              </a:spcAft>
            </a:pPr>
            <a:r>
              <a:rPr lang="en-GB" dirty="0">
                <a:latin typeface="Arial" panose="020B0604020202020204" pitchFamily="34" charset="0"/>
                <a:ea typeface="Arial" panose="020B0604020202020204" pitchFamily="34" charset="0"/>
                <a:cs typeface="Times New Roman" panose="02020603050405020304" pitchFamily="18" charset="0"/>
              </a:rPr>
              <a:t>Finance:</a:t>
            </a:r>
            <a:r>
              <a:rPr lang="en-GB" dirty="0">
                <a:solidFill>
                  <a:schemeClr val="tx2">
                    <a:lumMod val="50000"/>
                  </a:schemeClr>
                </a:solidFill>
                <a:effectLst/>
                <a:latin typeface="Arial" panose="020B0604020202020204" pitchFamily="34" charset="0"/>
                <a:ea typeface="Arial" panose="020B0604020202020204" pitchFamily="34" charset="0"/>
                <a:cs typeface="Times New Roman" panose="02020603050405020304" pitchFamily="18" charset="0"/>
              </a:rPr>
              <a:t> This would ensure that any roll out is as cost-effective as possible</a:t>
            </a:r>
          </a:p>
          <a:p>
            <a:pPr>
              <a:lnSpc>
                <a:spcPct val="150000"/>
              </a:lnSpc>
              <a:spcAft>
                <a:spcPts val="700"/>
              </a:spcAft>
            </a:pPr>
            <a:endParaRPr lang="en-GB"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91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rial" panose="020B0604020202020204" pitchFamily="34" charset="0"/>
                <a:cs typeface="Times New Roman" panose="02020603050405020304" pitchFamily="18" charset="0"/>
              </a:rPr>
              <a:t>SCW would recommend the wider roll out of the service across the Thames Valley Cancer Alliance region. Having dedicated project management throughout the lifespan of the project to facilitate working alongside clinical and managerial teams would support the expected benefits to be realised. Reviewing the financial flows across provider sites, particularly if PSFU is adopted with an increase in self-managed pathways, would realise benefits to both commissioners and providers.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242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DBDF25-7C3D-4193-8C7C-7BB58DD5E84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28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hand side provides reasons for follow up and right hand side are the range of professionals involved in follow up and rehab, highlighting the breadth of services required for safe and effective follow-up </a:t>
            </a:r>
          </a:p>
        </p:txBody>
      </p:sp>
      <p:sp>
        <p:nvSpPr>
          <p:cNvPr id="4" name="Slide Number Placeholder 3"/>
          <p:cNvSpPr>
            <a:spLocks noGrp="1"/>
          </p:cNvSpPr>
          <p:nvPr>
            <p:ph type="sldNum" sz="quarter" idx="5"/>
          </p:nvPr>
        </p:nvSpPr>
        <p:spPr/>
        <p:txBody>
          <a:bodyPr/>
          <a:lstStyle/>
          <a:p>
            <a:fld id="{C03C4384-3BBD-409C-8EF2-8861F149214D}" type="slidenum">
              <a:rPr lang="en-GB" smtClean="0"/>
              <a:t>4</a:t>
            </a:fld>
            <a:endParaRPr lang="en-GB"/>
          </a:p>
        </p:txBody>
      </p:sp>
    </p:spTree>
    <p:extLst>
      <p:ext uri="{BB962C8B-B14F-4D97-AF65-F5344CB8AC3E}">
        <p14:creationId xmlns:p14="http://schemas.microsoft.com/office/powerpoint/2010/main" val="283874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Set out by the Care Closer to Home Steering Group</a:t>
            </a:r>
          </a:p>
        </p:txBody>
      </p:sp>
      <p:sp>
        <p:nvSpPr>
          <p:cNvPr id="4" name="Slide Number Placeholder 3"/>
          <p:cNvSpPr>
            <a:spLocks noGrp="1"/>
          </p:cNvSpPr>
          <p:nvPr>
            <p:ph type="sldNum" sz="quarter" idx="5"/>
          </p:nvPr>
        </p:nvSpPr>
        <p:spPr/>
        <p:txBody>
          <a:bodyPr/>
          <a:lstStyle/>
          <a:p>
            <a:fld id="{C03C4384-3BBD-409C-8EF2-8861F149214D}" type="slidenum">
              <a:rPr lang="en-GB" smtClean="0"/>
              <a:t>6</a:t>
            </a:fld>
            <a:endParaRPr lang="en-GB"/>
          </a:p>
        </p:txBody>
      </p:sp>
    </p:spTree>
    <p:extLst>
      <p:ext uri="{BB962C8B-B14F-4D97-AF65-F5344CB8AC3E}">
        <p14:creationId xmlns:p14="http://schemas.microsoft.com/office/powerpoint/2010/main" val="48278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SCW project overview and timeline</a:t>
            </a:r>
            <a:endParaRPr lang="en-GB" sz="1200" dirty="0">
              <a:cs typeface="Calibri"/>
            </a:endParaRPr>
          </a:p>
          <a:p>
            <a:endParaRPr lang="en-GB" dirty="0"/>
          </a:p>
        </p:txBody>
      </p:sp>
      <p:sp>
        <p:nvSpPr>
          <p:cNvPr id="4" name="Slide Number Placeholder 3"/>
          <p:cNvSpPr>
            <a:spLocks noGrp="1"/>
          </p:cNvSpPr>
          <p:nvPr>
            <p:ph type="sldNum" sz="quarter" idx="10"/>
          </p:nvPr>
        </p:nvSpPr>
        <p:spPr/>
        <p:txBody>
          <a:bodyPr/>
          <a:lstStyle/>
          <a:p>
            <a:fld id="{C03C4384-3BBD-409C-8EF2-8861F149214D}" type="slidenum">
              <a:rPr lang="en-GB" smtClean="0"/>
              <a:t>7</a:t>
            </a:fld>
            <a:endParaRPr lang="en-GB"/>
          </a:p>
        </p:txBody>
      </p:sp>
    </p:spTree>
    <p:extLst>
      <p:ext uri="{BB962C8B-B14F-4D97-AF65-F5344CB8AC3E}">
        <p14:creationId xmlns:p14="http://schemas.microsoft.com/office/powerpoint/2010/main" val="25647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Arial" panose="020B0604020202020204" pitchFamily="34" charset="0"/>
                <a:cs typeface="Times New Roman" panose="02020603050405020304" pitchFamily="18" charset="0"/>
              </a:rPr>
              <a:t>Patient experience of the new service is overwhelmingly positive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3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45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The animation shows that travel time for ENT appointments has reduced significantly.</a:t>
            </a:r>
          </a:p>
          <a:p>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p>
            <a:r>
              <a:rPr lang="en-GB" dirty="0">
                <a:effectLst/>
                <a:latin typeface="Arial" panose="020B0604020202020204" pitchFamily="34" charset="0"/>
                <a:ea typeface="Arial" panose="020B0604020202020204" pitchFamily="34" charset="0"/>
                <a:cs typeface="Times New Roman" panose="02020603050405020304" pitchFamily="18" charset="0"/>
              </a:rPr>
              <a:t>The largest reduction in travel times was between 2018 and 2019 after the GWH clinic opened. Further reduction between 2019 and 2020 is likely due to the COVID-19 pandemic, which commenced in March 2020 resulting in face-to-face appointments being changed to virtual. </a:t>
            </a:r>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78310-B7D1-43C2-A92D-BB2639B6F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082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CW Title Slid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F11F7C0-69A7-5342-B021-D2083E113496}"/>
              </a:ext>
            </a:extLst>
          </p:cNvPr>
          <p:cNvPicPr>
            <a:picLocks noChangeAspect="1"/>
          </p:cNvPicPr>
          <p:nvPr userDrawn="1"/>
        </p:nvPicPr>
        <p:blipFill>
          <a:blip r:embed="rId2"/>
          <a:srcRect/>
          <a:stretch/>
        </p:blipFill>
        <p:spPr>
          <a:xfrm>
            <a:off x="1354" y="7110"/>
            <a:ext cx="9141291" cy="5129279"/>
          </a:xfrm>
          <a:prstGeom prst="rect">
            <a:avLst/>
          </a:prstGeom>
        </p:spPr>
      </p:pic>
      <p:sp>
        <p:nvSpPr>
          <p:cNvPr id="2" name="Title 1"/>
          <p:cNvSpPr>
            <a:spLocks noGrp="1"/>
          </p:cNvSpPr>
          <p:nvPr>
            <p:ph type="ctrTitle"/>
          </p:nvPr>
        </p:nvSpPr>
        <p:spPr>
          <a:xfrm>
            <a:off x="546476" y="2137785"/>
            <a:ext cx="3725725" cy="867930"/>
          </a:xfrm>
          <a:prstGeom prst="rect">
            <a:avLst/>
          </a:prstGeom>
        </p:spPr>
        <p:txBody>
          <a:bodyPr anchor="ctr" anchorCtr="0">
            <a:sp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546476" y="3931491"/>
            <a:ext cx="3725725" cy="286232"/>
          </a:xfrm>
          <a:prstGeom prst="rect">
            <a:avLst/>
          </a:prstGeom>
        </p:spPr>
        <p:txBody>
          <a:bodyPr wrap="square" anchor="ctr" anchorCtr="0">
            <a:sp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17303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1"/>
          </a:xfrm>
        </p:spPr>
        <p:txBody>
          <a:bodyPr tIns="36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0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Divider White Sty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2378607" y="2471191"/>
            <a:ext cx="5897302" cy="717633"/>
          </a:xfrm>
        </p:spPr>
        <p:txBody>
          <a:bodyPr anchor="t" anchorCtr="0">
            <a:normAutofit/>
          </a:bodyPr>
          <a:lstStyle>
            <a:lvl1pPr algn="l">
              <a:defRPr sz="2400"/>
            </a:lvl1pPr>
          </a:lstStyle>
          <a:p>
            <a:r>
              <a:rPr lang="en-GB" dirty="0"/>
              <a:t>Click to edit Master title style</a:t>
            </a:r>
            <a:endParaRPr lang="en-US" dirty="0"/>
          </a:p>
        </p:txBody>
      </p:sp>
      <p:sp>
        <p:nvSpPr>
          <p:cNvPr id="3" name="Subtitle 2"/>
          <p:cNvSpPr>
            <a:spLocks noGrp="1"/>
          </p:cNvSpPr>
          <p:nvPr>
            <p:ph type="subTitle" idx="1"/>
          </p:nvPr>
        </p:nvSpPr>
        <p:spPr>
          <a:xfrm>
            <a:off x="2378607" y="2265016"/>
            <a:ext cx="5897302" cy="283586"/>
          </a:xfrm>
        </p:spPr>
        <p:txBody>
          <a:bodyPr vert="horz" anchor="b" anchorCtr="0">
            <a:normAutofit/>
          </a:bodyPr>
          <a:lstStyle>
            <a:lvl1pPr marL="0" indent="0" algn="l">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9888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56A7D2D-2708-2B43-961F-18C8F5045182}"/>
              </a:ext>
            </a:extLst>
          </p:cNvPr>
          <p:cNvPicPr>
            <a:picLocks noChangeAspect="1"/>
          </p:cNvPicPr>
          <p:nvPr userDrawn="1"/>
        </p:nvPicPr>
        <p:blipFill>
          <a:blip r:embed="rId2"/>
          <a:srcRect/>
          <a:stretch/>
        </p:blipFill>
        <p:spPr>
          <a:xfrm>
            <a:off x="1354" y="0"/>
            <a:ext cx="9141291" cy="5143500"/>
          </a:xfrm>
          <a:prstGeom prst="rect">
            <a:avLst/>
          </a:prstGeom>
        </p:spPr>
      </p:pic>
      <p:sp>
        <p:nvSpPr>
          <p:cNvPr id="8" name="Subtitle 2">
            <a:extLst>
              <a:ext uri="{FF2B5EF4-FFF2-40B4-BE49-F238E27FC236}">
                <a16:creationId xmlns:a16="http://schemas.microsoft.com/office/drawing/2014/main" xmlns="" id="{54F5CA02-687A-9E44-B6FC-F018E49599B4}"/>
              </a:ext>
            </a:extLst>
          </p:cNvPr>
          <p:cNvSpPr txBox="1">
            <a:spLocks/>
          </p:cNvSpPr>
          <p:nvPr userDrawn="1"/>
        </p:nvSpPr>
        <p:spPr>
          <a:xfrm>
            <a:off x="0" y="4714406"/>
            <a:ext cx="9144000" cy="429094"/>
          </a:xfrm>
          <a:prstGeom prst="rect">
            <a:avLst/>
          </a:prstGeom>
        </p:spPr>
        <p:txBody>
          <a:bodyPr wrap="square" bIns="187200">
            <a:spAutoFit/>
          </a:bodyPr>
          <a:lstStyle>
            <a:lvl1pPr marL="0" indent="0" algn="ctr"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Calibri Light"/>
                <a:ea typeface="+mn-ea"/>
                <a:cs typeface="Calibri Light"/>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r>
              <a:rPr lang="en-GB" sz="1400" dirty="0">
                <a:solidFill>
                  <a:srgbClr val="FFFFFF"/>
                </a:solidFill>
              </a:rPr>
              <a:t>catherine.neck@nhs.net        </a:t>
            </a:r>
          </a:p>
        </p:txBody>
      </p:sp>
    </p:spTree>
    <p:extLst>
      <p:ext uri="{BB962C8B-B14F-4D97-AF65-F5344CB8AC3E}">
        <p14:creationId xmlns:p14="http://schemas.microsoft.com/office/powerpoint/2010/main" val="197617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CW Title Slid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F11F7C0-69A7-5342-B021-D2083E113496}"/>
              </a:ext>
            </a:extLst>
          </p:cNvPr>
          <p:cNvPicPr>
            <a:picLocks noChangeAspect="1"/>
          </p:cNvPicPr>
          <p:nvPr userDrawn="1"/>
        </p:nvPicPr>
        <p:blipFill>
          <a:blip r:embed="rId2"/>
          <a:srcRect/>
          <a:stretch/>
        </p:blipFill>
        <p:spPr>
          <a:xfrm>
            <a:off x="1354" y="7110"/>
            <a:ext cx="9141291" cy="5129279"/>
          </a:xfrm>
          <a:prstGeom prst="rect">
            <a:avLst/>
          </a:prstGeom>
        </p:spPr>
      </p:pic>
      <p:sp>
        <p:nvSpPr>
          <p:cNvPr id="2" name="Title 1"/>
          <p:cNvSpPr>
            <a:spLocks noGrp="1"/>
          </p:cNvSpPr>
          <p:nvPr>
            <p:ph type="ctrTitle"/>
          </p:nvPr>
        </p:nvSpPr>
        <p:spPr>
          <a:xfrm>
            <a:off x="546476" y="2137785"/>
            <a:ext cx="3725725" cy="867930"/>
          </a:xfrm>
          <a:prstGeom prst="rect">
            <a:avLst/>
          </a:prstGeom>
        </p:spPr>
        <p:txBody>
          <a:bodyPr anchor="ctr" anchorCtr="0">
            <a:sp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546476" y="3931491"/>
            <a:ext cx="3725725" cy="286232"/>
          </a:xfrm>
          <a:prstGeom prst="rect">
            <a:avLst/>
          </a:prstGeom>
        </p:spPr>
        <p:txBody>
          <a:bodyPr wrap="square" anchor="ctr" anchorCtr="0">
            <a:sp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11388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1"/>
          </a:xfrm>
        </p:spPr>
        <p:txBody>
          <a:bodyPr tIns="36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4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D57233-5226-1645-B3B8-645D4AA850F1}"/>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3"/>
          </a:xfrm>
        </p:spPr>
        <p:txBody>
          <a:bodyPr tIns="3600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6" name="Straight Connector 5">
            <a:extLst>
              <a:ext uri="{FF2B5EF4-FFF2-40B4-BE49-F238E27FC236}">
                <a16:creationId xmlns:a16="http://schemas.microsoft.com/office/drawing/2014/main" xmlns="" id="{B963A7E3-C1D0-8B4E-A01E-858242E02456}"/>
              </a:ext>
            </a:extLst>
          </p:cNvPr>
          <p:cNvCxnSpPr>
            <a:cxnSpLocks/>
          </p:cNvCxnSpPr>
          <p:nvPr userDrawn="1"/>
        </p:nvCxnSpPr>
        <p:spPr>
          <a:xfrm>
            <a:off x="268502" y="610738"/>
            <a:ext cx="8602936"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5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68502" y="700129"/>
            <a:ext cx="4246348" cy="3990895"/>
          </a:xfrm>
        </p:spPr>
        <p:txBody>
          <a:bodyPr tIns="3600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29"/>
            <a:ext cx="4242288" cy="3990895"/>
          </a:xfrm>
        </p:spPr>
        <p:txBody>
          <a:bodyPr tIns="3600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5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lumn Conten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7FC004E-DB03-3347-81FC-B511DCD08E6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268502" y="700129"/>
            <a:ext cx="4246348" cy="3990895"/>
          </a:xfrm>
        </p:spPr>
        <p:txBody>
          <a:bodyPr tIns="36000" rIns="0" bIns="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29"/>
            <a:ext cx="4242288" cy="3990895"/>
          </a:xfrm>
        </p:spPr>
        <p:txBody>
          <a:bodyPr tIns="36000" rIns="0" bIns="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39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56A7D2D-2708-2B43-961F-18C8F5045182}"/>
              </a:ext>
            </a:extLst>
          </p:cNvPr>
          <p:cNvPicPr>
            <a:picLocks noChangeAspect="1"/>
          </p:cNvPicPr>
          <p:nvPr userDrawn="1"/>
        </p:nvPicPr>
        <p:blipFill>
          <a:blip r:embed="rId2"/>
          <a:srcRect/>
          <a:stretch/>
        </p:blipFill>
        <p:spPr>
          <a:xfrm>
            <a:off x="1354" y="762"/>
            <a:ext cx="9141291" cy="5141976"/>
          </a:xfrm>
          <a:prstGeom prst="rect">
            <a:avLst/>
          </a:prstGeom>
        </p:spPr>
      </p:pic>
      <p:sp>
        <p:nvSpPr>
          <p:cNvPr id="8" name="Subtitle 2">
            <a:extLst>
              <a:ext uri="{FF2B5EF4-FFF2-40B4-BE49-F238E27FC236}">
                <a16:creationId xmlns:a16="http://schemas.microsoft.com/office/drawing/2014/main" xmlns="" id="{54F5CA02-687A-9E44-B6FC-F018E49599B4}"/>
              </a:ext>
            </a:extLst>
          </p:cNvPr>
          <p:cNvSpPr txBox="1">
            <a:spLocks/>
          </p:cNvSpPr>
          <p:nvPr userDrawn="1"/>
        </p:nvSpPr>
        <p:spPr>
          <a:xfrm>
            <a:off x="0" y="4714406"/>
            <a:ext cx="9144000" cy="429094"/>
          </a:xfrm>
          <a:prstGeom prst="rect">
            <a:avLst/>
          </a:prstGeom>
        </p:spPr>
        <p:txBody>
          <a:bodyPr wrap="square" bIns="187200">
            <a:spAutoFit/>
          </a:bodyPr>
          <a:lstStyle>
            <a:lvl1pPr marL="0" indent="0" algn="ctr"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Calibri Light"/>
                <a:ea typeface="+mn-ea"/>
                <a:cs typeface="Calibri Light"/>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r>
              <a:rPr lang="en-GB" sz="1400" b="0" i="0" kern="1200" dirty="0" err="1">
                <a:solidFill>
                  <a:schemeClr val="bg1"/>
                </a:solidFill>
                <a:effectLst/>
                <a:latin typeface="Calibri Light"/>
                <a:ea typeface="+mn-ea"/>
                <a:cs typeface="Calibri Light"/>
              </a:rPr>
              <a:t>contact@scwcsu.nhs.uk</a:t>
            </a:r>
            <a:r>
              <a:rPr lang="en-GB" sz="1400" b="0" i="0" kern="1200" dirty="0">
                <a:solidFill>
                  <a:schemeClr val="bg1"/>
                </a:solidFill>
                <a:effectLst/>
                <a:latin typeface="Calibri Light"/>
                <a:ea typeface="+mn-ea"/>
                <a:cs typeface="Calibri Light"/>
              </a:rPr>
              <a:t>  |  scwcsu.nhs.uk  |  </a:t>
            </a:r>
            <a:r>
              <a:rPr lang="en-GB" sz="1400" b="0" i="0" u="none" strike="noStrike" kern="1200" dirty="0">
                <a:solidFill>
                  <a:schemeClr val="bg1"/>
                </a:solidFill>
                <a:effectLst/>
                <a:latin typeface="Calibri Light"/>
                <a:ea typeface="+mn-ea"/>
                <a:cs typeface="Calibri Light"/>
              </a:rPr>
              <a:t>@</a:t>
            </a:r>
            <a:r>
              <a:rPr lang="en-GB" sz="1400" b="0" i="0" u="none" strike="noStrike" kern="1200" dirty="0" err="1">
                <a:solidFill>
                  <a:schemeClr val="bg1"/>
                </a:solidFill>
                <a:effectLst/>
                <a:latin typeface="Calibri Light"/>
                <a:ea typeface="+mn-ea"/>
                <a:cs typeface="Calibri Light"/>
              </a:rPr>
              <a:t>NHSscw</a:t>
            </a:r>
            <a:endParaRPr lang="en-GB" sz="1400" b="0" i="0" kern="1200" dirty="0">
              <a:solidFill>
                <a:schemeClr val="bg1"/>
              </a:solidFill>
              <a:effectLst/>
              <a:latin typeface="Calibri Light"/>
              <a:ea typeface="+mn-ea"/>
              <a:cs typeface="Calibri Light"/>
            </a:endParaRPr>
          </a:p>
        </p:txBody>
      </p:sp>
    </p:spTree>
    <p:extLst>
      <p:ext uri="{BB962C8B-B14F-4D97-AF65-F5344CB8AC3E}">
        <p14:creationId xmlns:p14="http://schemas.microsoft.com/office/powerpoint/2010/main" val="38752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1"/>
          </a:xfrm>
        </p:spPr>
        <p:txBody>
          <a:bodyPr tIns="36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00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CW Title Slid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F11F7C0-69A7-5342-B021-D2083E113496}"/>
              </a:ext>
            </a:extLst>
          </p:cNvPr>
          <p:cNvPicPr>
            <a:picLocks noChangeAspect="1"/>
          </p:cNvPicPr>
          <p:nvPr userDrawn="1"/>
        </p:nvPicPr>
        <p:blipFill>
          <a:blip r:embed="rId2"/>
          <a:srcRect/>
          <a:stretch/>
        </p:blipFill>
        <p:spPr>
          <a:xfrm>
            <a:off x="1354" y="0"/>
            <a:ext cx="9141291" cy="5143500"/>
          </a:xfrm>
          <a:prstGeom prst="rect">
            <a:avLst/>
          </a:prstGeom>
        </p:spPr>
      </p:pic>
      <p:sp>
        <p:nvSpPr>
          <p:cNvPr id="2" name="Title 1"/>
          <p:cNvSpPr>
            <a:spLocks noGrp="1"/>
          </p:cNvSpPr>
          <p:nvPr>
            <p:ph type="ctrTitle"/>
          </p:nvPr>
        </p:nvSpPr>
        <p:spPr>
          <a:xfrm>
            <a:off x="546476" y="2137785"/>
            <a:ext cx="3725725" cy="867930"/>
          </a:xfrm>
          <a:prstGeom prst="rect">
            <a:avLst/>
          </a:prstGeom>
        </p:spPr>
        <p:txBody>
          <a:bodyPr anchor="ctr" anchorCtr="0">
            <a:sp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546476" y="3931491"/>
            <a:ext cx="3725725" cy="286232"/>
          </a:xfrm>
          <a:prstGeom prst="rect">
            <a:avLst/>
          </a:prstGeom>
        </p:spPr>
        <p:txBody>
          <a:bodyPr wrap="square" anchor="ctr" anchorCtr="0">
            <a:sp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71767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CW 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78536C-D15D-C745-A38C-F2B3C955EA8A}"/>
              </a:ext>
            </a:extLst>
          </p:cNvPr>
          <p:cNvPicPr>
            <a:picLocks noChangeAspect="1"/>
          </p:cNvPicPr>
          <p:nvPr userDrawn="1"/>
        </p:nvPicPr>
        <p:blipFill>
          <a:blip r:embed="rId2"/>
          <a:srcRect/>
          <a:stretch/>
        </p:blipFill>
        <p:spPr>
          <a:xfrm>
            <a:off x="1354" y="0"/>
            <a:ext cx="9141291" cy="5143500"/>
          </a:xfrm>
          <a:prstGeom prst="rect">
            <a:avLst/>
          </a:prstGeom>
        </p:spPr>
      </p:pic>
      <p:sp>
        <p:nvSpPr>
          <p:cNvPr id="2" name="Title 1"/>
          <p:cNvSpPr>
            <a:spLocks noGrp="1"/>
          </p:cNvSpPr>
          <p:nvPr>
            <p:ph type="ctrTitle"/>
          </p:nvPr>
        </p:nvSpPr>
        <p:spPr>
          <a:xfrm>
            <a:off x="546476" y="2138362"/>
            <a:ext cx="3725725" cy="867930"/>
          </a:xfrm>
          <a:prstGeom prst="rect">
            <a:avLst/>
          </a:prstGeom>
        </p:spPr>
        <p:txBody>
          <a:bodyPr anchor="ctr" anchorCtr="0">
            <a:spAutoFit/>
          </a:bodyPr>
          <a:lstStyle>
            <a:lvl1pPr algn="l">
              <a:defRPr sz="2800" b="0" i="0">
                <a:solidFill>
                  <a:schemeClr val="accent2"/>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546475" y="3931780"/>
            <a:ext cx="3725725" cy="286232"/>
          </a:xfrm>
          <a:prstGeom prst="rect">
            <a:avLst/>
          </a:prstGeom>
        </p:spPr>
        <p:txBody>
          <a:bodyPr wrap="square" anchor="ctr" anchorCtr="0">
            <a:spAutoFit/>
          </a:bodyPr>
          <a:lstStyle>
            <a:lvl1pPr marL="0" indent="0" algn="l">
              <a:buNone/>
              <a:defRPr sz="1400" b="0" i="0">
                <a:solidFill>
                  <a:srgbClr val="5A5A5A"/>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3226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Divider Blue Style 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EA94875-A38B-7347-ABF1-0C72A2B4B6F6}"/>
              </a:ext>
            </a:extLst>
          </p:cNvPr>
          <p:cNvPicPr>
            <a:picLocks noChangeAspect="1"/>
          </p:cNvPicPr>
          <p:nvPr userDrawn="1"/>
        </p:nvPicPr>
        <p:blipFill>
          <a:blip r:embed="rId2"/>
          <a:stretch>
            <a:fillRect/>
          </a:stretch>
        </p:blipFill>
        <p:spPr>
          <a:xfrm>
            <a:off x="0" y="-7434"/>
            <a:ext cx="9144000" cy="5142586"/>
          </a:xfrm>
          <a:prstGeom prst="rect">
            <a:avLst/>
          </a:prstGeom>
        </p:spPr>
      </p:pic>
      <p:sp>
        <p:nvSpPr>
          <p:cNvPr id="2" name="Title 1"/>
          <p:cNvSpPr>
            <a:spLocks noGrp="1"/>
          </p:cNvSpPr>
          <p:nvPr>
            <p:ph type="ctrTitle"/>
          </p:nvPr>
        </p:nvSpPr>
        <p:spPr>
          <a:xfrm>
            <a:off x="551025" y="3499891"/>
            <a:ext cx="4647246" cy="717634"/>
          </a:xfrm>
        </p:spPr>
        <p:txBody>
          <a:bodyPr rIns="0" anchor="t" anchorCtr="0">
            <a:normAutofit/>
          </a:bodyPr>
          <a:lstStyle>
            <a:lvl1pPr algn="l">
              <a:defRPr sz="2400">
                <a:solidFill>
                  <a:schemeClr val="accent4"/>
                </a:solidFill>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551025" y="3282141"/>
            <a:ext cx="4647246" cy="283586"/>
          </a:xfrm>
        </p:spPr>
        <p:txBody>
          <a:bodyPr vert="horz" rIns="0" bIns="46800" anchor="b" anchorCtr="0">
            <a:no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62904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Blue Style 1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5892"/>
            <a:ext cx="9144000" cy="5142585"/>
          </a:xfrm>
          <a:prstGeom prst="rect">
            <a:avLst/>
          </a:prstGeom>
        </p:spPr>
      </p:pic>
      <p:sp>
        <p:nvSpPr>
          <p:cNvPr id="5" name="Title 1">
            <a:extLst>
              <a:ext uri="{FF2B5EF4-FFF2-40B4-BE49-F238E27FC236}">
                <a16:creationId xmlns:a16="http://schemas.microsoft.com/office/drawing/2014/main" xmlns="" id="{FC4680B1-BAD7-E349-B6B3-D1FB5EBE4114}"/>
              </a:ext>
            </a:extLst>
          </p:cNvPr>
          <p:cNvSpPr>
            <a:spLocks noGrp="1"/>
          </p:cNvSpPr>
          <p:nvPr>
            <p:ph type="ctrTitle"/>
          </p:nvPr>
        </p:nvSpPr>
        <p:spPr>
          <a:xfrm>
            <a:off x="551025" y="3499891"/>
            <a:ext cx="4647246" cy="717634"/>
          </a:xfrm>
        </p:spPr>
        <p:txBody>
          <a:bodyPr rIns="0" anchor="t" anchorCtr="0">
            <a:normAutofit/>
          </a:bodyPr>
          <a:lstStyle>
            <a:lvl1pPr algn="l">
              <a:defRPr sz="2400">
                <a:solidFill>
                  <a:schemeClr val="accent5"/>
                </a:solidFill>
              </a:defRPr>
            </a:lvl1pPr>
          </a:lstStyle>
          <a:p>
            <a:r>
              <a:rPr lang="en-GB" dirty="0"/>
              <a:t>Click to edit Master title style</a:t>
            </a:r>
            <a:endParaRPr lang="en-US" dirty="0"/>
          </a:p>
        </p:txBody>
      </p:sp>
      <p:sp>
        <p:nvSpPr>
          <p:cNvPr id="6" name="Subtitle 2">
            <a:extLst>
              <a:ext uri="{FF2B5EF4-FFF2-40B4-BE49-F238E27FC236}">
                <a16:creationId xmlns:a16="http://schemas.microsoft.com/office/drawing/2014/main" xmlns="" id="{294DEE56-90A3-E646-B98A-C596EB3CB2D8}"/>
              </a:ext>
            </a:extLst>
          </p:cNvPr>
          <p:cNvSpPr>
            <a:spLocks noGrp="1"/>
          </p:cNvSpPr>
          <p:nvPr>
            <p:ph type="subTitle" idx="1" hasCustomPrompt="1"/>
          </p:nvPr>
        </p:nvSpPr>
        <p:spPr>
          <a:xfrm>
            <a:off x="551025" y="3282141"/>
            <a:ext cx="4647246" cy="283586"/>
          </a:xfrm>
        </p:spPr>
        <p:txBody>
          <a:bodyPr vert="horz" rIns="0" bIns="46800" anchor="b" anchorCtr="0">
            <a:no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3347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Blue Style 1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5892"/>
            <a:ext cx="9144000" cy="5142585"/>
          </a:xfrm>
          <a:prstGeom prst="rect">
            <a:avLst/>
          </a:prstGeom>
        </p:spPr>
      </p:pic>
      <p:sp>
        <p:nvSpPr>
          <p:cNvPr id="5" name="Title 1">
            <a:extLst>
              <a:ext uri="{FF2B5EF4-FFF2-40B4-BE49-F238E27FC236}">
                <a16:creationId xmlns:a16="http://schemas.microsoft.com/office/drawing/2014/main" xmlns="" id="{EAF79958-EBB8-564A-A5E5-27C01514CBC3}"/>
              </a:ext>
            </a:extLst>
          </p:cNvPr>
          <p:cNvSpPr>
            <a:spLocks noGrp="1"/>
          </p:cNvSpPr>
          <p:nvPr>
            <p:ph type="ctrTitle"/>
          </p:nvPr>
        </p:nvSpPr>
        <p:spPr>
          <a:xfrm>
            <a:off x="551025" y="3499891"/>
            <a:ext cx="4647246" cy="717634"/>
          </a:xfrm>
        </p:spPr>
        <p:txBody>
          <a:bodyPr rIns="0" anchor="t" anchorCtr="0">
            <a:normAutofit/>
          </a:bodyPr>
          <a:lstStyle>
            <a:lvl1pPr algn="l">
              <a:defRPr sz="2400">
                <a:solidFill>
                  <a:schemeClr val="accent3"/>
                </a:solidFill>
              </a:defRPr>
            </a:lvl1pPr>
          </a:lstStyle>
          <a:p>
            <a:r>
              <a:rPr lang="en-GB" dirty="0"/>
              <a:t>Click to edit Master title style</a:t>
            </a:r>
            <a:endParaRPr lang="en-US" dirty="0"/>
          </a:p>
        </p:txBody>
      </p:sp>
      <p:sp>
        <p:nvSpPr>
          <p:cNvPr id="6" name="Subtitle 2">
            <a:extLst>
              <a:ext uri="{FF2B5EF4-FFF2-40B4-BE49-F238E27FC236}">
                <a16:creationId xmlns:a16="http://schemas.microsoft.com/office/drawing/2014/main" xmlns="" id="{28733E40-D763-4947-85CE-D6BE73A308BB}"/>
              </a:ext>
            </a:extLst>
          </p:cNvPr>
          <p:cNvSpPr>
            <a:spLocks noGrp="1"/>
          </p:cNvSpPr>
          <p:nvPr>
            <p:ph type="subTitle" idx="1" hasCustomPrompt="1"/>
          </p:nvPr>
        </p:nvSpPr>
        <p:spPr>
          <a:xfrm>
            <a:off x="551025" y="3282141"/>
            <a:ext cx="4647246" cy="283586"/>
          </a:xfrm>
        </p:spPr>
        <p:txBody>
          <a:bodyPr vert="horz" rIns="0" bIns="46800" anchor="b" anchorCtr="0">
            <a:no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4417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Blue Style 1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5892"/>
            <a:ext cx="9144000" cy="5142585"/>
          </a:xfrm>
          <a:prstGeom prst="rect">
            <a:avLst/>
          </a:prstGeom>
        </p:spPr>
      </p:pic>
      <p:sp>
        <p:nvSpPr>
          <p:cNvPr id="5" name="Title 1">
            <a:extLst>
              <a:ext uri="{FF2B5EF4-FFF2-40B4-BE49-F238E27FC236}">
                <a16:creationId xmlns:a16="http://schemas.microsoft.com/office/drawing/2014/main" xmlns="" id="{0BB396EB-0A11-DE4A-88DA-4B4721F92F7C}"/>
              </a:ext>
            </a:extLst>
          </p:cNvPr>
          <p:cNvSpPr>
            <a:spLocks noGrp="1"/>
          </p:cNvSpPr>
          <p:nvPr>
            <p:ph type="ctrTitle"/>
          </p:nvPr>
        </p:nvSpPr>
        <p:spPr>
          <a:xfrm>
            <a:off x="551025" y="3499891"/>
            <a:ext cx="4647246" cy="717634"/>
          </a:xfrm>
        </p:spPr>
        <p:txBody>
          <a:bodyPr rIns="0" anchor="t" anchorCtr="0">
            <a:normAutofit/>
          </a:bodyPr>
          <a:lstStyle>
            <a:lvl1pPr algn="l">
              <a:defRPr sz="2400">
                <a:solidFill>
                  <a:schemeClr val="accent2"/>
                </a:solidFill>
              </a:defRPr>
            </a:lvl1pPr>
          </a:lstStyle>
          <a:p>
            <a:r>
              <a:rPr lang="en-GB" dirty="0"/>
              <a:t>Click to edit Master title style</a:t>
            </a:r>
            <a:endParaRPr lang="en-US" dirty="0"/>
          </a:p>
        </p:txBody>
      </p:sp>
      <p:sp>
        <p:nvSpPr>
          <p:cNvPr id="6" name="Subtitle 2">
            <a:extLst>
              <a:ext uri="{FF2B5EF4-FFF2-40B4-BE49-F238E27FC236}">
                <a16:creationId xmlns:a16="http://schemas.microsoft.com/office/drawing/2014/main" xmlns="" id="{AB18079C-8386-2646-9947-3BC27C0AA555}"/>
              </a:ext>
            </a:extLst>
          </p:cNvPr>
          <p:cNvSpPr>
            <a:spLocks noGrp="1"/>
          </p:cNvSpPr>
          <p:nvPr>
            <p:ph type="subTitle" idx="1" hasCustomPrompt="1"/>
          </p:nvPr>
        </p:nvSpPr>
        <p:spPr>
          <a:xfrm>
            <a:off x="551025" y="3282141"/>
            <a:ext cx="4647246" cy="283586"/>
          </a:xfrm>
        </p:spPr>
        <p:txBody>
          <a:bodyPr vert="horz" rIns="0" bIns="46800" anchor="b" anchorCtr="0">
            <a:no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67508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Blue Style 1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5892"/>
            <a:ext cx="9144000" cy="5142585"/>
          </a:xfrm>
          <a:prstGeom prst="rect">
            <a:avLst/>
          </a:prstGeom>
        </p:spPr>
      </p:pic>
      <p:sp>
        <p:nvSpPr>
          <p:cNvPr id="5" name="Title 1">
            <a:extLst>
              <a:ext uri="{FF2B5EF4-FFF2-40B4-BE49-F238E27FC236}">
                <a16:creationId xmlns:a16="http://schemas.microsoft.com/office/drawing/2014/main" xmlns="" id="{0B319C41-2739-ED47-B935-70743EB37949}"/>
              </a:ext>
            </a:extLst>
          </p:cNvPr>
          <p:cNvSpPr>
            <a:spLocks noGrp="1"/>
          </p:cNvSpPr>
          <p:nvPr>
            <p:ph type="ctrTitle"/>
          </p:nvPr>
        </p:nvSpPr>
        <p:spPr>
          <a:xfrm>
            <a:off x="551025" y="3499891"/>
            <a:ext cx="4647246" cy="717634"/>
          </a:xfrm>
        </p:spPr>
        <p:txBody>
          <a:bodyPr rIns="0" anchor="t" anchorCtr="0">
            <a:normAutofit/>
          </a:bodyPr>
          <a:lstStyle>
            <a:lvl1pPr algn="l">
              <a:defRPr sz="2400">
                <a:solidFill>
                  <a:schemeClr val="accent6"/>
                </a:solidFill>
              </a:defRPr>
            </a:lvl1pPr>
          </a:lstStyle>
          <a:p>
            <a:r>
              <a:rPr lang="en-GB" dirty="0"/>
              <a:t>Click to edit Master title style</a:t>
            </a:r>
            <a:endParaRPr lang="en-US" dirty="0"/>
          </a:p>
        </p:txBody>
      </p:sp>
      <p:sp>
        <p:nvSpPr>
          <p:cNvPr id="6" name="Subtitle 2">
            <a:extLst>
              <a:ext uri="{FF2B5EF4-FFF2-40B4-BE49-F238E27FC236}">
                <a16:creationId xmlns:a16="http://schemas.microsoft.com/office/drawing/2014/main" xmlns="" id="{D65DE16C-9038-8C41-B5A6-2B3369E64D6D}"/>
              </a:ext>
            </a:extLst>
          </p:cNvPr>
          <p:cNvSpPr>
            <a:spLocks noGrp="1"/>
          </p:cNvSpPr>
          <p:nvPr>
            <p:ph type="subTitle" idx="1" hasCustomPrompt="1"/>
          </p:nvPr>
        </p:nvSpPr>
        <p:spPr>
          <a:xfrm>
            <a:off x="551025" y="3282141"/>
            <a:ext cx="4647246" cy="283586"/>
          </a:xfrm>
        </p:spPr>
        <p:txBody>
          <a:bodyPr vert="horz" rIns="0" bIns="46800" anchor="b" anchorCtr="0">
            <a:no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5899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ection Divider White Sty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2378607" y="2471191"/>
            <a:ext cx="5897302" cy="717633"/>
          </a:xfrm>
        </p:spPr>
        <p:txBody>
          <a:bodyPr anchor="t" anchorCtr="0">
            <a:normAutofit/>
          </a:bodyPr>
          <a:lstStyle>
            <a:lvl1pPr algn="l">
              <a:defRPr sz="2400"/>
            </a:lvl1pPr>
          </a:lstStyle>
          <a:p>
            <a:r>
              <a:rPr lang="en-GB" dirty="0"/>
              <a:t>Click to edit Master title style</a:t>
            </a:r>
            <a:endParaRPr lang="en-US" dirty="0"/>
          </a:p>
        </p:txBody>
      </p:sp>
      <p:sp>
        <p:nvSpPr>
          <p:cNvPr id="3" name="Subtitle 2"/>
          <p:cNvSpPr>
            <a:spLocks noGrp="1"/>
          </p:cNvSpPr>
          <p:nvPr>
            <p:ph type="subTitle" idx="1"/>
          </p:nvPr>
        </p:nvSpPr>
        <p:spPr>
          <a:xfrm>
            <a:off x="2378607" y="2265016"/>
            <a:ext cx="5897302" cy="283586"/>
          </a:xfrm>
        </p:spPr>
        <p:txBody>
          <a:bodyPr vert="horz" anchor="b" anchorCtr="0">
            <a:normAutofit/>
          </a:bodyPr>
          <a:lstStyle>
            <a:lvl1pPr marL="0" indent="0" algn="l">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7995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ection Divider Blue Sty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2378607" y="2471192"/>
            <a:ext cx="5897302" cy="717634"/>
          </a:xfrm>
        </p:spPr>
        <p:txBody>
          <a:bodyPr anchor="t" anchorCtr="0">
            <a:normAutofit/>
          </a:bodyPr>
          <a:lstStyle>
            <a:lvl1pPr algn="l">
              <a:defRPr sz="2400">
                <a:solidFill>
                  <a:schemeClr val="accent3"/>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2378607" y="2265016"/>
            <a:ext cx="5897302" cy="283586"/>
          </a:xfrm>
        </p:spPr>
        <p:txBody>
          <a:bodyPr vert="horz" anchor="b" anchorCtr="0">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2679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1"/>
          </a:xfrm>
        </p:spPr>
        <p:txBody>
          <a:bodyPr tIns="36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5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D57233-5226-1645-B3B8-645D4AA850F1}"/>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3"/>
          </a:xfrm>
        </p:spPr>
        <p:txBody>
          <a:bodyPr tIns="3600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6" name="Straight Connector 5">
            <a:extLst>
              <a:ext uri="{FF2B5EF4-FFF2-40B4-BE49-F238E27FC236}">
                <a16:creationId xmlns:a16="http://schemas.microsoft.com/office/drawing/2014/main" xmlns="" id="{B963A7E3-C1D0-8B4E-A01E-858242E02456}"/>
              </a:ext>
            </a:extLst>
          </p:cNvPr>
          <p:cNvCxnSpPr>
            <a:cxnSpLocks/>
          </p:cNvCxnSpPr>
          <p:nvPr userDrawn="1"/>
        </p:nvCxnSpPr>
        <p:spPr>
          <a:xfrm>
            <a:off x="268502" y="610738"/>
            <a:ext cx="8602936"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30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D57233-5226-1645-B3B8-645D4AA850F1}"/>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idx="1"/>
          </p:nvPr>
        </p:nvSpPr>
        <p:spPr>
          <a:xfrm>
            <a:off x="268502" y="700128"/>
            <a:ext cx="8602936" cy="3969263"/>
          </a:xfrm>
        </p:spPr>
        <p:txBody>
          <a:bodyPr tIns="3600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6" name="Straight Connector 5">
            <a:extLst>
              <a:ext uri="{FF2B5EF4-FFF2-40B4-BE49-F238E27FC236}">
                <a16:creationId xmlns:a16="http://schemas.microsoft.com/office/drawing/2014/main" xmlns="" id="{B963A7E3-C1D0-8B4E-A01E-858242E02456}"/>
              </a:ext>
            </a:extLst>
          </p:cNvPr>
          <p:cNvCxnSpPr>
            <a:cxnSpLocks/>
          </p:cNvCxnSpPr>
          <p:nvPr userDrawn="1"/>
        </p:nvCxnSpPr>
        <p:spPr>
          <a:xfrm>
            <a:off x="268502" y="610738"/>
            <a:ext cx="8602936"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48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D57233-5226-1645-B3B8-645D4AA850F1}"/>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cxnSp>
        <p:nvCxnSpPr>
          <p:cNvPr id="6" name="Straight Connector 5">
            <a:extLst>
              <a:ext uri="{FF2B5EF4-FFF2-40B4-BE49-F238E27FC236}">
                <a16:creationId xmlns:a16="http://schemas.microsoft.com/office/drawing/2014/main" xmlns="" id="{B963A7E3-C1D0-8B4E-A01E-858242E02456}"/>
              </a:ext>
            </a:extLst>
          </p:cNvPr>
          <p:cNvCxnSpPr>
            <a:cxnSpLocks/>
          </p:cNvCxnSpPr>
          <p:nvPr userDrawn="1"/>
        </p:nvCxnSpPr>
        <p:spPr>
          <a:xfrm>
            <a:off x="268502" y="610738"/>
            <a:ext cx="8602936"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34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68502" y="700129"/>
            <a:ext cx="4246348" cy="3990895"/>
          </a:xfrm>
        </p:spPr>
        <p:txBody>
          <a:bodyPr tIns="3600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29"/>
            <a:ext cx="4242288" cy="3990895"/>
          </a:xfrm>
        </p:spPr>
        <p:txBody>
          <a:bodyPr tIns="3600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05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lumn Conten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7FC004E-DB03-3347-81FC-B511DCD08E6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268502" y="700129"/>
            <a:ext cx="4246348" cy="3990895"/>
          </a:xfrm>
        </p:spPr>
        <p:txBody>
          <a:bodyPr tIns="36000" rIns="0" bIns="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29"/>
            <a:ext cx="4242288" cy="3990895"/>
          </a:xfrm>
        </p:spPr>
        <p:txBody>
          <a:bodyPr tIns="36000" rIns="0" bIns="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53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lumn Content w/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68502" y="700130"/>
            <a:ext cx="4246348" cy="3568874"/>
          </a:xfrm>
          <a:solidFill>
            <a:schemeClr val="bg2">
              <a:lumMod val="95000"/>
            </a:schemeClr>
          </a:solidFill>
        </p:spPr>
        <p:txBody>
          <a:bodyPr lIns="108000" tIns="108000" r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30"/>
            <a:ext cx="4242288" cy="3568874"/>
          </a:xfrm>
          <a:solidFill>
            <a:schemeClr val="bg2">
              <a:lumMod val="95000"/>
            </a:schemeClr>
          </a:solidFill>
        </p:spPr>
        <p:txBody>
          <a:bodyPr lIns="108000" tIns="108000" rIns="108000" bIns="108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74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 Content w/boxes Blue">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xmlns="" id="{7A8512A6-E1F9-224A-8565-561A8DD59AA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268502" y="700130"/>
            <a:ext cx="4246348" cy="3568874"/>
          </a:xfrm>
          <a:solidFill>
            <a:schemeClr val="bg1">
              <a:alpha val="13000"/>
            </a:schemeClr>
          </a:solidFill>
        </p:spPr>
        <p:txBody>
          <a:bodyPr lIns="108000" tIns="108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30"/>
            <a:ext cx="4242288" cy="3568874"/>
          </a:xfrm>
          <a:solidFill>
            <a:schemeClr val="bg1">
              <a:alpha val="13000"/>
            </a:schemeClr>
          </a:solidFill>
        </p:spPr>
        <p:txBody>
          <a:bodyPr lIns="108000" tIns="108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7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Half Page Desig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EAAF76-F42F-6943-9D3C-546F98E87AA9}"/>
              </a:ext>
            </a:extLst>
          </p:cNvPr>
          <p:cNvPicPr>
            <a:picLocks noChangeAspect="1"/>
          </p:cNvPicPr>
          <p:nvPr userDrawn="1"/>
        </p:nvPicPr>
        <p:blipFill>
          <a:blip r:embed="rId2"/>
          <a:srcRect/>
          <a:stretch/>
        </p:blipFill>
        <p:spPr>
          <a:xfrm>
            <a:off x="1354" y="0"/>
            <a:ext cx="9141291"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268502" y="700129"/>
            <a:ext cx="8602936" cy="1475912"/>
          </a:xfrm>
        </p:spPr>
        <p:txBody>
          <a:bodyPr tIns="36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16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56A7D2D-2708-2B43-961F-18C8F5045182}"/>
              </a:ext>
            </a:extLst>
          </p:cNvPr>
          <p:cNvPicPr>
            <a:picLocks noChangeAspect="1"/>
          </p:cNvPicPr>
          <p:nvPr userDrawn="1"/>
        </p:nvPicPr>
        <p:blipFill>
          <a:blip r:embed="rId2"/>
          <a:srcRect/>
          <a:stretch/>
        </p:blipFill>
        <p:spPr>
          <a:xfrm>
            <a:off x="1354" y="0"/>
            <a:ext cx="9141291" cy="5143500"/>
          </a:xfrm>
          <a:prstGeom prst="rect">
            <a:avLst/>
          </a:prstGeom>
        </p:spPr>
      </p:pic>
      <p:sp>
        <p:nvSpPr>
          <p:cNvPr id="8" name="Subtitle 2">
            <a:extLst>
              <a:ext uri="{FF2B5EF4-FFF2-40B4-BE49-F238E27FC236}">
                <a16:creationId xmlns:a16="http://schemas.microsoft.com/office/drawing/2014/main" xmlns="" id="{54F5CA02-687A-9E44-B6FC-F018E49599B4}"/>
              </a:ext>
            </a:extLst>
          </p:cNvPr>
          <p:cNvSpPr txBox="1">
            <a:spLocks/>
          </p:cNvSpPr>
          <p:nvPr userDrawn="1"/>
        </p:nvSpPr>
        <p:spPr>
          <a:xfrm>
            <a:off x="0" y="4714406"/>
            <a:ext cx="9144000" cy="429094"/>
          </a:xfrm>
          <a:prstGeom prst="rect">
            <a:avLst/>
          </a:prstGeom>
        </p:spPr>
        <p:txBody>
          <a:bodyPr wrap="square" bIns="187200">
            <a:spAutoFit/>
          </a:bodyPr>
          <a:lstStyle>
            <a:lvl1pPr marL="0" indent="0" algn="ctr"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Calibri Light"/>
                <a:ea typeface="+mn-ea"/>
                <a:cs typeface="Calibri Light"/>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r>
              <a:rPr lang="en-GB" sz="1400" b="0" i="0" kern="1200" dirty="0">
                <a:solidFill>
                  <a:schemeClr val="bg1"/>
                </a:solidFill>
                <a:effectLst/>
                <a:latin typeface="Calibri Light"/>
                <a:ea typeface="+mn-ea"/>
                <a:cs typeface="Calibri Light"/>
              </a:rPr>
              <a:t>  |  catherine.neck@nhs.net  |  @NHSscwcsu</a:t>
            </a:r>
          </a:p>
        </p:txBody>
      </p:sp>
    </p:spTree>
    <p:extLst>
      <p:ext uri="{BB962C8B-B14F-4D97-AF65-F5344CB8AC3E}">
        <p14:creationId xmlns:p14="http://schemas.microsoft.com/office/powerpoint/2010/main" val="288985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68502" y="700129"/>
            <a:ext cx="4246348" cy="3990895"/>
          </a:xfrm>
        </p:spPr>
        <p:txBody>
          <a:bodyPr tIns="3600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29"/>
            <a:ext cx="4242288" cy="3990895"/>
          </a:xfrm>
        </p:spPr>
        <p:txBody>
          <a:bodyPr tIns="3600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2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Conten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7FC004E-DB03-3347-81FC-B511DCD08E6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accent3"/>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268502" y="700129"/>
            <a:ext cx="4246348" cy="3990895"/>
          </a:xfrm>
        </p:spPr>
        <p:txBody>
          <a:bodyPr tIns="36000" rIns="0" bIns="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29150" y="700129"/>
            <a:ext cx="4242288" cy="3990895"/>
          </a:xfrm>
        </p:spPr>
        <p:txBody>
          <a:bodyPr tIns="36000" rIns="0" bIns="0"/>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xmlns="" id="{C6BFF64F-1BD8-204D-A69A-58590FE2D54B}"/>
              </a:ext>
            </a:extLst>
          </p:cNvPr>
          <p:cNvCxnSpPr>
            <a:cxnSpLocks/>
          </p:cNvCxnSpPr>
          <p:nvPr userDrawn="1"/>
        </p:nvCxnSpPr>
        <p:spPr>
          <a:xfrm>
            <a:off x="268502" y="610738"/>
            <a:ext cx="8602936"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1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56A7D2D-2708-2B43-961F-18C8F5045182}"/>
              </a:ext>
            </a:extLst>
          </p:cNvPr>
          <p:cNvPicPr>
            <a:picLocks noChangeAspect="1"/>
          </p:cNvPicPr>
          <p:nvPr userDrawn="1"/>
        </p:nvPicPr>
        <p:blipFill>
          <a:blip r:embed="rId2"/>
          <a:srcRect/>
          <a:stretch/>
        </p:blipFill>
        <p:spPr>
          <a:xfrm>
            <a:off x="1354" y="762"/>
            <a:ext cx="9141291" cy="5141976"/>
          </a:xfrm>
          <a:prstGeom prst="rect">
            <a:avLst/>
          </a:prstGeom>
        </p:spPr>
      </p:pic>
      <p:sp>
        <p:nvSpPr>
          <p:cNvPr id="8" name="Subtitle 2">
            <a:extLst>
              <a:ext uri="{FF2B5EF4-FFF2-40B4-BE49-F238E27FC236}">
                <a16:creationId xmlns:a16="http://schemas.microsoft.com/office/drawing/2014/main" xmlns="" id="{54F5CA02-687A-9E44-B6FC-F018E49599B4}"/>
              </a:ext>
            </a:extLst>
          </p:cNvPr>
          <p:cNvSpPr txBox="1">
            <a:spLocks/>
          </p:cNvSpPr>
          <p:nvPr userDrawn="1"/>
        </p:nvSpPr>
        <p:spPr>
          <a:xfrm>
            <a:off x="0" y="4714406"/>
            <a:ext cx="9144000" cy="429094"/>
          </a:xfrm>
          <a:prstGeom prst="rect">
            <a:avLst/>
          </a:prstGeom>
        </p:spPr>
        <p:txBody>
          <a:bodyPr wrap="square" bIns="187200">
            <a:spAutoFit/>
          </a:bodyPr>
          <a:lstStyle>
            <a:lvl1pPr marL="0" indent="0" algn="ctr" defTabSz="685800" rtl="0" eaLnBrk="1" latinLnBrk="0" hangingPunct="1">
              <a:lnSpc>
                <a:spcPct val="90000"/>
              </a:lnSpc>
              <a:spcBef>
                <a:spcPts val="750"/>
              </a:spcBef>
              <a:buFont typeface="Arial" panose="020B0604020202020204" pitchFamily="34" charset="0"/>
              <a:buNone/>
              <a:defRPr sz="1600" b="0" i="0" kern="1200">
                <a:solidFill>
                  <a:schemeClr val="bg1"/>
                </a:solidFill>
                <a:latin typeface="Calibri Light"/>
                <a:ea typeface="+mn-ea"/>
                <a:cs typeface="Calibri Light"/>
              </a:defRPr>
            </a:lvl1pPr>
            <a:lvl2pPr marL="457200" indent="0" algn="ctr"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r>
              <a:rPr lang="en-GB" sz="1400" b="0" i="0" kern="1200" dirty="0">
                <a:solidFill>
                  <a:schemeClr val="bg1"/>
                </a:solidFill>
                <a:effectLst/>
                <a:latin typeface="Calibri Light"/>
                <a:ea typeface="+mn-ea"/>
                <a:cs typeface="Calibri Light"/>
              </a:rPr>
              <a:t>catherine.neck@nhs.net        </a:t>
            </a:r>
          </a:p>
        </p:txBody>
      </p:sp>
    </p:spTree>
    <p:extLst>
      <p:ext uri="{BB962C8B-B14F-4D97-AF65-F5344CB8AC3E}">
        <p14:creationId xmlns:p14="http://schemas.microsoft.com/office/powerpoint/2010/main" val="234842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Divider Blue Style 1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BFBC60C-BB05-FD40-A086-3F7746736FA7}"/>
              </a:ext>
            </a:extLst>
          </p:cNvPr>
          <p:cNvPicPr>
            <a:picLocks noChangeAspect="1"/>
          </p:cNvPicPr>
          <p:nvPr userDrawn="1"/>
        </p:nvPicPr>
        <p:blipFill>
          <a:blip r:embed="rId2"/>
          <a:srcRect/>
          <a:stretch/>
        </p:blipFill>
        <p:spPr>
          <a:xfrm>
            <a:off x="0" y="-5892"/>
            <a:ext cx="9144000" cy="5142585"/>
          </a:xfrm>
          <a:prstGeom prst="rect">
            <a:avLst/>
          </a:prstGeom>
        </p:spPr>
      </p:pic>
      <p:sp>
        <p:nvSpPr>
          <p:cNvPr id="5" name="Title 1">
            <a:extLst>
              <a:ext uri="{FF2B5EF4-FFF2-40B4-BE49-F238E27FC236}">
                <a16:creationId xmlns:a16="http://schemas.microsoft.com/office/drawing/2014/main" xmlns="" id="{FC4680B1-BAD7-E349-B6B3-D1FB5EBE4114}"/>
              </a:ext>
            </a:extLst>
          </p:cNvPr>
          <p:cNvSpPr>
            <a:spLocks noGrp="1"/>
          </p:cNvSpPr>
          <p:nvPr>
            <p:ph type="ctrTitle"/>
          </p:nvPr>
        </p:nvSpPr>
        <p:spPr>
          <a:xfrm>
            <a:off x="551025" y="3499891"/>
            <a:ext cx="4647246" cy="717634"/>
          </a:xfrm>
        </p:spPr>
        <p:txBody>
          <a:bodyPr rIns="0" anchor="t" anchorCtr="0">
            <a:normAutofit/>
          </a:bodyPr>
          <a:lstStyle>
            <a:lvl1pPr algn="l">
              <a:defRPr sz="2400">
                <a:solidFill>
                  <a:schemeClr val="accent5"/>
                </a:solidFill>
              </a:defRPr>
            </a:lvl1pPr>
          </a:lstStyle>
          <a:p>
            <a:r>
              <a:rPr lang="en-GB" dirty="0"/>
              <a:t>Click to edit Master title style</a:t>
            </a:r>
            <a:endParaRPr lang="en-US" dirty="0"/>
          </a:p>
        </p:txBody>
      </p:sp>
      <p:sp>
        <p:nvSpPr>
          <p:cNvPr id="6" name="Subtitle 2">
            <a:extLst>
              <a:ext uri="{FF2B5EF4-FFF2-40B4-BE49-F238E27FC236}">
                <a16:creationId xmlns:a16="http://schemas.microsoft.com/office/drawing/2014/main" xmlns="" id="{294DEE56-90A3-E646-B98A-C596EB3CB2D8}"/>
              </a:ext>
            </a:extLst>
          </p:cNvPr>
          <p:cNvSpPr>
            <a:spLocks noGrp="1"/>
          </p:cNvSpPr>
          <p:nvPr>
            <p:ph type="subTitle" idx="1" hasCustomPrompt="1"/>
          </p:nvPr>
        </p:nvSpPr>
        <p:spPr>
          <a:xfrm>
            <a:off x="551025" y="3282141"/>
            <a:ext cx="4647246" cy="283586"/>
          </a:xfrm>
        </p:spPr>
        <p:txBody>
          <a:bodyPr vert="horz" rIns="0" bIns="46800" anchor="b" anchorCtr="0">
            <a:no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192131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cxnSp>
        <p:nvCxnSpPr>
          <p:cNvPr id="8" name="Straight Connector 7">
            <a:extLst>
              <a:ext uri="{FF2B5EF4-FFF2-40B4-BE49-F238E27FC236}">
                <a16:creationId xmlns:a16="http://schemas.microsoft.com/office/drawing/2014/main" xmlns="" id="{93C2C25A-95DC-9245-BC62-D55B0E57F070}"/>
              </a:ext>
            </a:extLst>
          </p:cNvPr>
          <p:cNvCxnSpPr>
            <a:cxnSpLocks/>
          </p:cNvCxnSpPr>
          <p:nvPr userDrawn="1"/>
        </p:nvCxnSpPr>
        <p:spPr>
          <a:xfrm>
            <a:off x="268502" y="610738"/>
            <a:ext cx="8602936"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7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SCW Title Slid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F11F7C0-69A7-5342-B021-D2083E113496}"/>
              </a:ext>
            </a:extLst>
          </p:cNvPr>
          <p:cNvPicPr>
            <a:picLocks noChangeAspect="1"/>
          </p:cNvPicPr>
          <p:nvPr userDrawn="1"/>
        </p:nvPicPr>
        <p:blipFill>
          <a:blip r:embed="rId2"/>
          <a:srcRect/>
          <a:stretch/>
        </p:blipFill>
        <p:spPr>
          <a:xfrm>
            <a:off x="1354" y="0"/>
            <a:ext cx="9141291" cy="5143500"/>
          </a:xfrm>
          <a:prstGeom prst="rect">
            <a:avLst/>
          </a:prstGeom>
        </p:spPr>
      </p:pic>
      <p:sp>
        <p:nvSpPr>
          <p:cNvPr id="2" name="Title 1"/>
          <p:cNvSpPr>
            <a:spLocks noGrp="1"/>
          </p:cNvSpPr>
          <p:nvPr>
            <p:ph type="ctrTitle"/>
          </p:nvPr>
        </p:nvSpPr>
        <p:spPr>
          <a:xfrm>
            <a:off x="546476" y="2137785"/>
            <a:ext cx="3725725" cy="867930"/>
          </a:xfrm>
          <a:prstGeom prst="rect">
            <a:avLst/>
          </a:prstGeom>
        </p:spPr>
        <p:txBody>
          <a:bodyPr anchor="ctr" anchorCtr="0">
            <a:sp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546476" y="3931491"/>
            <a:ext cx="3725725" cy="286232"/>
          </a:xfrm>
          <a:prstGeom prst="rect">
            <a:avLst/>
          </a:prstGeom>
        </p:spPr>
        <p:txBody>
          <a:bodyPr wrap="square" anchor="ctr" anchorCtr="0">
            <a:spAutoFit/>
          </a:bodyPr>
          <a:lstStyle>
            <a:lvl1pPr marL="0" indent="0" algn="l">
              <a:buNone/>
              <a:defRPr sz="1400" b="0"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16860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jp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E0629E7-38D8-9B43-BD86-9712C98BAA48}"/>
              </a:ext>
            </a:extLst>
          </p:cNvPr>
          <p:cNvPicPr>
            <a:picLocks noChangeAspect="1"/>
          </p:cNvPicPr>
          <p:nvPr userDrawn="1"/>
        </p:nvPicPr>
        <p:blipFill>
          <a:blip r:embed="rId10"/>
          <a:srcRect/>
          <a:stretch/>
        </p:blipFill>
        <p:spPr>
          <a:xfrm>
            <a:off x="0" y="0"/>
            <a:ext cx="9144000" cy="5143500"/>
          </a:xfrm>
          <a:prstGeom prst="rect">
            <a:avLst/>
          </a:prstGeom>
        </p:spPr>
      </p:pic>
      <p:sp>
        <p:nvSpPr>
          <p:cNvPr id="2" name="Title Placeholder 1"/>
          <p:cNvSpPr>
            <a:spLocks noGrp="1"/>
          </p:cNvSpPr>
          <p:nvPr>
            <p:ph type="title"/>
          </p:nvPr>
        </p:nvSpPr>
        <p:spPr>
          <a:xfrm>
            <a:off x="270532" y="89391"/>
            <a:ext cx="8602936" cy="499703"/>
          </a:xfrm>
          <a:prstGeom prst="rect">
            <a:avLst/>
          </a:prstGeom>
        </p:spPr>
        <p:txBody>
          <a:bodyPr vert="horz" lIns="0" tIns="45720" rIns="91440" bIns="45720" rtlCol="0" anchor="b"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268502" y="678486"/>
            <a:ext cx="8602936" cy="3996316"/>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40924549"/>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9" r:id="rId3"/>
    <p:sldLayoutId id="2147483664" r:id="rId4"/>
    <p:sldLayoutId id="2147483680" r:id="rId5"/>
    <p:sldLayoutId id="2147483667" r:id="rId6"/>
    <p:sldLayoutId id="2147483694" r:id="rId7"/>
    <p:sldLayoutId id="214748369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200" b="1" kern="1200">
          <a:solidFill>
            <a:schemeClr val="accent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600" kern="1200">
          <a:solidFill>
            <a:srgbClr val="5A5A5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400" kern="1200">
          <a:solidFill>
            <a:srgbClr val="5A5A5A"/>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rgbClr val="5A5A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000" kern="1200">
          <a:solidFill>
            <a:srgbClr val="5A5A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800" kern="1200">
          <a:solidFill>
            <a:srgbClr val="5A5A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E0629E7-38D8-9B43-BD86-9712C98BAA48}"/>
              </a:ext>
            </a:extLst>
          </p:cNvPr>
          <p:cNvPicPr>
            <a:picLocks noChangeAspect="1"/>
          </p:cNvPicPr>
          <p:nvPr userDrawn="1"/>
        </p:nvPicPr>
        <p:blipFill>
          <a:blip r:embed="rId7"/>
          <a:srcRect/>
          <a:stretch/>
        </p:blipFill>
        <p:spPr>
          <a:xfrm>
            <a:off x="0" y="0"/>
            <a:ext cx="9144000" cy="5143500"/>
          </a:xfrm>
          <a:prstGeom prst="rect">
            <a:avLst/>
          </a:prstGeom>
        </p:spPr>
      </p:pic>
      <p:sp>
        <p:nvSpPr>
          <p:cNvPr id="2" name="Title Placeholder 1"/>
          <p:cNvSpPr>
            <a:spLocks noGrp="1"/>
          </p:cNvSpPr>
          <p:nvPr>
            <p:ph type="title"/>
          </p:nvPr>
        </p:nvSpPr>
        <p:spPr>
          <a:xfrm>
            <a:off x="270532" y="89391"/>
            <a:ext cx="8602936" cy="499703"/>
          </a:xfrm>
          <a:prstGeom prst="rect">
            <a:avLst/>
          </a:prstGeom>
        </p:spPr>
        <p:txBody>
          <a:bodyPr vert="horz" lIns="0" tIns="45720" rIns="91440" bIns="45720" rtlCol="0" anchor="b"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268502" y="678486"/>
            <a:ext cx="8602936" cy="3996316"/>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558463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200" b="1" kern="1200">
          <a:solidFill>
            <a:schemeClr val="accent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600" kern="1200">
          <a:solidFill>
            <a:srgbClr val="5A5A5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400" kern="1200">
          <a:solidFill>
            <a:srgbClr val="5A5A5A"/>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rgbClr val="5A5A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000" kern="1200">
          <a:solidFill>
            <a:srgbClr val="5A5A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800" kern="1200">
          <a:solidFill>
            <a:srgbClr val="5A5A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E0629E7-38D8-9B43-BD86-9712C98BAA48}"/>
              </a:ext>
            </a:extLst>
          </p:cNvPr>
          <p:cNvPicPr>
            <a:picLocks noChangeAspect="1"/>
          </p:cNvPicPr>
          <p:nvPr userDrawn="1"/>
        </p:nvPicPr>
        <p:blipFill>
          <a:blip r:embed="rId8"/>
          <a:srcRect/>
          <a:stretch/>
        </p:blipFill>
        <p:spPr>
          <a:xfrm>
            <a:off x="0" y="0"/>
            <a:ext cx="9144000" cy="5143500"/>
          </a:xfrm>
          <a:prstGeom prst="rect">
            <a:avLst/>
          </a:prstGeom>
        </p:spPr>
      </p:pic>
      <p:sp>
        <p:nvSpPr>
          <p:cNvPr id="2" name="Title Placeholder 1"/>
          <p:cNvSpPr>
            <a:spLocks noGrp="1"/>
          </p:cNvSpPr>
          <p:nvPr>
            <p:ph type="title"/>
          </p:nvPr>
        </p:nvSpPr>
        <p:spPr>
          <a:xfrm>
            <a:off x="270532" y="89391"/>
            <a:ext cx="8602936" cy="499703"/>
          </a:xfrm>
          <a:prstGeom prst="rect">
            <a:avLst/>
          </a:prstGeom>
        </p:spPr>
        <p:txBody>
          <a:bodyPr vert="horz" lIns="0" tIns="45720" rIns="91440" bIns="45720" rtlCol="0" anchor="b"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268502" y="678486"/>
            <a:ext cx="8602936" cy="3996316"/>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744524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200" b="1" kern="1200">
          <a:solidFill>
            <a:schemeClr val="accent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600" kern="1200">
          <a:solidFill>
            <a:srgbClr val="5A5A5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400" kern="1200">
          <a:solidFill>
            <a:srgbClr val="5A5A5A"/>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rgbClr val="5A5A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000" kern="1200">
          <a:solidFill>
            <a:srgbClr val="5A5A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800" kern="1200">
          <a:solidFill>
            <a:srgbClr val="5A5A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E0629E7-38D8-9B43-BD86-9712C98BAA48}"/>
              </a:ext>
            </a:extLst>
          </p:cNvPr>
          <p:cNvPicPr>
            <a:picLocks noChangeAspect="1"/>
          </p:cNvPicPr>
          <p:nvPr userDrawn="1"/>
        </p:nvPicPr>
        <p:blipFill>
          <a:blip r:embed="rId21"/>
          <a:srcRect/>
          <a:stretch/>
        </p:blipFill>
        <p:spPr>
          <a:xfrm>
            <a:off x="0" y="0"/>
            <a:ext cx="9144000" cy="5143500"/>
          </a:xfrm>
          <a:prstGeom prst="rect">
            <a:avLst/>
          </a:prstGeom>
        </p:spPr>
      </p:pic>
      <p:sp>
        <p:nvSpPr>
          <p:cNvPr id="2" name="Title Placeholder 1"/>
          <p:cNvSpPr>
            <a:spLocks noGrp="1"/>
          </p:cNvSpPr>
          <p:nvPr>
            <p:ph type="title"/>
          </p:nvPr>
        </p:nvSpPr>
        <p:spPr>
          <a:xfrm>
            <a:off x="270532" y="89391"/>
            <a:ext cx="8602936" cy="499703"/>
          </a:xfrm>
          <a:prstGeom prst="rect">
            <a:avLst/>
          </a:prstGeom>
        </p:spPr>
        <p:txBody>
          <a:bodyPr vert="horz" lIns="0" tIns="45720" rIns="91440" bIns="45720" rtlCol="0" anchor="b"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268502" y="678486"/>
            <a:ext cx="8602936" cy="3996316"/>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7268769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200" b="1" kern="1200">
          <a:solidFill>
            <a:schemeClr val="accent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1600" kern="1200">
          <a:solidFill>
            <a:srgbClr val="5A5A5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400" kern="1200">
          <a:solidFill>
            <a:srgbClr val="5A5A5A"/>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200" kern="1200">
          <a:solidFill>
            <a:srgbClr val="5A5A5A"/>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000" kern="1200">
          <a:solidFill>
            <a:srgbClr val="5A5A5A"/>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800" kern="1200">
          <a:solidFill>
            <a:srgbClr val="5A5A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cancerresearchuk.org/health-professional/cancer-statistics/statistics-by-cancer-type/head-and-neck-cancers#heading-Zer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ice.org.uk/guidance/csg6/resources/improving-outcomes-in-head-and-neck-cancers-update-pdf-77337759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cid:image003.png@01D7B07E.95FCA79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www.longtermplan.nhs.uk/areas-of-work/canc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wiltshire.gov.uk/adult-care-joint-health-and-wellbeing-strateg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E165D-2FDC-9741-93A6-72BD5427D5BA}"/>
              </a:ext>
            </a:extLst>
          </p:cNvPr>
          <p:cNvSpPr>
            <a:spLocks noGrp="1"/>
          </p:cNvSpPr>
          <p:nvPr>
            <p:ph type="ctrTitle"/>
          </p:nvPr>
        </p:nvSpPr>
        <p:spPr>
          <a:xfrm>
            <a:off x="546476" y="1860786"/>
            <a:ext cx="4060693" cy="1421928"/>
          </a:xfrm>
        </p:spPr>
        <p:txBody>
          <a:bodyPr/>
          <a:lstStyle/>
          <a:p>
            <a:r>
              <a:rPr lang="en-US" sz="2400" dirty="0"/>
              <a:t>Thames Valley Cancer Alliance</a:t>
            </a:r>
            <a:br>
              <a:rPr lang="en-US" sz="2400" dirty="0"/>
            </a:br>
            <a:r>
              <a:rPr lang="en-US" sz="2400" dirty="0"/>
              <a:t>Head and Neck Cancer Care Closer to Home Evaluation </a:t>
            </a:r>
          </a:p>
        </p:txBody>
      </p:sp>
      <p:sp>
        <p:nvSpPr>
          <p:cNvPr id="3" name="Subtitle 2">
            <a:extLst>
              <a:ext uri="{FF2B5EF4-FFF2-40B4-BE49-F238E27FC236}">
                <a16:creationId xmlns:a16="http://schemas.microsoft.com/office/drawing/2014/main" xmlns="" id="{AACB1998-C435-8F49-9A0E-0B686CFAA7FB}"/>
              </a:ext>
            </a:extLst>
          </p:cNvPr>
          <p:cNvSpPr>
            <a:spLocks noGrp="1"/>
          </p:cNvSpPr>
          <p:nvPr>
            <p:ph type="subTitle" idx="1"/>
          </p:nvPr>
        </p:nvSpPr>
        <p:spPr>
          <a:xfrm>
            <a:off x="546476" y="3528645"/>
            <a:ext cx="5068878" cy="1230923"/>
          </a:xfrm>
        </p:spPr>
        <p:txBody>
          <a:bodyPr>
            <a:normAutofit/>
          </a:bodyPr>
          <a:lstStyle/>
          <a:p>
            <a:r>
              <a:rPr lang="en-US" sz="1800" b="1" dirty="0"/>
              <a:t>Catherine Neck: Clinical Services </a:t>
            </a:r>
            <a:r>
              <a:rPr lang="en-US" sz="1800" b="1" dirty="0" err="1"/>
              <a:t>Programme</a:t>
            </a:r>
            <a:r>
              <a:rPr lang="en-US" sz="1800" b="1" dirty="0"/>
              <a:t> Lead: Cancer and LTC</a:t>
            </a:r>
          </a:p>
          <a:p>
            <a:r>
              <a:rPr lang="en-US" sz="1800" b="1" dirty="0"/>
              <a:t>19</a:t>
            </a:r>
            <a:r>
              <a:rPr lang="en-US" sz="1800" b="1" baseline="30000" dirty="0"/>
              <a:t>th</a:t>
            </a:r>
            <a:r>
              <a:rPr lang="en-US" sz="1800" b="1" dirty="0"/>
              <a:t> November 2021</a:t>
            </a:r>
          </a:p>
          <a:p>
            <a:endParaRPr lang="en-US" sz="1800" b="1" dirty="0"/>
          </a:p>
        </p:txBody>
      </p:sp>
    </p:spTree>
    <p:extLst>
      <p:ext uri="{BB962C8B-B14F-4D97-AF65-F5344CB8AC3E}">
        <p14:creationId xmlns:p14="http://schemas.microsoft.com/office/powerpoint/2010/main" val="11688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F077E-2583-554A-8E82-7788F4466DD9}"/>
              </a:ext>
            </a:extLst>
          </p:cNvPr>
          <p:cNvSpPr>
            <a:spLocks noGrp="1"/>
          </p:cNvSpPr>
          <p:nvPr>
            <p:ph type="ctrTitle"/>
          </p:nvPr>
        </p:nvSpPr>
        <p:spPr/>
        <p:txBody>
          <a:bodyPr>
            <a:normAutofit/>
          </a:bodyPr>
          <a:lstStyle/>
          <a:p>
            <a:r>
              <a:rPr lang="en-US" dirty="0"/>
              <a:t>1: Patient Outcomes and Experience</a:t>
            </a:r>
          </a:p>
        </p:txBody>
      </p:sp>
    </p:spTree>
    <p:extLst>
      <p:ext uri="{BB962C8B-B14F-4D97-AF65-F5344CB8AC3E}">
        <p14:creationId xmlns:p14="http://schemas.microsoft.com/office/powerpoint/2010/main" val="181685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alpha val="53000"/>
              </a:schemeClr>
            </a:gs>
            <a:gs pos="6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F077E-2583-554A-8E82-7788F4466DD9}"/>
              </a:ext>
            </a:extLst>
          </p:cNvPr>
          <p:cNvSpPr>
            <a:spLocks noGrp="1"/>
          </p:cNvSpPr>
          <p:nvPr>
            <p:ph type="title"/>
          </p:nvPr>
        </p:nvSpPr>
        <p:spPr/>
        <p:txBody>
          <a:bodyPr>
            <a:normAutofit/>
          </a:bodyPr>
          <a:lstStyle/>
          <a:p>
            <a:r>
              <a:rPr lang="en-US" dirty="0"/>
              <a:t>Travel</a:t>
            </a:r>
          </a:p>
        </p:txBody>
      </p:sp>
      <p:sp>
        <p:nvSpPr>
          <p:cNvPr id="3" name="Subtitle 2">
            <a:extLst>
              <a:ext uri="{FF2B5EF4-FFF2-40B4-BE49-F238E27FC236}">
                <a16:creationId xmlns:a16="http://schemas.microsoft.com/office/drawing/2014/main" xmlns="" id="{6422EF45-FD13-5E47-8BAC-CE38B53F578F}"/>
              </a:ext>
            </a:extLst>
          </p:cNvPr>
          <p:cNvSpPr>
            <a:spLocks noGrp="1"/>
          </p:cNvSpPr>
          <p:nvPr>
            <p:ph idx="1"/>
          </p:nvPr>
        </p:nvSpPr>
        <p:spPr/>
        <p:txBody>
          <a:bodyPr>
            <a:normAutofit/>
          </a:bodyPr>
          <a:lstStyle/>
          <a:p>
            <a:pPr marL="0" indent="0" algn="ctr">
              <a:lnSpc>
                <a:spcPct val="100000"/>
              </a:lnSpc>
              <a:buNone/>
            </a:pPr>
            <a:endParaRPr lang="en-GB" i="1" dirty="0">
              <a:solidFill>
                <a:srgbClr val="1C345E"/>
              </a:solidFill>
              <a:latin typeface="Arial" panose="020B0604020202020204" pitchFamily="34" charset="0"/>
              <a:ea typeface="Arial" panose="020B0604020202020204" pitchFamily="34" charset="0"/>
              <a:cs typeface="Times New Roman" panose="02020603050405020304" pitchFamily="18" charset="0"/>
            </a:endParaRPr>
          </a:p>
          <a:p>
            <a:pPr marL="0" indent="0" algn="ctr">
              <a:lnSpc>
                <a:spcPct val="100000"/>
              </a:lnSpc>
              <a:buNone/>
            </a:pPr>
            <a:endParaRPr lang="en-GB" i="1" dirty="0">
              <a:solidFill>
                <a:srgbClr val="1C345E"/>
              </a:solidFill>
              <a:ea typeface="Arial" panose="020B0604020202020204" pitchFamily="34" charset="0"/>
              <a:cs typeface="Times New Roman" panose="02020603050405020304" pitchFamily="18" charset="0"/>
            </a:endParaRPr>
          </a:p>
          <a:p>
            <a:pPr marL="0" indent="0" algn="ctr">
              <a:lnSpc>
                <a:spcPct val="100000"/>
              </a:lnSpc>
              <a:buNone/>
            </a:pPr>
            <a:endParaRPr lang="en-GB" i="1" dirty="0">
              <a:solidFill>
                <a:srgbClr val="1C345E"/>
              </a:solidFill>
              <a:latin typeface="Arial" panose="020B0604020202020204" pitchFamily="34" charset="0"/>
              <a:ea typeface="Arial" panose="020B0604020202020204" pitchFamily="34" charset="0"/>
              <a:cs typeface="Times New Roman" panose="02020603050405020304" pitchFamily="18" charset="0"/>
            </a:endParaRPr>
          </a:p>
          <a:p>
            <a:pPr marL="0" indent="0" algn="ctr">
              <a:lnSpc>
                <a:spcPct val="100000"/>
              </a:lnSpc>
              <a:buNone/>
            </a:pPr>
            <a:endParaRPr lang="en-GB" i="1" dirty="0">
              <a:solidFill>
                <a:srgbClr val="1C345E"/>
              </a:solidFill>
              <a:ea typeface="Arial" panose="020B0604020202020204" pitchFamily="34" charset="0"/>
              <a:cs typeface="Times New Roman" panose="02020603050405020304" pitchFamily="18" charset="0"/>
            </a:endParaRPr>
          </a:p>
          <a:p>
            <a:pPr marL="0" indent="0" algn="ctr">
              <a:lnSpc>
                <a:spcPct val="100000"/>
              </a:lnSpc>
              <a:buNone/>
            </a:pPr>
            <a:endParaRPr lang="en-GB" i="1" dirty="0">
              <a:solidFill>
                <a:srgbClr val="1C345E"/>
              </a:solidFill>
              <a:latin typeface="Arial" panose="020B0604020202020204" pitchFamily="34" charset="0"/>
              <a:ea typeface="Arial" panose="020B0604020202020204" pitchFamily="34" charset="0"/>
              <a:cs typeface="Times New Roman" panose="02020603050405020304" pitchFamily="18" charset="0"/>
            </a:endParaRPr>
          </a:p>
          <a:p>
            <a:pPr marL="0" indent="0" algn="ctr">
              <a:lnSpc>
                <a:spcPct val="100000"/>
              </a:lnSpc>
              <a:buNone/>
            </a:pPr>
            <a:r>
              <a:rPr lang="en-GB" sz="1600" i="1" dirty="0">
                <a:solidFill>
                  <a:srgbClr val="1C345E"/>
                </a:solidFill>
                <a:effectLst/>
                <a:ea typeface="Arial" panose="020B0604020202020204" pitchFamily="34" charset="0"/>
                <a:cs typeface="Times New Roman" panose="02020603050405020304" pitchFamily="18" charset="0"/>
              </a:rPr>
              <a:t>‘</a:t>
            </a:r>
            <a:r>
              <a:rPr lang="en-GB" sz="1600" i="1" dirty="0">
                <a:solidFill>
                  <a:srgbClr val="1C345E"/>
                </a:solidFill>
                <a:effectLst/>
                <a:latin typeface="Arial" panose="020B0604020202020204" pitchFamily="34" charset="0"/>
                <a:ea typeface="Arial" panose="020B0604020202020204" pitchFamily="34" charset="0"/>
                <a:cs typeface="Times New Roman" panose="02020603050405020304" pitchFamily="18" charset="0"/>
              </a:rPr>
              <a:t>Oxford is an 80-mile round trip for me. One appointment can take up to 4 hours</a:t>
            </a:r>
            <a:r>
              <a:rPr lang="en-GB" i="1" dirty="0">
                <a:solidFill>
                  <a:srgbClr val="1C345E"/>
                </a:solidFill>
                <a:ea typeface="Arial" panose="020B0604020202020204" pitchFamily="34" charset="0"/>
                <a:cs typeface="Times New Roman" panose="02020603050405020304" pitchFamily="18" charset="0"/>
              </a:rPr>
              <a:t>’</a:t>
            </a:r>
            <a:endParaRPr lang="en-GB" sz="1400" i="1" dirty="0">
              <a:cs typeface="Times New Roman" panose="02020603050405020304" pitchFamily="18" charset="0"/>
            </a:endParaRPr>
          </a:p>
          <a:p>
            <a:pPr marL="0" indent="0" algn="ctr">
              <a:lnSpc>
                <a:spcPct val="100000"/>
              </a:lnSpc>
              <a:buNone/>
            </a:pPr>
            <a:r>
              <a:rPr lang="en-GB" sz="1800" i="1" dirty="0">
                <a:solidFill>
                  <a:srgbClr val="1C345E"/>
                </a:solidFill>
                <a:effectLst/>
                <a:latin typeface="Arial" panose="020B0604020202020204" pitchFamily="34" charset="0"/>
                <a:ea typeface="Arial" panose="020B0604020202020204" pitchFamily="34" charset="0"/>
                <a:cs typeface="Times New Roman" panose="02020603050405020304" pitchFamily="18" charset="0"/>
              </a:rPr>
              <a:t>‘</a:t>
            </a:r>
            <a:r>
              <a:rPr lang="en-GB" i="1" dirty="0">
                <a:solidFill>
                  <a:srgbClr val="1C345E"/>
                </a:solidFill>
                <a:effectLst/>
                <a:latin typeface="Arial" panose="020B0604020202020204" pitchFamily="34" charset="0"/>
                <a:ea typeface="Arial" panose="020B0604020202020204" pitchFamily="34" charset="0"/>
                <a:cs typeface="Times New Roman" panose="02020603050405020304" pitchFamily="18" charset="0"/>
              </a:rPr>
              <a:t>Parking at Churchill is a nightmare, and you have to allow at least 5 hours for the travel time, time to park and waiting time for a 10-minute review. Effectively that means a day off work for one short meeting. Going to GWH means I only need to take an hour off work and that's far more convenient.’</a:t>
            </a:r>
            <a:r>
              <a:rPr lang="en-GB" i="1" dirty="0">
                <a:effectLst/>
                <a:latin typeface="Arial" panose="020B0604020202020204" pitchFamily="34" charset="0"/>
                <a:ea typeface="Arial" panose="020B0604020202020204" pitchFamily="34" charset="0"/>
                <a:cs typeface="Times New Roman" panose="02020603050405020304" pitchFamily="18" charset="0"/>
              </a:rPr>
              <a:t> </a:t>
            </a:r>
          </a:p>
          <a:p>
            <a:pPr marL="0" indent="0" algn="ctr">
              <a:lnSpc>
                <a:spcPct val="100000"/>
              </a:lnSpc>
              <a:buNone/>
            </a:pPr>
            <a:r>
              <a:rPr lang="en-GB" sz="1400" dirty="0">
                <a:solidFill>
                  <a:schemeClr val="tx2">
                    <a:lumMod val="50000"/>
                  </a:schemeClr>
                </a:solidFill>
                <a:effectLst/>
                <a:latin typeface="Arial" panose="020B0604020202020204" pitchFamily="34" charset="0"/>
                <a:ea typeface="Arial" panose="020B0604020202020204" pitchFamily="34" charset="0"/>
                <a:cs typeface="Times New Roman" panose="02020603050405020304" pitchFamily="18" charset="0"/>
              </a:rPr>
              <a:t>(Patient Feedback)</a:t>
            </a:r>
          </a:p>
          <a:p>
            <a:pPr marL="0" indent="0">
              <a:lnSpc>
                <a:spcPct val="100000"/>
              </a:lnSpc>
              <a:buNone/>
            </a:pPr>
            <a:endParaRPr lang="en-GB" sz="1400" dirty="0"/>
          </a:p>
          <a:p>
            <a:pPr>
              <a:lnSpc>
                <a:spcPct val="170000"/>
              </a:lnSpc>
            </a:pPr>
            <a:endParaRPr lang="en-US" dirty="0"/>
          </a:p>
        </p:txBody>
      </p:sp>
      <p:sp>
        <p:nvSpPr>
          <p:cNvPr id="4" name="Rectangle: Rounded Corners 3">
            <a:extLst>
              <a:ext uri="{FF2B5EF4-FFF2-40B4-BE49-F238E27FC236}">
                <a16:creationId xmlns:a16="http://schemas.microsoft.com/office/drawing/2014/main" xmlns="" id="{3F07505D-7495-412B-AC4D-A309EF34E061}"/>
              </a:ext>
            </a:extLst>
          </p:cNvPr>
          <p:cNvSpPr/>
          <p:nvPr/>
        </p:nvSpPr>
        <p:spPr>
          <a:xfrm>
            <a:off x="445645" y="800272"/>
            <a:ext cx="8248650" cy="14920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70000"/>
              </a:lnSpc>
              <a:spcBef>
                <a:spcPts val="750"/>
              </a:spcBef>
              <a:spcAft>
                <a:spcPts val="0"/>
              </a:spcAft>
              <a:buClr>
                <a:srgbClr val="0069B3"/>
              </a:buClr>
              <a:buSzTx/>
              <a:buFont typeface="Arial" panose="020B0604020202020204" pitchFamily="34" charset="0"/>
              <a:buNone/>
              <a:tabLst/>
              <a:defRPr/>
            </a:pPr>
            <a:r>
              <a:rPr kumimoji="0" lang="en-GB" sz="1800" b="0" i="0" u="none" strike="noStrike" kern="1200" cap="none" spc="0" normalizeH="0" baseline="0" noProof="0" dirty="0">
                <a:ln>
                  <a:noFill/>
                </a:ln>
                <a:solidFill>
                  <a:srgbClr val="5A5A5A"/>
                </a:solidFill>
                <a:effectLst/>
                <a:uLnTx/>
                <a:uFillTx/>
                <a:latin typeface="Arial" panose="020B0604020202020204" pitchFamily="34" charset="0"/>
                <a:ea typeface="Arial" panose="020B0604020202020204" pitchFamily="34" charset="0"/>
                <a:cs typeface="Times New Roman" panose="02020603050405020304" pitchFamily="18" charset="0"/>
              </a:rPr>
              <a:t>Travel for clinic and rehabilitation appointments has significantly decreased, resulting in savings in time, money and stress for patients as well as demonstrating a positive environmental impact </a:t>
            </a:r>
          </a:p>
        </p:txBody>
      </p:sp>
    </p:spTree>
    <p:extLst>
      <p:ext uri="{BB962C8B-B14F-4D97-AF65-F5344CB8AC3E}">
        <p14:creationId xmlns:p14="http://schemas.microsoft.com/office/powerpoint/2010/main" val="291618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A1AE6BF-D0E6-4DB1-A4AE-471930F26A88}"/>
              </a:ext>
            </a:extLst>
          </p:cNvPr>
          <p:cNvSpPr>
            <a:spLocks noGrp="1"/>
          </p:cNvSpPr>
          <p:nvPr>
            <p:ph type="title"/>
          </p:nvPr>
        </p:nvSpPr>
        <p:spPr/>
        <p:txBody>
          <a:bodyPr/>
          <a:lstStyle/>
          <a:p>
            <a:r>
              <a:rPr lang="en-GB" dirty="0"/>
              <a:t>GIS Animation</a:t>
            </a:r>
          </a:p>
        </p:txBody>
      </p:sp>
      <p:pic>
        <p:nvPicPr>
          <p:cNvPr id="3" name="Content Placeholder 2" descr="Graphical user interface, text, application&#10;&#10;Description automatically generated">
            <a:extLst>
              <a:ext uri="{FF2B5EF4-FFF2-40B4-BE49-F238E27FC236}">
                <a16:creationId xmlns:a16="http://schemas.microsoft.com/office/drawing/2014/main" xmlns="" id="{A755B5E9-9EBD-4EB4-AD6A-FE9DA30A35B6}"/>
              </a:ext>
            </a:extLst>
          </p:cNvPr>
          <p:cNvPicPr>
            <a:picLocks noGrp="1" noChangeAspect="1"/>
          </p:cNvPicPr>
          <p:nvPr>
            <p:ph idx="1"/>
          </p:nvPr>
        </p:nvPicPr>
        <p:blipFill>
          <a:blip r:embed="rId3"/>
          <a:stretch>
            <a:fillRect/>
          </a:stretch>
        </p:blipFill>
        <p:spPr>
          <a:xfrm>
            <a:off x="1041841" y="717550"/>
            <a:ext cx="7055555" cy="3968750"/>
          </a:xfrm>
        </p:spPr>
      </p:pic>
    </p:spTree>
    <p:extLst>
      <p:ext uri="{BB962C8B-B14F-4D97-AF65-F5344CB8AC3E}">
        <p14:creationId xmlns:p14="http://schemas.microsoft.com/office/powerpoint/2010/main" val="38187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A1AE6BF-D0E6-4DB1-A4AE-471930F26A88}"/>
              </a:ext>
            </a:extLst>
          </p:cNvPr>
          <p:cNvSpPr>
            <a:spLocks noGrp="1"/>
          </p:cNvSpPr>
          <p:nvPr>
            <p:ph type="title"/>
          </p:nvPr>
        </p:nvSpPr>
        <p:spPr/>
        <p:txBody>
          <a:bodyPr/>
          <a:lstStyle/>
          <a:p>
            <a:r>
              <a:rPr lang="en-GB" dirty="0"/>
              <a:t>All Appointments for Head and Neck Cancer Patients</a:t>
            </a:r>
          </a:p>
        </p:txBody>
      </p:sp>
      <p:pic>
        <p:nvPicPr>
          <p:cNvPr id="6" name="Content Placeholder 5">
            <a:extLst>
              <a:ext uri="{FF2B5EF4-FFF2-40B4-BE49-F238E27FC236}">
                <a16:creationId xmlns:a16="http://schemas.microsoft.com/office/drawing/2014/main" xmlns="" id="{7C475763-48DB-49CB-AA52-50F280C9A672}"/>
              </a:ext>
            </a:extLst>
          </p:cNvPr>
          <p:cNvPicPr>
            <a:picLocks noGrp="1"/>
          </p:cNvPicPr>
          <p:nvPr>
            <p:ph idx="1"/>
          </p:nvPr>
        </p:nvPicPr>
        <p:blipFill>
          <a:blip r:embed="rId3" cstate="screen">
            <a:extLst>
              <a:ext uri="{28A0092B-C50C-407E-A947-70E740481C1C}">
                <a14:useLocalDpi xmlns:a14="http://schemas.microsoft.com/office/drawing/2010/main"/>
              </a:ext>
            </a:extLst>
          </a:blip>
          <a:srcRect/>
          <a:stretch/>
        </p:blipFill>
        <p:spPr>
          <a:xfrm>
            <a:off x="366189" y="764056"/>
            <a:ext cx="5480779" cy="3840813"/>
          </a:xfrm>
          <a:prstGeom prst="rect">
            <a:avLst/>
          </a:prstGeom>
          <a:ln>
            <a:solidFill>
              <a:srgbClr val="005EB8"/>
            </a:solidFill>
          </a:ln>
        </p:spPr>
      </p:pic>
      <p:sp>
        <p:nvSpPr>
          <p:cNvPr id="3" name="Flowchart: Process 2">
            <a:extLst>
              <a:ext uri="{FF2B5EF4-FFF2-40B4-BE49-F238E27FC236}">
                <a16:creationId xmlns:a16="http://schemas.microsoft.com/office/drawing/2014/main" xmlns="" id="{0C667E33-BEF2-4E3B-84B0-753838F82246}"/>
              </a:ext>
            </a:extLst>
          </p:cNvPr>
          <p:cNvSpPr/>
          <p:nvPr/>
        </p:nvSpPr>
        <p:spPr>
          <a:xfrm>
            <a:off x="6061685" y="764057"/>
            <a:ext cx="1945843" cy="3862716"/>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718EB84-A30A-47A8-B95A-1712E8123576}"/>
              </a:ext>
            </a:extLst>
          </p:cNvPr>
          <p:cNvSpPr txBox="1"/>
          <p:nvPr/>
        </p:nvSpPr>
        <p:spPr>
          <a:xfrm>
            <a:off x="6195974" y="899773"/>
            <a:ext cx="1945844"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rPr>
              <a:t>Analysis showed that although there are significant reductions in travel to ENT appointments, patients are still travelling considerable distances for healthcare</a:t>
            </a:r>
          </a:p>
        </p:txBody>
      </p:sp>
    </p:spTree>
    <p:extLst>
      <p:ext uri="{BB962C8B-B14F-4D97-AF65-F5344CB8AC3E}">
        <p14:creationId xmlns:p14="http://schemas.microsoft.com/office/powerpoint/2010/main" val="110483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09745-E6DD-44AF-B0C3-BBB033304E2B}"/>
              </a:ext>
            </a:extLst>
          </p:cNvPr>
          <p:cNvSpPr>
            <a:spLocks noGrp="1"/>
          </p:cNvSpPr>
          <p:nvPr>
            <p:ph type="title"/>
          </p:nvPr>
        </p:nvSpPr>
        <p:spPr/>
        <p:txBody>
          <a:bodyPr/>
          <a:lstStyle/>
          <a:p>
            <a:r>
              <a:rPr lang="en-GB" dirty="0"/>
              <a:t>Carbon Emission Calculations:</a:t>
            </a:r>
          </a:p>
        </p:txBody>
      </p:sp>
      <p:pic>
        <p:nvPicPr>
          <p:cNvPr id="6" name="Content Placeholder 5" descr="Chart, bar chart&#10;&#10;Description automatically generated">
            <a:extLst>
              <a:ext uri="{FF2B5EF4-FFF2-40B4-BE49-F238E27FC236}">
                <a16:creationId xmlns:a16="http://schemas.microsoft.com/office/drawing/2014/main" xmlns="" id="{67FC2472-5CE1-4C3D-ABDB-96BD0280C2C2}"/>
              </a:ext>
            </a:extLst>
          </p:cNvPr>
          <p:cNvPicPr>
            <a:picLocks noGrp="1"/>
          </p:cNvPicPr>
          <p:nvPr>
            <p:ph idx="1"/>
          </p:nvPr>
        </p:nvPicPr>
        <p:blipFill>
          <a:blip r:embed="rId3"/>
          <a:stretch>
            <a:fillRect/>
          </a:stretch>
        </p:blipFill>
        <p:spPr>
          <a:xfrm>
            <a:off x="629205" y="699694"/>
            <a:ext cx="7512436" cy="3886400"/>
          </a:xfrm>
          <a:prstGeom prst="rect">
            <a:avLst/>
          </a:prstGeom>
          <a:ln>
            <a:solidFill>
              <a:srgbClr val="005EB8"/>
            </a:solidFill>
          </a:ln>
        </p:spPr>
      </p:pic>
    </p:spTree>
    <p:extLst>
      <p:ext uri="{BB962C8B-B14F-4D97-AF65-F5344CB8AC3E}">
        <p14:creationId xmlns:p14="http://schemas.microsoft.com/office/powerpoint/2010/main" val="116708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78936-96E7-4E73-B0D5-2FBE4D9C847C}"/>
              </a:ext>
            </a:extLst>
          </p:cNvPr>
          <p:cNvSpPr>
            <a:spLocks noGrp="1"/>
          </p:cNvSpPr>
          <p:nvPr>
            <p:ph type="title"/>
          </p:nvPr>
        </p:nvSpPr>
        <p:spPr/>
        <p:txBody>
          <a:bodyPr/>
          <a:lstStyle/>
          <a:p>
            <a:r>
              <a:rPr lang="en-GB" dirty="0"/>
              <a:t>Patient Experience and Outcomes</a:t>
            </a:r>
          </a:p>
        </p:txBody>
      </p:sp>
      <p:sp>
        <p:nvSpPr>
          <p:cNvPr id="3" name="Content Placeholder 2">
            <a:extLst>
              <a:ext uri="{FF2B5EF4-FFF2-40B4-BE49-F238E27FC236}">
                <a16:creationId xmlns:a16="http://schemas.microsoft.com/office/drawing/2014/main" xmlns="" id="{56322A8F-6769-4067-9841-00D30B9BB886}"/>
              </a:ext>
            </a:extLst>
          </p:cNvPr>
          <p:cNvSpPr>
            <a:spLocks noGrp="1"/>
          </p:cNvSpPr>
          <p:nvPr>
            <p:ph idx="1"/>
          </p:nvPr>
        </p:nvSpPr>
        <p:spPr/>
        <p:txBody>
          <a:bodyPr>
            <a:normAutofit/>
          </a:bodyPr>
          <a:lstStyle/>
          <a:p>
            <a:pPr marL="0" indent="0">
              <a:buNone/>
            </a:pPr>
            <a:endParaRPr lang="en-GB" sz="1600" i="1"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en-GB" i="1" dirty="0">
              <a:ea typeface="Arial" panose="020B0604020202020204" pitchFamily="34" charset="0"/>
              <a:cs typeface="Times New Roman" panose="02020603050405020304" pitchFamily="18" charset="0"/>
            </a:endParaRPr>
          </a:p>
          <a:p>
            <a:pPr marL="0" indent="0">
              <a:buNone/>
            </a:pPr>
            <a:endParaRPr lang="en-GB" sz="1600" i="1"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en-GB" i="1" dirty="0">
              <a:ea typeface="Arial" panose="020B0604020202020204" pitchFamily="34" charset="0"/>
              <a:cs typeface="Times New Roman" panose="02020603050405020304" pitchFamily="18" charset="0"/>
            </a:endParaRPr>
          </a:p>
          <a:p>
            <a:pPr marL="0" indent="0">
              <a:buNone/>
            </a:pPr>
            <a:endParaRPr lang="en-GB" sz="1600" i="1" dirty="0">
              <a:effectLst/>
              <a:latin typeface="Arial" panose="020B0604020202020204" pitchFamily="34" charset="0"/>
              <a:ea typeface="Arial" panose="020B0604020202020204" pitchFamily="34" charset="0"/>
              <a:cs typeface="Times New Roman" panose="02020603050405020304" pitchFamily="18" charset="0"/>
            </a:endParaRPr>
          </a:p>
          <a:p>
            <a:pPr marL="0" indent="0" algn="ctr">
              <a:buNone/>
            </a:pPr>
            <a:r>
              <a:rPr lang="en-GB" sz="1600" i="1" dirty="0">
                <a:solidFill>
                  <a:schemeClr val="tx1">
                    <a:lumMod val="75000"/>
                  </a:schemeClr>
                </a:solidFill>
                <a:effectLst/>
                <a:latin typeface="Arial" panose="020B0604020202020204" pitchFamily="34" charset="0"/>
                <a:ea typeface="Arial" panose="020B0604020202020204" pitchFamily="34" charset="0"/>
                <a:cs typeface="Times New Roman" panose="02020603050405020304" pitchFamily="18" charset="0"/>
              </a:rPr>
              <a:t>“It’s been great aftercare- the specialists have been consistent, and I tend to see the same team every time. Concerns have been addressed immediately and relevant action has been taken quickly. A brilliant team!’ </a:t>
            </a:r>
          </a:p>
          <a:p>
            <a:pPr marL="0" indent="0" algn="ctr">
              <a:buNone/>
            </a:pPr>
            <a:r>
              <a:rPr lang="en-GB" sz="1600" i="1" dirty="0">
                <a:solidFill>
                  <a:schemeClr val="tx1">
                    <a:lumMod val="75000"/>
                  </a:schemeClr>
                </a:solidFill>
                <a:latin typeface="Arial" panose="020B0604020202020204" pitchFamily="34" charset="0"/>
                <a:cs typeface="Times New Roman" panose="02020603050405020304" pitchFamily="18" charset="0"/>
              </a:rPr>
              <a:t>(Patient feedback)</a:t>
            </a:r>
            <a:endParaRPr lang="en-GB" i="1" dirty="0">
              <a:solidFill>
                <a:schemeClr val="tx1">
                  <a:lumMod val="75000"/>
                </a:schemeClr>
              </a:solidFill>
              <a:cs typeface="Times New Roman" panose="02020603050405020304" pitchFamily="18" charset="0"/>
            </a:endParaRPr>
          </a:p>
          <a:p>
            <a:pPr marL="0" indent="0" algn="ctr">
              <a:buNone/>
            </a:pPr>
            <a:r>
              <a:rPr lang="en-GB" i="1" dirty="0">
                <a:solidFill>
                  <a:schemeClr val="tx1">
                    <a:lumMod val="75000"/>
                  </a:schemeClr>
                </a:solidFill>
                <a:effectLst/>
                <a:latin typeface="Arial" panose="020B0604020202020204" pitchFamily="34" charset="0"/>
                <a:ea typeface="Arial" panose="020B0604020202020204" pitchFamily="34" charset="0"/>
                <a:cs typeface="Times New Roman" panose="02020603050405020304" pitchFamily="18" charset="0"/>
              </a:rPr>
              <a:t>‘I think having care closer to home not only allows the patient to feel more at ease but gives confidence to both parties that emergency care, new problems, advice, is all available on hand and within a close travel distance, saving patients time and money.’ </a:t>
            </a:r>
          </a:p>
          <a:p>
            <a:pPr marL="0" indent="0" algn="ctr">
              <a:buNone/>
            </a:pPr>
            <a:r>
              <a:rPr lang="en-GB" dirty="0">
                <a:solidFill>
                  <a:schemeClr val="tx1">
                    <a:lumMod val="75000"/>
                  </a:schemeClr>
                </a:solidFill>
                <a:effectLst/>
                <a:latin typeface="Arial" panose="020B0604020202020204" pitchFamily="34" charset="0"/>
                <a:ea typeface="Arial" panose="020B0604020202020204" pitchFamily="34" charset="0"/>
                <a:cs typeface="Times New Roman" panose="02020603050405020304" pitchFamily="18" charset="0"/>
              </a:rPr>
              <a:t>(Head and Neck Cancer CNS)</a:t>
            </a:r>
          </a:p>
          <a:p>
            <a:pPr marL="0" indent="0">
              <a:buNone/>
            </a:pPr>
            <a:endParaRPr lang="en-GB" sz="1600" dirty="0"/>
          </a:p>
          <a:p>
            <a:endParaRPr lang="en-GB" dirty="0"/>
          </a:p>
        </p:txBody>
      </p:sp>
      <p:sp>
        <p:nvSpPr>
          <p:cNvPr id="4" name="Rectangle: Rounded Corners 3">
            <a:extLst>
              <a:ext uri="{FF2B5EF4-FFF2-40B4-BE49-F238E27FC236}">
                <a16:creationId xmlns:a16="http://schemas.microsoft.com/office/drawing/2014/main" xmlns="" id="{53FFFC14-3090-4EBC-A357-3704508DB99E}"/>
              </a:ext>
            </a:extLst>
          </p:cNvPr>
          <p:cNvSpPr/>
          <p:nvPr/>
        </p:nvSpPr>
        <p:spPr>
          <a:xfrm>
            <a:off x="368300" y="660736"/>
            <a:ext cx="8451850" cy="13919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90000"/>
              </a:lnSpc>
              <a:spcBef>
                <a:spcPts val="750"/>
              </a:spcBef>
              <a:spcAft>
                <a:spcPts val="0"/>
              </a:spcAft>
              <a:buClr>
                <a:srgbClr val="0069B3"/>
              </a:buClr>
              <a:buSzTx/>
              <a:buFontTx/>
              <a:buNone/>
              <a:tabLst/>
              <a:defRPr/>
            </a:pPr>
            <a:r>
              <a:rPr kumimoji="0" lang="en-GB"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Patients appear to access care in a timely way and experience fewer post-treatment complications</a:t>
            </a:r>
          </a:p>
          <a:p>
            <a:pPr marL="0" marR="0" lvl="0" indent="0" algn="ctr" defTabSz="685800" rtl="0" eaLnBrk="1" fontAlgn="auto" latinLnBrk="0" hangingPunct="1">
              <a:lnSpc>
                <a:spcPct val="90000"/>
              </a:lnSpc>
              <a:spcBef>
                <a:spcPts val="750"/>
              </a:spcBef>
              <a:spcAft>
                <a:spcPts val="0"/>
              </a:spcAft>
              <a:buClr>
                <a:srgbClr val="0069B3"/>
              </a:buClr>
              <a:buSzTx/>
              <a:buFontTx/>
              <a:buNone/>
              <a:tabLst/>
              <a:defRPr/>
            </a:pPr>
            <a:r>
              <a:rPr kumimoji="0" lang="en-GB"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Clinical team have greater knowledge of patients improving communication within GWH</a:t>
            </a:r>
          </a:p>
          <a:p>
            <a:pPr marL="0" marR="0" lvl="0" indent="0" algn="ctr" defTabSz="685800" rtl="0" eaLnBrk="1" fontAlgn="auto" latinLnBrk="0" hangingPunct="1">
              <a:lnSpc>
                <a:spcPct val="90000"/>
              </a:lnSpc>
              <a:spcBef>
                <a:spcPts val="750"/>
              </a:spcBef>
              <a:spcAft>
                <a:spcPts val="0"/>
              </a:spcAft>
              <a:buClr>
                <a:srgbClr val="0069B3"/>
              </a:buClr>
              <a:buSzTx/>
              <a:buFontTx/>
              <a:buNone/>
              <a:tabLst/>
              <a:defRPr/>
            </a:pPr>
            <a:r>
              <a:rPr kumimoji="0" lang="en-GB" sz="16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rPr>
              <a:t>Evidence of reduced A&amp;E attendance and admissions following A&amp;E attendance </a:t>
            </a:r>
          </a:p>
        </p:txBody>
      </p:sp>
    </p:spTree>
    <p:extLst>
      <p:ext uri="{BB962C8B-B14F-4D97-AF65-F5344CB8AC3E}">
        <p14:creationId xmlns:p14="http://schemas.microsoft.com/office/powerpoint/2010/main" val="21904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EB224-3DDD-4ACF-9C53-D9A997585035}"/>
              </a:ext>
            </a:extLst>
          </p:cNvPr>
          <p:cNvSpPr>
            <a:spLocks noGrp="1"/>
          </p:cNvSpPr>
          <p:nvPr>
            <p:ph type="ctrTitle"/>
          </p:nvPr>
        </p:nvSpPr>
        <p:spPr/>
        <p:txBody>
          <a:bodyPr>
            <a:normAutofit/>
          </a:bodyPr>
          <a:lstStyle/>
          <a:p>
            <a:r>
              <a:rPr lang="en-GB" dirty="0"/>
              <a:t>2: The Economic Case</a:t>
            </a:r>
          </a:p>
        </p:txBody>
      </p:sp>
    </p:spTree>
    <p:extLst>
      <p:ext uri="{BB962C8B-B14F-4D97-AF65-F5344CB8AC3E}">
        <p14:creationId xmlns:p14="http://schemas.microsoft.com/office/powerpoint/2010/main" val="198722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57309E-5F89-471B-BD5A-BF126C060F8F}"/>
              </a:ext>
            </a:extLst>
          </p:cNvPr>
          <p:cNvSpPr>
            <a:spLocks noGrp="1"/>
          </p:cNvSpPr>
          <p:nvPr>
            <p:ph type="title"/>
          </p:nvPr>
        </p:nvSpPr>
        <p:spPr/>
        <p:txBody>
          <a:bodyPr/>
          <a:lstStyle/>
          <a:p>
            <a:r>
              <a:rPr lang="en-GB" dirty="0"/>
              <a:t>Outpatient Activity by Treatment Function</a:t>
            </a:r>
          </a:p>
        </p:txBody>
      </p:sp>
      <p:pic>
        <p:nvPicPr>
          <p:cNvPr id="6" name="Content Placeholder 5">
            <a:extLst>
              <a:ext uri="{FF2B5EF4-FFF2-40B4-BE49-F238E27FC236}">
                <a16:creationId xmlns:a16="http://schemas.microsoft.com/office/drawing/2014/main" xmlns="" id="{9641C509-ADEC-4C74-8ABF-8F3C750B4F6C}"/>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34341" y="700088"/>
            <a:ext cx="6070555" cy="3968750"/>
          </a:xfrm>
          <a:prstGeom prst="rect">
            <a:avLst/>
          </a:prstGeom>
          <a:noFill/>
        </p:spPr>
      </p:pic>
    </p:spTree>
    <p:extLst>
      <p:ext uri="{BB962C8B-B14F-4D97-AF65-F5344CB8AC3E}">
        <p14:creationId xmlns:p14="http://schemas.microsoft.com/office/powerpoint/2010/main" val="11266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2678D65-47D8-469E-9366-C6D4EC76F1B0}"/>
              </a:ext>
            </a:extLst>
          </p:cNvPr>
          <p:cNvSpPr>
            <a:spLocks noGrp="1"/>
          </p:cNvSpPr>
          <p:nvPr>
            <p:ph type="title"/>
          </p:nvPr>
        </p:nvSpPr>
        <p:spPr/>
        <p:txBody>
          <a:bodyPr/>
          <a:lstStyle/>
          <a:p>
            <a:r>
              <a:rPr lang="en-GB" dirty="0"/>
              <a:t>ENT Follow-up Activity</a:t>
            </a:r>
          </a:p>
        </p:txBody>
      </p:sp>
      <p:graphicFrame>
        <p:nvGraphicFramePr>
          <p:cNvPr id="9" name="Content Placeholder 8">
            <a:extLst>
              <a:ext uri="{FF2B5EF4-FFF2-40B4-BE49-F238E27FC236}">
                <a16:creationId xmlns:a16="http://schemas.microsoft.com/office/drawing/2014/main" xmlns="" id="{8587C248-7D45-45AE-BF68-6954A6E1E0F0}"/>
              </a:ext>
            </a:extLst>
          </p:cNvPr>
          <p:cNvGraphicFramePr>
            <a:graphicFrameLocks noGrp="1"/>
          </p:cNvGraphicFramePr>
          <p:nvPr>
            <p:ph sz="half" idx="1"/>
          </p:nvPr>
        </p:nvGraphicFramePr>
        <p:xfrm>
          <a:off x="268288" y="1046074"/>
          <a:ext cx="4040365" cy="32227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xmlns="" id="{51AE82CA-DC00-42C8-BFB2-8A81D093C663}"/>
              </a:ext>
            </a:extLst>
          </p:cNvPr>
          <p:cNvGraphicFramePr>
            <a:graphicFrameLocks noGrp="1"/>
          </p:cNvGraphicFramePr>
          <p:nvPr>
            <p:ph sz="half" idx="2"/>
          </p:nvPr>
        </p:nvGraphicFramePr>
        <p:xfrm>
          <a:off x="4629150" y="1046074"/>
          <a:ext cx="4153903" cy="322271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xmlns="" id="{FA7F1A17-0165-45D1-B858-58A60C016E6A}"/>
              </a:ext>
            </a:extLst>
          </p:cNvPr>
          <p:cNvSpPr txBox="1"/>
          <p:nvPr/>
        </p:nvSpPr>
        <p:spPr>
          <a:xfrm>
            <a:off x="1155802" y="1119226"/>
            <a:ext cx="2457907"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Swindon Patient ENT Follow Up Activity at OUH and GWH</a:t>
            </a:r>
            <a:endParaRPr kumimoji="0" lang="en-GB" sz="10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89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BC9E8E6-BD4D-42BA-B799-3496883F8F94}"/>
              </a:ext>
            </a:extLst>
          </p:cNvPr>
          <p:cNvSpPr>
            <a:spLocks noGrp="1"/>
          </p:cNvSpPr>
          <p:nvPr>
            <p:ph type="title"/>
          </p:nvPr>
        </p:nvSpPr>
        <p:spPr/>
        <p:txBody>
          <a:bodyPr/>
          <a:lstStyle/>
          <a:p>
            <a:r>
              <a:rPr lang="en-GB" dirty="0"/>
              <a:t>A&amp;E Attendances and Emergency Admissions</a:t>
            </a:r>
          </a:p>
        </p:txBody>
      </p:sp>
      <p:pic>
        <p:nvPicPr>
          <p:cNvPr id="7" name="Content Placeholder 6">
            <a:extLst>
              <a:ext uri="{FF2B5EF4-FFF2-40B4-BE49-F238E27FC236}">
                <a16:creationId xmlns:a16="http://schemas.microsoft.com/office/drawing/2014/main" xmlns="" id="{1B5A3DE0-D16E-45A4-BE11-3B60159C909E}"/>
              </a:ext>
            </a:extLst>
          </p:cNvPr>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68288" y="1096246"/>
            <a:ext cx="4246562" cy="2776384"/>
          </a:xfrm>
          <a:prstGeom prst="rect">
            <a:avLst/>
          </a:prstGeom>
          <a:noFill/>
          <a:ln>
            <a:solidFill>
              <a:srgbClr val="005EB8"/>
            </a:solidFill>
          </a:ln>
        </p:spPr>
      </p:pic>
      <p:pic>
        <p:nvPicPr>
          <p:cNvPr id="11" name="Content Placeholder 10">
            <a:extLst>
              <a:ext uri="{FF2B5EF4-FFF2-40B4-BE49-F238E27FC236}">
                <a16:creationId xmlns:a16="http://schemas.microsoft.com/office/drawing/2014/main" xmlns="" id="{35BF97D8-4F65-4544-8F04-6C4E894DF9B5}"/>
              </a:ext>
            </a:extLst>
          </p:cNvPr>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29150" y="1099672"/>
            <a:ext cx="4241800" cy="2769531"/>
          </a:xfrm>
          <a:prstGeom prst="rect">
            <a:avLst/>
          </a:prstGeom>
          <a:noFill/>
          <a:ln>
            <a:solidFill>
              <a:srgbClr val="005EB8"/>
            </a:solidFill>
          </a:ln>
        </p:spPr>
      </p:pic>
    </p:spTree>
    <p:extLst>
      <p:ext uri="{BB962C8B-B14F-4D97-AF65-F5344CB8AC3E}">
        <p14:creationId xmlns:p14="http://schemas.microsoft.com/office/powerpoint/2010/main" val="3488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84D95-9BF6-44E5-8DCF-A5E18A239CD7}"/>
              </a:ext>
            </a:extLst>
          </p:cNvPr>
          <p:cNvSpPr>
            <a:spLocks noGrp="1"/>
          </p:cNvSpPr>
          <p:nvPr>
            <p:ph type="title"/>
          </p:nvPr>
        </p:nvSpPr>
        <p:spPr/>
        <p:txBody>
          <a:bodyPr/>
          <a:lstStyle/>
          <a:p>
            <a:r>
              <a:rPr lang="en-GB" dirty="0"/>
              <a:t>Head and Neck Cancer Overview</a:t>
            </a:r>
          </a:p>
        </p:txBody>
      </p:sp>
      <p:sp>
        <p:nvSpPr>
          <p:cNvPr id="3" name="Content Placeholder 2">
            <a:extLst>
              <a:ext uri="{FF2B5EF4-FFF2-40B4-BE49-F238E27FC236}">
                <a16:creationId xmlns:a16="http://schemas.microsoft.com/office/drawing/2014/main" xmlns="" id="{CC6C6A13-F022-466C-B83B-59526D14700D}"/>
              </a:ext>
            </a:extLst>
          </p:cNvPr>
          <p:cNvSpPr>
            <a:spLocks noGrp="1"/>
          </p:cNvSpPr>
          <p:nvPr>
            <p:ph idx="1"/>
          </p:nvPr>
        </p:nvSpPr>
        <p:spPr/>
        <p:txBody>
          <a:bodyPr vert="horz" lIns="0" tIns="36000" rIns="91440" bIns="45720" rtlCol="0" anchor="t">
            <a:normAutofit/>
          </a:bodyPr>
          <a:lstStyle/>
          <a:p>
            <a:r>
              <a:rPr lang="en-GB" dirty="0">
                <a:latin typeface="Arial"/>
                <a:cs typeface="Arial"/>
              </a:rPr>
              <a:t>4</a:t>
            </a:r>
            <a:r>
              <a:rPr lang="en-GB" baseline="30000" dirty="0">
                <a:latin typeface="Arial"/>
                <a:cs typeface="Arial"/>
              </a:rPr>
              <a:t>th</a:t>
            </a:r>
            <a:r>
              <a:rPr lang="en-GB" dirty="0">
                <a:latin typeface="Arial"/>
                <a:cs typeface="Arial"/>
              </a:rPr>
              <a:t> most common cancer in males (8,500 new cases per year)/ 13</a:t>
            </a:r>
            <a:r>
              <a:rPr lang="en-GB" baseline="30000" dirty="0">
                <a:latin typeface="Arial"/>
                <a:cs typeface="Arial"/>
              </a:rPr>
              <a:t>th</a:t>
            </a:r>
            <a:r>
              <a:rPr lang="en-GB" dirty="0">
                <a:latin typeface="Arial"/>
                <a:cs typeface="Arial"/>
              </a:rPr>
              <a:t> most common cancer in females (3,800 new cases per year)</a:t>
            </a:r>
            <a:endParaRPr lang="en-US">
              <a:latin typeface="Arial"/>
              <a:cs typeface="Arial"/>
            </a:endParaRPr>
          </a:p>
          <a:p>
            <a:r>
              <a:rPr lang="en-GB" dirty="0">
                <a:latin typeface="Arial"/>
                <a:cs typeface="Arial"/>
              </a:rPr>
              <a:t>Incidence increasing with rates highest in people aged 70-74 </a:t>
            </a:r>
          </a:p>
          <a:p>
            <a:r>
              <a:rPr lang="en-GB" dirty="0">
                <a:latin typeface="Arial"/>
                <a:cs typeface="Arial"/>
              </a:rPr>
              <a:t>Incidence rates in England are 64% higher (females) and 101% higher (males) in the most deprived quintile compared to the least</a:t>
            </a:r>
            <a:endParaRPr lang="en-GB"/>
          </a:p>
          <a:p>
            <a:pPr marL="0" indent="0">
              <a:buNone/>
            </a:pPr>
            <a:r>
              <a:rPr lang="en-GB" sz="1200" dirty="0"/>
              <a:t>(Source: </a:t>
            </a:r>
            <a:r>
              <a:rPr lang="en-GB" sz="1200" dirty="0">
                <a:hlinkClick r:id="rId3"/>
              </a:rPr>
              <a:t>Cancer Research UK Cancer Statistics by Cancer Type</a:t>
            </a:r>
            <a:r>
              <a:rPr lang="en-GB" sz="1200" dirty="0"/>
              <a:t>)</a:t>
            </a:r>
          </a:p>
          <a:p>
            <a:pPr marL="0" indent="0">
              <a:buNone/>
            </a:pPr>
            <a:endParaRPr lang="en-GB" dirty="0"/>
          </a:p>
          <a:p>
            <a:r>
              <a:rPr lang="en-GB" dirty="0"/>
              <a:t>Head and Neck cancer treatment is often centralised within a region</a:t>
            </a:r>
          </a:p>
          <a:p>
            <a:r>
              <a:rPr lang="en-GB" dirty="0"/>
              <a:t>Patients often poorly placed to travel</a:t>
            </a:r>
          </a:p>
          <a:p>
            <a:r>
              <a:rPr lang="en-GB" dirty="0"/>
              <a:t>Treatment can result in significant life changing effects (speech, swallow, pain, upper limb and shoulder mobility restrictions, loss of function, fatigue and psychological issues)</a:t>
            </a:r>
          </a:p>
          <a:p>
            <a:r>
              <a:rPr lang="en-GB" dirty="0"/>
              <a:t>50-60% patients reported to have a recurrence within 2 years of initial diagnosis</a:t>
            </a:r>
          </a:p>
          <a:p>
            <a:pPr marL="0" indent="0">
              <a:buNone/>
            </a:pPr>
            <a:r>
              <a:rPr lang="en-GB" sz="1200" dirty="0"/>
              <a:t>(Source: </a:t>
            </a:r>
            <a:r>
              <a:rPr lang="en-GB" sz="1200" dirty="0">
                <a:hlinkClick r:id="rId4"/>
              </a:rPr>
              <a:t>Improving Outcomes in Head and Neck Cancer</a:t>
            </a:r>
            <a:r>
              <a:rPr lang="en-GB" sz="1200" dirty="0"/>
              <a:t>)</a:t>
            </a:r>
          </a:p>
          <a:p>
            <a:pPr marL="0" indent="0">
              <a:buNone/>
            </a:pPr>
            <a:endParaRPr lang="en-GB" sz="1200" dirty="0"/>
          </a:p>
        </p:txBody>
      </p:sp>
    </p:spTree>
    <p:extLst>
      <p:ext uri="{BB962C8B-B14F-4D97-AF65-F5344CB8AC3E}">
        <p14:creationId xmlns:p14="http://schemas.microsoft.com/office/powerpoint/2010/main" val="296256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F98D3-87ED-4FFA-89A5-96AF1A705D1B}"/>
              </a:ext>
            </a:extLst>
          </p:cNvPr>
          <p:cNvSpPr>
            <a:spLocks noGrp="1"/>
          </p:cNvSpPr>
          <p:nvPr>
            <p:ph type="title"/>
          </p:nvPr>
        </p:nvSpPr>
        <p:spPr/>
        <p:txBody>
          <a:bodyPr>
            <a:normAutofit fontScale="90000"/>
          </a:bodyPr>
          <a:lstStyle/>
          <a:p>
            <a:r>
              <a:rPr lang="en-GB" dirty="0"/>
              <a:t>Estimated Head and Neck Cancer A&amp;E Attendance Cost Reduction</a:t>
            </a:r>
          </a:p>
        </p:txBody>
      </p:sp>
      <p:pic>
        <p:nvPicPr>
          <p:cNvPr id="10" name="Content Placeholder 9">
            <a:extLst>
              <a:ext uri="{FF2B5EF4-FFF2-40B4-BE49-F238E27FC236}">
                <a16:creationId xmlns:a16="http://schemas.microsoft.com/office/drawing/2014/main" xmlns="" id="{9471C4AB-E51C-44F7-AC3E-FC357F259675}"/>
              </a:ext>
            </a:extLst>
          </p:cNvPr>
          <p:cNvPicPr>
            <a:picLocks noGrp="1"/>
          </p:cNvPicPr>
          <p:nvPr>
            <p:ph idx="1"/>
          </p:nvPr>
        </p:nvPicPr>
        <p:blipFill>
          <a:blip r:embed="rId3" r:link="rId4">
            <a:extLst>
              <a:ext uri="{28A0092B-C50C-407E-A947-70E740481C1C}">
                <a14:useLocalDpi xmlns:a14="http://schemas.microsoft.com/office/drawing/2010/main" val="0"/>
              </a:ext>
            </a:extLst>
          </a:blip>
          <a:stretch>
            <a:fillRect/>
          </a:stretch>
        </p:blipFill>
        <p:spPr bwMode="auto">
          <a:xfrm>
            <a:off x="2127959" y="1007917"/>
            <a:ext cx="4883319" cy="3353091"/>
          </a:xfrm>
          <a:prstGeom prst="rect">
            <a:avLst/>
          </a:prstGeom>
          <a:noFill/>
          <a:ln>
            <a:solidFill>
              <a:srgbClr val="005EB8"/>
            </a:solidFill>
          </a:ln>
        </p:spPr>
      </p:pic>
    </p:spTree>
    <p:extLst>
      <p:ext uri="{BB962C8B-B14F-4D97-AF65-F5344CB8AC3E}">
        <p14:creationId xmlns:p14="http://schemas.microsoft.com/office/powerpoint/2010/main" val="172275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431A61-B9E7-478A-A6A6-68930062F8D8}"/>
              </a:ext>
            </a:extLst>
          </p:cNvPr>
          <p:cNvSpPr>
            <a:spLocks noGrp="1"/>
          </p:cNvSpPr>
          <p:nvPr>
            <p:ph type="title"/>
          </p:nvPr>
        </p:nvSpPr>
        <p:spPr/>
        <p:txBody>
          <a:bodyPr>
            <a:normAutofit fontScale="90000"/>
          </a:bodyPr>
          <a:lstStyle/>
          <a:p>
            <a:r>
              <a:rPr lang="en-GB" dirty="0"/>
              <a:t>Non-Cash Releasing Benefit of Reduced Emergency Admission from A&amp;E </a:t>
            </a:r>
          </a:p>
        </p:txBody>
      </p:sp>
      <p:graphicFrame>
        <p:nvGraphicFramePr>
          <p:cNvPr id="5" name="Content Placeholder 4">
            <a:extLst>
              <a:ext uri="{FF2B5EF4-FFF2-40B4-BE49-F238E27FC236}">
                <a16:creationId xmlns:a16="http://schemas.microsoft.com/office/drawing/2014/main" xmlns="" id="{379B1712-08E2-4C1D-8FF6-5140BAE4E821}"/>
              </a:ext>
            </a:extLst>
          </p:cNvPr>
          <p:cNvGraphicFramePr>
            <a:graphicFrameLocks noGrp="1"/>
          </p:cNvGraphicFramePr>
          <p:nvPr>
            <p:ph idx="1"/>
          </p:nvPr>
        </p:nvGraphicFramePr>
        <p:xfrm>
          <a:off x="637674" y="673916"/>
          <a:ext cx="7988969" cy="3840480"/>
        </p:xfrm>
        <a:graphic>
          <a:graphicData uri="http://schemas.openxmlformats.org/drawingml/2006/table">
            <a:tbl>
              <a:tblPr firstRow="1" firstCol="1" bandRow="1"/>
              <a:tblGrid>
                <a:gridCol w="929328">
                  <a:extLst>
                    <a:ext uri="{9D8B030D-6E8A-4147-A177-3AD203B41FA5}">
                      <a16:colId xmlns:a16="http://schemas.microsoft.com/office/drawing/2014/main" xmlns="" val="123329017"/>
                    </a:ext>
                  </a:extLst>
                </a:gridCol>
                <a:gridCol w="839314">
                  <a:extLst>
                    <a:ext uri="{9D8B030D-6E8A-4147-A177-3AD203B41FA5}">
                      <a16:colId xmlns:a16="http://schemas.microsoft.com/office/drawing/2014/main" xmlns="" val="1206128837"/>
                    </a:ext>
                  </a:extLst>
                </a:gridCol>
                <a:gridCol w="1130211">
                  <a:extLst>
                    <a:ext uri="{9D8B030D-6E8A-4147-A177-3AD203B41FA5}">
                      <a16:colId xmlns:a16="http://schemas.microsoft.com/office/drawing/2014/main" xmlns="" val="3917292347"/>
                    </a:ext>
                  </a:extLst>
                </a:gridCol>
                <a:gridCol w="1040197">
                  <a:extLst>
                    <a:ext uri="{9D8B030D-6E8A-4147-A177-3AD203B41FA5}">
                      <a16:colId xmlns:a16="http://schemas.microsoft.com/office/drawing/2014/main" xmlns="" val="4092141116"/>
                    </a:ext>
                  </a:extLst>
                </a:gridCol>
                <a:gridCol w="1040197">
                  <a:extLst>
                    <a:ext uri="{9D8B030D-6E8A-4147-A177-3AD203B41FA5}">
                      <a16:colId xmlns:a16="http://schemas.microsoft.com/office/drawing/2014/main" xmlns="" val="1069701782"/>
                    </a:ext>
                  </a:extLst>
                </a:gridCol>
                <a:gridCol w="1040197">
                  <a:extLst>
                    <a:ext uri="{9D8B030D-6E8A-4147-A177-3AD203B41FA5}">
                      <a16:colId xmlns:a16="http://schemas.microsoft.com/office/drawing/2014/main" xmlns="" val="4141003020"/>
                    </a:ext>
                  </a:extLst>
                </a:gridCol>
                <a:gridCol w="1040197">
                  <a:extLst>
                    <a:ext uri="{9D8B030D-6E8A-4147-A177-3AD203B41FA5}">
                      <a16:colId xmlns:a16="http://schemas.microsoft.com/office/drawing/2014/main" xmlns="" val="835781696"/>
                    </a:ext>
                  </a:extLst>
                </a:gridCol>
                <a:gridCol w="929328">
                  <a:extLst>
                    <a:ext uri="{9D8B030D-6E8A-4147-A177-3AD203B41FA5}">
                      <a16:colId xmlns:a16="http://schemas.microsoft.com/office/drawing/2014/main" xmlns="" val="3338379983"/>
                    </a:ext>
                  </a:extLst>
                </a:gridCol>
              </a:tblGrid>
              <a:tr h="1824670">
                <a:tc>
                  <a:txBody>
                    <a:bodyPr/>
                    <a:lstStyle/>
                    <a:p>
                      <a:pPr algn="ctr">
                        <a:lnSpc>
                          <a:spcPct val="150000"/>
                        </a:lnSpc>
                        <a:spcAft>
                          <a:spcPts val="700"/>
                        </a:spcAft>
                      </a:pPr>
                      <a:r>
                        <a:rPr lang="en-GB" sz="1200"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Financial Year</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Swindon/Wilts Patients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Patients admitted from A&amp;E</a:t>
                      </a: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 Based on % of Pre-Clinic Admissions</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Cost of Admission</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Based on Weighted NNCI NEL</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Patients admitted from A&amp;E</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Based on % of Pre/Post Clinic Admissions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Cost of Admission</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Based on Weighted NNCI NEL</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Arial" panose="020B0604020202020204" pitchFamily="34" charset="0"/>
                          <a:cs typeface="Arial" panose="020B0604020202020204" pitchFamily="34" charset="0"/>
                        </a:rPr>
                        <a:t>Impact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1236162894"/>
                  </a:ext>
                </a:extLst>
              </a:tr>
              <a:tr h="232606">
                <a:tc rowSpan="3">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Pre- Clinic</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2016/17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45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31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£104,151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31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£104,151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091529763"/>
                  </a:ext>
                </a:extLst>
              </a:tr>
              <a:tr h="232606">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2017/18</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33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£77,273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£77,273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044220499"/>
                  </a:ext>
                </a:extLst>
              </a:tr>
              <a:tr h="232606">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2018/19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£53,755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£53,755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533252049"/>
                  </a:ext>
                </a:extLst>
              </a:tr>
              <a:tr h="232606">
                <a:tc rowSpan="3">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Post- Clinic</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2018/19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31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£70,554</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£40,316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-£30,237</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492599677"/>
                  </a:ext>
                </a:extLst>
              </a:tr>
              <a:tr h="232606">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2019/20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31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£70,554</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£40,316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-£30,237</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407702643"/>
                  </a:ext>
                </a:extLst>
              </a:tr>
              <a:tr h="232606">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2020/21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44</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30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£100,791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£53,755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-£47,036</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562983153"/>
                  </a:ext>
                </a:extLst>
              </a:tr>
              <a:tr h="232606">
                <a:tc>
                  <a:txBody>
                    <a:bodyPr/>
                    <a:lstStyle/>
                    <a:p>
                      <a:pP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Total</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nSpc>
                          <a:spcPct val="150000"/>
                        </a:lnSpc>
                        <a:spcAft>
                          <a:spcPts val="700"/>
                        </a:spcAft>
                      </a:pPr>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207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142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£477,077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110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-£107,510</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2016875374"/>
                  </a:ext>
                </a:extLst>
              </a:tr>
            </a:tbl>
          </a:graphicData>
        </a:graphic>
      </p:graphicFrame>
    </p:spTree>
    <p:extLst>
      <p:ext uri="{BB962C8B-B14F-4D97-AF65-F5344CB8AC3E}">
        <p14:creationId xmlns:p14="http://schemas.microsoft.com/office/powerpoint/2010/main" val="167489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10098-FC3B-4A7A-91B2-74B17F1EEAD7}"/>
              </a:ext>
            </a:extLst>
          </p:cNvPr>
          <p:cNvSpPr>
            <a:spLocks noGrp="1"/>
          </p:cNvSpPr>
          <p:nvPr>
            <p:ph type="title"/>
          </p:nvPr>
        </p:nvSpPr>
        <p:spPr/>
        <p:txBody>
          <a:bodyPr/>
          <a:lstStyle/>
          <a:p>
            <a:r>
              <a:rPr lang="en-GB" dirty="0"/>
              <a:t>Patient DNA /Cancellation Rates</a:t>
            </a:r>
          </a:p>
        </p:txBody>
      </p:sp>
      <p:pic>
        <p:nvPicPr>
          <p:cNvPr id="6" name="Content Placeholder 5">
            <a:extLst>
              <a:ext uri="{FF2B5EF4-FFF2-40B4-BE49-F238E27FC236}">
                <a16:creationId xmlns:a16="http://schemas.microsoft.com/office/drawing/2014/main" xmlns="" id="{18A180C6-E2E6-42D1-9CF8-65564112E49F}"/>
              </a:ext>
            </a:extLst>
          </p:cNvPr>
          <p:cNvPicPr>
            <a:picLocks noGrp="1"/>
          </p:cNvPicPr>
          <p:nvPr>
            <p:ph idx="1"/>
          </p:nvPr>
        </p:nvPicPr>
        <p:blipFill>
          <a:blip r:embed="rId3"/>
          <a:stretch>
            <a:fillRect/>
          </a:stretch>
        </p:blipFill>
        <p:spPr>
          <a:xfrm>
            <a:off x="1532818" y="700088"/>
            <a:ext cx="6073601" cy="3559091"/>
          </a:xfrm>
          <a:prstGeom prst="rect">
            <a:avLst/>
          </a:prstGeom>
          <a:ln>
            <a:solidFill>
              <a:schemeClr val="accent1"/>
            </a:solidFill>
          </a:ln>
        </p:spPr>
      </p:pic>
    </p:spTree>
    <p:extLst>
      <p:ext uri="{BB962C8B-B14F-4D97-AF65-F5344CB8AC3E}">
        <p14:creationId xmlns:p14="http://schemas.microsoft.com/office/powerpoint/2010/main" val="1317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C2F95-EC17-4995-AE36-DC1FA3787F34}"/>
              </a:ext>
            </a:extLst>
          </p:cNvPr>
          <p:cNvSpPr>
            <a:spLocks noGrp="1"/>
          </p:cNvSpPr>
          <p:nvPr>
            <p:ph type="title"/>
          </p:nvPr>
        </p:nvSpPr>
        <p:spPr/>
        <p:txBody>
          <a:bodyPr/>
          <a:lstStyle/>
          <a:p>
            <a:r>
              <a:rPr lang="en-GB" dirty="0"/>
              <a:t>DNA/ Cancellation Costs</a:t>
            </a:r>
          </a:p>
        </p:txBody>
      </p:sp>
      <p:sp>
        <p:nvSpPr>
          <p:cNvPr id="6" name="Content Placeholder 5">
            <a:extLst>
              <a:ext uri="{FF2B5EF4-FFF2-40B4-BE49-F238E27FC236}">
                <a16:creationId xmlns:a16="http://schemas.microsoft.com/office/drawing/2014/main" xmlns="" id="{2EE8D356-0ABD-4244-B162-8813D104E0B8}"/>
              </a:ext>
            </a:extLst>
          </p:cNvPr>
          <p:cNvSpPr>
            <a:spLocks noGrp="1"/>
          </p:cNvSpPr>
          <p:nvPr>
            <p:ph idx="1"/>
          </p:nvPr>
        </p:nvSpPr>
        <p:spPr/>
        <p:txBody>
          <a:bodyPr/>
          <a:lstStyle/>
          <a:p>
            <a:endParaRPr lang="en-GB" dirty="0"/>
          </a:p>
          <a:p>
            <a:endParaRPr lang="en-GB" dirty="0"/>
          </a:p>
        </p:txBody>
      </p:sp>
      <p:graphicFrame>
        <p:nvGraphicFramePr>
          <p:cNvPr id="11" name="Table 10">
            <a:extLst>
              <a:ext uri="{FF2B5EF4-FFF2-40B4-BE49-F238E27FC236}">
                <a16:creationId xmlns:a16="http://schemas.microsoft.com/office/drawing/2014/main" xmlns="" id="{C05862CF-5448-4AB2-A3DC-2767A332CB75}"/>
              </a:ext>
            </a:extLst>
          </p:cNvPr>
          <p:cNvGraphicFramePr>
            <a:graphicFrameLocks noGrp="1"/>
          </p:cNvGraphicFramePr>
          <p:nvPr/>
        </p:nvGraphicFramePr>
        <p:xfrm>
          <a:off x="854243" y="1010653"/>
          <a:ext cx="7483640" cy="3285526"/>
        </p:xfrm>
        <a:graphic>
          <a:graphicData uri="http://schemas.openxmlformats.org/drawingml/2006/table">
            <a:tbl>
              <a:tblPr firstRow="1" firstCol="1" bandRow="1"/>
              <a:tblGrid>
                <a:gridCol w="983939">
                  <a:extLst>
                    <a:ext uri="{9D8B030D-6E8A-4147-A177-3AD203B41FA5}">
                      <a16:colId xmlns:a16="http://schemas.microsoft.com/office/drawing/2014/main" xmlns="" val="1282096662"/>
                    </a:ext>
                  </a:extLst>
                </a:gridCol>
                <a:gridCol w="1511379">
                  <a:extLst>
                    <a:ext uri="{9D8B030D-6E8A-4147-A177-3AD203B41FA5}">
                      <a16:colId xmlns:a16="http://schemas.microsoft.com/office/drawing/2014/main" xmlns="" val="192928597"/>
                    </a:ext>
                  </a:extLst>
                </a:gridCol>
                <a:gridCol w="1511379">
                  <a:extLst>
                    <a:ext uri="{9D8B030D-6E8A-4147-A177-3AD203B41FA5}">
                      <a16:colId xmlns:a16="http://schemas.microsoft.com/office/drawing/2014/main" xmlns="" val="2553846741"/>
                    </a:ext>
                  </a:extLst>
                </a:gridCol>
                <a:gridCol w="1158981">
                  <a:extLst>
                    <a:ext uri="{9D8B030D-6E8A-4147-A177-3AD203B41FA5}">
                      <a16:colId xmlns:a16="http://schemas.microsoft.com/office/drawing/2014/main" xmlns="" val="596933214"/>
                    </a:ext>
                  </a:extLst>
                </a:gridCol>
                <a:gridCol w="1158981">
                  <a:extLst>
                    <a:ext uri="{9D8B030D-6E8A-4147-A177-3AD203B41FA5}">
                      <a16:colId xmlns:a16="http://schemas.microsoft.com/office/drawing/2014/main" xmlns="" val="1186719916"/>
                    </a:ext>
                  </a:extLst>
                </a:gridCol>
                <a:gridCol w="1158981">
                  <a:extLst>
                    <a:ext uri="{9D8B030D-6E8A-4147-A177-3AD203B41FA5}">
                      <a16:colId xmlns:a16="http://schemas.microsoft.com/office/drawing/2014/main" xmlns="" val="775579610"/>
                    </a:ext>
                  </a:extLst>
                </a:gridCol>
              </a:tblGrid>
              <a:tr h="816646">
                <a:tc>
                  <a:txBody>
                    <a:bodyPr/>
                    <a:lstStyle/>
                    <a:p>
                      <a:pPr algn="ctr">
                        <a:lnSpc>
                          <a:spcPct val="150000"/>
                        </a:lnSpc>
                        <a:spcAft>
                          <a:spcPts val="700"/>
                        </a:spcAft>
                      </a:pPr>
                      <a:r>
                        <a:rPr lang="en-GB" sz="1200" b="1"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Financial Year</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OPA</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DNA/ Patient Cancellations</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 DNA</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Total Cost of all DNAs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2556311716"/>
                  </a:ext>
                </a:extLst>
              </a:tr>
              <a:tr h="248819">
                <a:tc rowSpan="3">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Pre-Clinic</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2016/17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956</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8.26%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£8,532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2678612015"/>
                  </a:ext>
                </a:extLst>
              </a:tr>
              <a:tr h="248819">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2017/18</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1703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132</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7.75%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£14,256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260291743"/>
                  </a:ext>
                </a:extLst>
              </a:tr>
              <a:tr h="248819">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2018/19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782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7.03%</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£5,940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4248477610"/>
                  </a:ext>
                </a:extLst>
              </a:tr>
              <a:tr h="248819">
                <a:tc>
                  <a:txBody>
                    <a:bodyPr/>
                    <a:lstStyle/>
                    <a:p>
                      <a:pP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Totals</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nSpc>
                          <a:spcPct val="150000"/>
                        </a:lnSpc>
                        <a:spcAft>
                          <a:spcPts val="700"/>
                        </a:spcAft>
                      </a:pPr>
                      <a:r>
                        <a:rPr lang="en-GB" sz="1200" b="1">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3441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266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7.73%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£28,728</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4259369955"/>
                  </a:ext>
                </a:extLst>
              </a:tr>
              <a:tr h="248819">
                <a:tc rowSpan="4">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Post Clinic</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2018/19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1246</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87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6.98%</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£9,396</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2425301553"/>
                  </a:ext>
                </a:extLst>
              </a:tr>
              <a:tr h="248819">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2019/20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2171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120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5.53%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£12,960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3512171992"/>
                  </a:ext>
                </a:extLst>
              </a:tr>
              <a:tr h="248819">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2020/21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2375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65</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2.74%</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£7,020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989200772"/>
                  </a:ext>
                </a:extLst>
              </a:tr>
              <a:tr h="248819">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2021/22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508</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1.38%</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£756</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235100548"/>
                  </a:ext>
                </a:extLst>
              </a:tr>
              <a:tr h="248819">
                <a:tc>
                  <a:txBody>
                    <a:bodyPr/>
                    <a:lstStyle/>
                    <a:p>
                      <a:pP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Totals</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nSpc>
                          <a:spcPct val="150000"/>
                        </a:lnSpc>
                        <a:spcAft>
                          <a:spcPts val="700"/>
                        </a:spcAft>
                      </a:pPr>
                      <a:r>
                        <a:rPr lang="en-GB" sz="1200" b="1">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6300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279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4.43%</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£30,132</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1180443340"/>
                  </a:ext>
                </a:extLst>
              </a:tr>
            </a:tbl>
          </a:graphicData>
        </a:graphic>
      </p:graphicFrame>
    </p:spTree>
    <p:extLst>
      <p:ext uri="{BB962C8B-B14F-4D97-AF65-F5344CB8AC3E}">
        <p14:creationId xmlns:p14="http://schemas.microsoft.com/office/powerpoint/2010/main" val="238505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5D7A2F-3E69-45E6-894B-F94ED9A71AFC}"/>
              </a:ext>
            </a:extLst>
          </p:cNvPr>
          <p:cNvSpPr>
            <a:spLocks noGrp="1"/>
          </p:cNvSpPr>
          <p:nvPr>
            <p:ph type="title"/>
          </p:nvPr>
        </p:nvSpPr>
        <p:spPr/>
        <p:txBody>
          <a:bodyPr/>
          <a:lstStyle/>
          <a:p>
            <a:r>
              <a:rPr lang="en-GB" dirty="0"/>
              <a:t>Non-Cash Releasing Benefit</a:t>
            </a:r>
          </a:p>
        </p:txBody>
      </p:sp>
      <p:graphicFrame>
        <p:nvGraphicFramePr>
          <p:cNvPr id="4" name="Content Placeholder 3">
            <a:extLst>
              <a:ext uri="{FF2B5EF4-FFF2-40B4-BE49-F238E27FC236}">
                <a16:creationId xmlns:a16="http://schemas.microsoft.com/office/drawing/2014/main" xmlns="" id="{95D26871-5709-4F9F-8B52-8F10CEE3C32B}"/>
              </a:ext>
            </a:extLst>
          </p:cNvPr>
          <p:cNvGraphicFramePr>
            <a:graphicFrameLocks noGrp="1"/>
          </p:cNvGraphicFramePr>
          <p:nvPr>
            <p:ph idx="1"/>
          </p:nvPr>
        </p:nvGraphicFramePr>
        <p:xfrm>
          <a:off x="974558" y="938463"/>
          <a:ext cx="6930188" cy="2863515"/>
        </p:xfrm>
        <a:graphic>
          <a:graphicData uri="http://schemas.openxmlformats.org/drawingml/2006/table">
            <a:tbl>
              <a:tblPr firstRow="1" firstCol="1" bandRow="1"/>
              <a:tblGrid>
                <a:gridCol w="1599492">
                  <a:extLst>
                    <a:ext uri="{9D8B030D-6E8A-4147-A177-3AD203B41FA5}">
                      <a16:colId xmlns:a16="http://schemas.microsoft.com/office/drawing/2014/main" xmlns="" val="1974028288"/>
                    </a:ext>
                  </a:extLst>
                </a:gridCol>
                <a:gridCol w="1710194">
                  <a:extLst>
                    <a:ext uri="{9D8B030D-6E8A-4147-A177-3AD203B41FA5}">
                      <a16:colId xmlns:a16="http://schemas.microsoft.com/office/drawing/2014/main" xmlns="" val="1998813478"/>
                    </a:ext>
                  </a:extLst>
                </a:gridCol>
                <a:gridCol w="1810251">
                  <a:extLst>
                    <a:ext uri="{9D8B030D-6E8A-4147-A177-3AD203B41FA5}">
                      <a16:colId xmlns:a16="http://schemas.microsoft.com/office/drawing/2014/main" xmlns="" val="169418993"/>
                    </a:ext>
                  </a:extLst>
                </a:gridCol>
                <a:gridCol w="1810251">
                  <a:extLst>
                    <a:ext uri="{9D8B030D-6E8A-4147-A177-3AD203B41FA5}">
                      <a16:colId xmlns:a16="http://schemas.microsoft.com/office/drawing/2014/main" xmlns="" val="1473098474"/>
                    </a:ext>
                  </a:extLst>
                </a:gridCol>
              </a:tblGrid>
              <a:tr h="1134775">
                <a:tc>
                  <a:txBody>
                    <a:bodyPr/>
                    <a:lstStyle/>
                    <a:p>
                      <a:pPr>
                        <a:lnSpc>
                          <a:spcPct val="150000"/>
                        </a:lnSpc>
                        <a:spcAft>
                          <a:spcPts val="700"/>
                        </a:spcAft>
                      </a:pPr>
                      <a:r>
                        <a:rPr lang="en-GB" sz="1200"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Financial Year</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Estimated Post-Clinic Cost per DNA (Based on Pre-Clinic Mean 7.73%)</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Estimated Impact since Clinic Opened</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477219421"/>
                  </a:ext>
                </a:extLst>
              </a:tr>
              <a:tr h="345748">
                <a:tc rowSpan="4">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Post-Clinic</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2018/19</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£10,402</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-£1,006</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3745242494"/>
                  </a:ext>
                </a:extLst>
              </a:tr>
              <a:tr h="345748">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2019/20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£18,124</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-£5,164</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782119136"/>
                  </a:ext>
                </a:extLst>
              </a:tr>
              <a:tr h="345748">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2020/21</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£19,827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-£12,807</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023157130"/>
                  </a:ext>
                </a:extLst>
              </a:tr>
              <a:tr h="345748">
                <a:tc vMerge="1">
                  <a:txBody>
                    <a:bodyPr/>
                    <a:lstStyle/>
                    <a:p>
                      <a:endParaRPr lang="en-GB"/>
                    </a:p>
                  </a:txBody>
                  <a:tcPr/>
                </a:tc>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2021/22</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£4,241</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-£3,485</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3484571867"/>
                  </a:ext>
                </a:extLst>
              </a:tr>
              <a:tr h="345748">
                <a:tc>
                  <a:txBody>
                    <a:bodyPr/>
                    <a:lstStyle/>
                    <a:p>
                      <a:pP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Totals</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nSpc>
                          <a:spcPct val="150000"/>
                        </a:lnSpc>
                        <a:spcAft>
                          <a:spcPts val="700"/>
                        </a:spcAft>
                      </a:pPr>
                      <a:r>
                        <a:rPr lang="en-GB" sz="1200">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£52,594</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-£22,462</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886737363"/>
                  </a:ext>
                </a:extLst>
              </a:tr>
            </a:tbl>
          </a:graphicData>
        </a:graphic>
      </p:graphicFrame>
    </p:spTree>
    <p:extLst>
      <p:ext uri="{BB962C8B-B14F-4D97-AF65-F5344CB8AC3E}">
        <p14:creationId xmlns:p14="http://schemas.microsoft.com/office/powerpoint/2010/main" val="224746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E367C-37D5-45D7-AF9A-6C3B13727584}"/>
              </a:ext>
            </a:extLst>
          </p:cNvPr>
          <p:cNvSpPr>
            <a:spLocks noGrp="1"/>
          </p:cNvSpPr>
          <p:nvPr>
            <p:ph type="title"/>
          </p:nvPr>
        </p:nvSpPr>
        <p:spPr/>
        <p:txBody>
          <a:bodyPr/>
          <a:lstStyle/>
          <a:p>
            <a:r>
              <a:rPr lang="en-GB" dirty="0"/>
              <a:t>Summary of Activity Costs and Savings</a:t>
            </a:r>
          </a:p>
        </p:txBody>
      </p:sp>
      <p:graphicFrame>
        <p:nvGraphicFramePr>
          <p:cNvPr id="4" name="Content Placeholder 3">
            <a:extLst>
              <a:ext uri="{FF2B5EF4-FFF2-40B4-BE49-F238E27FC236}">
                <a16:creationId xmlns:a16="http://schemas.microsoft.com/office/drawing/2014/main" xmlns="" id="{3A947CD4-D329-45AE-B2D7-B41530772DA5}"/>
              </a:ext>
            </a:extLst>
          </p:cNvPr>
          <p:cNvGraphicFramePr>
            <a:graphicFrameLocks noGrp="1"/>
          </p:cNvGraphicFramePr>
          <p:nvPr>
            <p:ph sz="half" idx="1"/>
          </p:nvPr>
        </p:nvGraphicFramePr>
        <p:xfrm>
          <a:off x="174280" y="894015"/>
          <a:ext cx="4722572" cy="3558540"/>
        </p:xfrm>
        <a:graphic>
          <a:graphicData uri="http://schemas.openxmlformats.org/drawingml/2006/table">
            <a:tbl>
              <a:tblPr firstRow="1" firstCol="1" bandRow="1"/>
              <a:tblGrid>
                <a:gridCol w="1516547">
                  <a:extLst>
                    <a:ext uri="{9D8B030D-6E8A-4147-A177-3AD203B41FA5}">
                      <a16:colId xmlns:a16="http://schemas.microsoft.com/office/drawing/2014/main" xmlns="" val="3209331988"/>
                    </a:ext>
                  </a:extLst>
                </a:gridCol>
                <a:gridCol w="847837">
                  <a:extLst>
                    <a:ext uri="{9D8B030D-6E8A-4147-A177-3AD203B41FA5}">
                      <a16:colId xmlns:a16="http://schemas.microsoft.com/office/drawing/2014/main" xmlns="" val="590690783"/>
                    </a:ext>
                  </a:extLst>
                </a:gridCol>
                <a:gridCol w="800242">
                  <a:extLst>
                    <a:ext uri="{9D8B030D-6E8A-4147-A177-3AD203B41FA5}">
                      <a16:colId xmlns:a16="http://schemas.microsoft.com/office/drawing/2014/main" xmlns="" val="2433780649"/>
                    </a:ext>
                  </a:extLst>
                </a:gridCol>
                <a:gridCol w="860116">
                  <a:extLst>
                    <a:ext uri="{9D8B030D-6E8A-4147-A177-3AD203B41FA5}">
                      <a16:colId xmlns:a16="http://schemas.microsoft.com/office/drawing/2014/main" xmlns="" val="3139436768"/>
                    </a:ext>
                  </a:extLst>
                </a:gridCol>
                <a:gridCol w="697830">
                  <a:extLst>
                    <a:ext uri="{9D8B030D-6E8A-4147-A177-3AD203B41FA5}">
                      <a16:colId xmlns:a16="http://schemas.microsoft.com/office/drawing/2014/main" xmlns="" val="419380752"/>
                    </a:ext>
                  </a:extLst>
                </a:gridCol>
              </a:tblGrid>
              <a:tr h="489893">
                <a:tc>
                  <a:txBody>
                    <a:bodyPr/>
                    <a:lstStyle/>
                    <a:p>
                      <a:pPr algn="ctr">
                        <a:lnSpc>
                          <a:spcPct val="150000"/>
                        </a:lnSpc>
                        <a:spcAft>
                          <a:spcPts val="700"/>
                        </a:spcAft>
                      </a:pPr>
                      <a:r>
                        <a:rPr lang="en-GB" sz="1200" b="1" dirty="0">
                          <a:effectLst/>
                          <a:latin typeface="Arial" panose="020B0604020202020204" pitchFamily="34" charset="0"/>
                          <a:ea typeface="Calibri" panose="020F0502020204030204" pitchFamily="34" charset="0"/>
                          <a:cs typeface="Arial" panose="020B0604020202020204" pitchFamily="34" charset="0"/>
                        </a:rPr>
                        <a:t>Area</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Pre-Clinic</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Post-Clinic</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Change</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ctr">
                        <a:lnSpc>
                          <a:spcPct val="150000"/>
                        </a:lnSpc>
                        <a:spcAft>
                          <a:spcPts val="700"/>
                        </a:spcAft>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Per Patient</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1494657333"/>
                  </a:ext>
                </a:extLst>
              </a:tr>
              <a:tr h="228811">
                <a:tc>
                  <a:txBody>
                    <a:bodyPr/>
                    <a:lstStyle/>
                    <a:p>
                      <a:pP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Outpatient Cost</a:t>
                      </a:r>
                    </a:p>
                    <a:p>
                      <a:pPr>
                        <a:lnSpc>
                          <a:spcPct val="150000"/>
                        </a:lnSpc>
                        <a:spcAft>
                          <a:spcPts val="70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£22,668</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£63,095</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£40,427</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£940</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1960894756"/>
                  </a:ext>
                </a:extLst>
              </a:tr>
              <a:tr h="228811">
                <a:tc>
                  <a:txBody>
                    <a:bodyPr/>
                    <a:lstStyle/>
                    <a:p>
                      <a:pP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Reduced DNAs</a:t>
                      </a:r>
                    </a:p>
                    <a:p>
                      <a:pPr>
                        <a:lnSpc>
                          <a:spcPct val="150000"/>
                        </a:lnSpc>
                        <a:spcAft>
                          <a:spcPts val="70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£52,594</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£30,132</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-£22,462</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-£522</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2307764489"/>
                  </a:ext>
                </a:extLst>
              </a:tr>
              <a:tr h="489893">
                <a:tc>
                  <a:txBody>
                    <a:bodyPr/>
                    <a:lstStyle/>
                    <a:p>
                      <a:pP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Reduced A&amp;E Attendances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£18,770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£8,960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-£9,810</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-£228</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448626570"/>
                  </a:ext>
                </a:extLst>
              </a:tr>
              <a:tr h="489893">
                <a:tc>
                  <a:txBody>
                    <a:bodyPr/>
                    <a:lstStyle/>
                    <a:p>
                      <a:pPr>
                        <a:lnSpc>
                          <a:spcPct val="150000"/>
                        </a:lnSpc>
                        <a:spcAft>
                          <a:spcPts val="7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Reduced Admission from A&amp;E</a:t>
                      </a:r>
                      <a:endParaRPr lang="en-GB" sz="12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£477,077</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£369,567</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-£107,510</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r">
                        <a:lnSpc>
                          <a:spcPct val="150000"/>
                        </a:lnSpc>
                        <a:spcAft>
                          <a:spcPts val="700"/>
                        </a:spcAft>
                      </a:pPr>
                      <a:r>
                        <a:rPr lang="en-GB" sz="12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-£2,500</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xmlns="" val="2543941801"/>
                  </a:ext>
                </a:extLst>
              </a:tr>
              <a:tr h="228811">
                <a:tc>
                  <a:txBody>
                    <a:bodyPr/>
                    <a:lstStyle/>
                    <a:p>
                      <a:pPr algn="l">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Total</a:t>
                      </a:r>
                    </a:p>
                    <a:p>
                      <a:pPr>
                        <a:lnSpc>
                          <a:spcPct val="150000"/>
                        </a:lnSpc>
                        <a:spcAft>
                          <a:spcPts val="70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£571,110</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£471,754</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-£99,355</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tc>
                  <a:txBody>
                    <a:bodyPr/>
                    <a:lstStyle/>
                    <a:p>
                      <a:pPr algn="r">
                        <a:lnSpc>
                          <a:spcPct val="150000"/>
                        </a:lnSpc>
                        <a:spcAft>
                          <a:spcPts val="700"/>
                        </a:spcAft>
                      </a:pPr>
                      <a:r>
                        <a:rPr lang="en-GB" sz="12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-£2,310</a:t>
                      </a:r>
                      <a:endParaRPr lang="en-GB" sz="1200" dirty="0">
                        <a:solidFill>
                          <a:schemeClr val="tx1">
                            <a:lumMod val="50000"/>
                          </a:schemeClr>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48DEFF"/>
                    </a:solidFill>
                  </a:tcPr>
                </a:tc>
                <a:extLst>
                  <a:ext uri="{0D108BD9-81ED-4DB2-BD59-A6C34878D82A}">
                    <a16:rowId xmlns:a16="http://schemas.microsoft.com/office/drawing/2014/main" xmlns="" val="2013747612"/>
                  </a:ext>
                </a:extLst>
              </a:tr>
            </a:tbl>
          </a:graphicData>
        </a:graphic>
      </p:graphicFrame>
      <p:sp>
        <p:nvSpPr>
          <p:cNvPr id="5" name="Content Placeholder 4">
            <a:extLst>
              <a:ext uri="{FF2B5EF4-FFF2-40B4-BE49-F238E27FC236}">
                <a16:creationId xmlns:a16="http://schemas.microsoft.com/office/drawing/2014/main" xmlns="" id="{44A7CF2D-18B5-4694-90C0-9DFB2A17C937}"/>
              </a:ext>
            </a:extLst>
          </p:cNvPr>
          <p:cNvSpPr>
            <a:spLocks noGrp="1"/>
          </p:cNvSpPr>
          <p:nvPr>
            <p:ph sz="half" idx="2"/>
          </p:nvPr>
        </p:nvSpPr>
        <p:spPr>
          <a:xfrm>
            <a:off x="4993104" y="700129"/>
            <a:ext cx="3878333" cy="3990895"/>
          </a:xfrm>
        </p:spPr>
        <p:txBody>
          <a:bodyPr/>
          <a:lstStyle/>
          <a:p>
            <a:pPr marL="0" indent="0">
              <a:buNone/>
            </a:pPr>
            <a:r>
              <a:rPr lang="en-GB" b="1" dirty="0"/>
              <a:t>Summary:</a:t>
            </a:r>
          </a:p>
          <a:p>
            <a:r>
              <a:rPr lang="en-GB" dirty="0"/>
              <a:t>Expected increase in activity and cost of service at GWH</a:t>
            </a:r>
          </a:p>
          <a:p>
            <a:r>
              <a:rPr lang="en-GB" dirty="0"/>
              <a:t>Reduced demand on non-elective services and DNA rates results in non-cash releasing savings</a:t>
            </a:r>
          </a:p>
          <a:p>
            <a:r>
              <a:rPr lang="en-GB" dirty="0"/>
              <a:t>Cost reduction of £2,310 per patient</a:t>
            </a:r>
          </a:p>
          <a:p>
            <a:r>
              <a:rPr lang="en-GB" dirty="0"/>
              <a:t>Does not mean provider or commissioner can reduce costs – efficiency benefits</a:t>
            </a:r>
          </a:p>
          <a:p>
            <a:r>
              <a:rPr lang="en-GB" dirty="0"/>
              <a:t>No evidence of funding transfer from OUH to GWH – overall increase in commissioner costs</a:t>
            </a:r>
          </a:p>
        </p:txBody>
      </p:sp>
    </p:spTree>
    <p:extLst>
      <p:ext uri="{BB962C8B-B14F-4D97-AF65-F5344CB8AC3E}">
        <p14:creationId xmlns:p14="http://schemas.microsoft.com/office/powerpoint/2010/main" val="28325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08CC9-9866-4483-B12B-BB0FED062477}"/>
              </a:ext>
            </a:extLst>
          </p:cNvPr>
          <p:cNvSpPr>
            <a:spLocks noGrp="1"/>
          </p:cNvSpPr>
          <p:nvPr>
            <p:ph type="ctrTitle"/>
          </p:nvPr>
        </p:nvSpPr>
        <p:spPr/>
        <p:txBody>
          <a:bodyPr/>
          <a:lstStyle/>
          <a:p>
            <a:r>
              <a:rPr lang="en-GB" dirty="0"/>
              <a:t>3: Impact of COVID-19</a:t>
            </a:r>
          </a:p>
        </p:txBody>
      </p:sp>
    </p:spTree>
    <p:extLst>
      <p:ext uri="{BB962C8B-B14F-4D97-AF65-F5344CB8AC3E}">
        <p14:creationId xmlns:p14="http://schemas.microsoft.com/office/powerpoint/2010/main" val="187679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1C873D1-3D0E-40E0-822E-7D34460980C0}"/>
              </a:ext>
            </a:extLst>
          </p:cNvPr>
          <p:cNvSpPr>
            <a:spLocks noGrp="1"/>
          </p:cNvSpPr>
          <p:nvPr>
            <p:ph type="title"/>
          </p:nvPr>
        </p:nvSpPr>
        <p:spPr/>
        <p:txBody>
          <a:bodyPr/>
          <a:lstStyle/>
          <a:p>
            <a:r>
              <a:rPr lang="en-GB" dirty="0"/>
              <a:t>Impact of COVID-19</a:t>
            </a:r>
          </a:p>
        </p:txBody>
      </p:sp>
      <p:sp>
        <p:nvSpPr>
          <p:cNvPr id="6" name="TextBox 5">
            <a:extLst>
              <a:ext uri="{FF2B5EF4-FFF2-40B4-BE49-F238E27FC236}">
                <a16:creationId xmlns:a16="http://schemas.microsoft.com/office/drawing/2014/main" xmlns="" id="{2E9E99E7-9C3F-4559-A89F-5E5B7B99B394}"/>
              </a:ext>
            </a:extLst>
          </p:cNvPr>
          <p:cNvSpPr txBox="1"/>
          <p:nvPr/>
        </p:nvSpPr>
        <p:spPr>
          <a:xfrm>
            <a:off x="342900" y="725091"/>
            <a:ext cx="8412480" cy="3787062"/>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The COVID-19 pandemic caused changes to the service model including the rapid shift to virtual consultation</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Patient responses indicate most experienced minimal impact in terms of delays or cancellations and they are largely accepting of the changes</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 The sudden switch to virtual consultations was less well received, however patients appeared accepting of the reasons for the change</a:t>
            </a:r>
          </a:p>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The service has returned to the original delivery model, implementation of learning from the changes has resulted in some long-term service improvements</a:t>
            </a:r>
            <a:endPar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1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468BC-B52C-442D-8A21-D1AC93E5FF52}"/>
              </a:ext>
            </a:extLst>
          </p:cNvPr>
          <p:cNvSpPr>
            <a:spLocks noGrp="1"/>
          </p:cNvSpPr>
          <p:nvPr>
            <p:ph type="title"/>
          </p:nvPr>
        </p:nvSpPr>
        <p:spPr/>
        <p:txBody>
          <a:bodyPr/>
          <a:lstStyle/>
          <a:p>
            <a:r>
              <a:rPr lang="en-GB" dirty="0"/>
              <a:t>Impact of COVID-19 on Staff</a:t>
            </a:r>
          </a:p>
        </p:txBody>
      </p:sp>
      <p:sp>
        <p:nvSpPr>
          <p:cNvPr id="3" name="TextBox 2">
            <a:extLst>
              <a:ext uri="{FF2B5EF4-FFF2-40B4-BE49-F238E27FC236}">
                <a16:creationId xmlns:a16="http://schemas.microsoft.com/office/drawing/2014/main" xmlns="" id="{D59B8705-C53F-4A33-8AC1-393A74861855}"/>
              </a:ext>
            </a:extLst>
          </p:cNvPr>
          <p:cNvSpPr txBox="1"/>
          <p:nvPr/>
        </p:nvSpPr>
        <p:spPr>
          <a:xfrm>
            <a:off x="385408" y="589094"/>
            <a:ext cx="7700608"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1C345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‘I was redeployed to ICU as well as continuing my other roles, so was very hard to be in so many places at once and still give 100% in each role as each role was different. I felt under pressure as there are no other head and neck CNSs in this hospital’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(GWH CNS)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1C345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1C345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‘We were unable to examine a patient and detect any recurrences, although we still aimed to see patients that had new worries. Some (patients) say their problems worsened over COVID without having the correct professional to talk to, even GPs were inaccessible’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(Head and Neck Cancer Professional)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DD4D099A-BCC2-4BFA-9C4C-064E3F02EAA7}"/>
              </a:ext>
            </a:extLst>
          </p:cNvPr>
          <p:cNvSpPr/>
          <p:nvPr/>
        </p:nvSpPr>
        <p:spPr>
          <a:xfrm>
            <a:off x="385408" y="673100"/>
            <a:ext cx="8488059" cy="12128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rPr>
              <a:t>Some nursing and AHP staff were redeployed to cover ward areas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345E"/>
                </a:solidFill>
                <a:effectLst/>
                <a:uLnTx/>
                <a:uFillTx/>
                <a:latin typeface="Calibri" panose="020F0502020204030204"/>
                <a:ea typeface="+mn-ea"/>
                <a:cs typeface="+mn-cs"/>
              </a:rPr>
              <a:t>Delays in follow-up were reported, with some patients being lost in the system and only recently re-presenting. Any new symptoms/ concerns reported were acted on with patients seen face-to-face</a:t>
            </a:r>
          </a:p>
        </p:txBody>
      </p:sp>
    </p:spTree>
    <p:extLst>
      <p:ext uri="{BB962C8B-B14F-4D97-AF65-F5344CB8AC3E}">
        <p14:creationId xmlns:p14="http://schemas.microsoft.com/office/powerpoint/2010/main" val="22667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08CC9-9866-4483-B12B-BB0FED062477}"/>
              </a:ext>
            </a:extLst>
          </p:cNvPr>
          <p:cNvSpPr>
            <a:spLocks noGrp="1"/>
          </p:cNvSpPr>
          <p:nvPr>
            <p:ph type="ctrTitle"/>
          </p:nvPr>
        </p:nvSpPr>
        <p:spPr/>
        <p:txBody>
          <a:bodyPr>
            <a:normAutofit/>
          </a:bodyPr>
          <a:lstStyle/>
          <a:p>
            <a:r>
              <a:rPr lang="en-GB" dirty="0"/>
              <a:t>4: Summary and Recommendations</a:t>
            </a:r>
          </a:p>
        </p:txBody>
      </p:sp>
    </p:spTree>
    <p:extLst>
      <p:ext uri="{BB962C8B-B14F-4D97-AF65-F5344CB8AC3E}">
        <p14:creationId xmlns:p14="http://schemas.microsoft.com/office/powerpoint/2010/main" val="258521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E774D-28A6-406D-97CA-E20F07D354A0}"/>
              </a:ext>
            </a:extLst>
          </p:cNvPr>
          <p:cNvSpPr>
            <a:spLocks noGrp="1"/>
          </p:cNvSpPr>
          <p:nvPr>
            <p:ph type="title"/>
          </p:nvPr>
        </p:nvSpPr>
        <p:spPr/>
        <p:txBody>
          <a:bodyPr/>
          <a:lstStyle/>
          <a:p>
            <a:r>
              <a:rPr lang="en-GB" dirty="0">
                <a:latin typeface="Arial"/>
                <a:cs typeface="Arial"/>
              </a:rPr>
              <a:t>Links to National and Local Policy</a:t>
            </a:r>
            <a:endParaRPr lang="en-GB" dirty="0"/>
          </a:p>
        </p:txBody>
      </p:sp>
      <p:sp>
        <p:nvSpPr>
          <p:cNvPr id="3" name="Content Placeholder 2">
            <a:extLst>
              <a:ext uri="{FF2B5EF4-FFF2-40B4-BE49-F238E27FC236}">
                <a16:creationId xmlns:a16="http://schemas.microsoft.com/office/drawing/2014/main" xmlns="" id="{3C6AF145-A5D3-44F8-9616-3248443148C7}"/>
              </a:ext>
            </a:extLst>
          </p:cNvPr>
          <p:cNvSpPr>
            <a:spLocks noGrp="1"/>
          </p:cNvSpPr>
          <p:nvPr>
            <p:ph idx="1"/>
          </p:nvPr>
        </p:nvSpPr>
        <p:spPr/>
        <p:txBody>
          <a:bodyPr vert="horz" lIns="0" tIns="36000" rIns="91440" bIns="45720" rtlCol="0" anchor="t">
            <a:normAutofit/>
          </a:bodyPr>
          <a:lstStyle/>
          <a:p>
            <a:pPr marL="0" indent="0">
              <a:buNone/>
            </a:pPr>
            <a:r>
              <a:rPr lang="en-GB" b="1" dirty="0">
                <a:latin typeface="Arial"/>
                <a:cs typeface="Arial"/>
              </a:rPr>
              <a:t>NHS Long Term Plan ambition:</a:t>
            </a:r>
            <a:endParaRPr lang="en-GB" b="1" dirty="0"/>
          </a:p>
          <a:p>
            <a:pPr marL="0" indent="0" algn="ctr">
              <a:buNone/>
            </a:pPr>
            <a:r>
              <a:rPr lang="en-GB" i="1" dirty="0">
                <a:latin typeface="Arial"/>
                <a:cs typeface="Arial"/>
              </a:rPr>
              <a:t>"People will get more control over their own health, and more personalised care when they need it.”</a:t>
            </a:r>
            <a:r>
              <a:rPr lang="en-GB" dirty="0">
                <a:latin typeface="Arial"/>
                <a:cs typeface="Arial"/>
              </a:rPr>
              <a:t>    </a:t>
            </a:r>
            <a:endParaRPr lang="en-GB" dirty="0"/>
          </a:p>
          <a:p>
            <a:pPr marL="285750" indent="-285750">
              <a:buFont typeface="Arial"/>
              <a:buChar char="•"/>
            </a:pPr>
            <a:r>
              <a:rPr lang="en-GB" dirty="0">
                <a:latin typeface="Arial"/>
                <a:cs typeface="Arial"/>
              </a:rPr>
              <a:t>By 2021, where appropriate every person diagnosed with cancer will have access to personalised care, including needs assessment, a care plan and health and wellbeing information and support</a:t>
            </a:r>
          </a:p>
          <a:p>
            <a:pPr marL="285750" indent="-285750"/>
            <a:r>
              <a:rPr lang="en-GB" dirty="0">
                <a:latin typeface="Arial"/>
                <a:cs typeface="Arial"/>
              </a:rPr>
              <a:t> By 2023, stratified, follow-up pathways for people who are worried their cancer may have recurred. These will be in place for all clinically appropriate cancers</a:t>
            </a:r>
          </a:p>
          <a:p>
            <a:pPr marL="0" indent="0">
              <a:buNone/>
            </a:pPr>
            <a:r>
              <a:rPr lang="en-GB" sz="1200" dirty="0">
                <a:latin typeface="Arial"/>
                <a:cs typeface="Arial"/>
              </a:rPr>
              <a:t>(Source: </a:t>
            </a:r>
            <a:r>
              <a:rPr lang="en-GB" sz="1200" dirty="0">
                <a:latin typeface="Arial"/>
                <a:cs typeface="Arial"/>
                <a:hlinkClick r:id="rId3"/>
              </a:rPr>
              <a:t>https://www.longtermplan.nhs.uk/areas-of-work/cancer/</a:t>
            </a:r>
            <a:r>
              <a:rPr lang="en-GB" sz="1200" dirty="0">
                <a:latin typeface="Arial"/>
                <a:cs typeface="Arial"/>
              </a:rPr>
              <a:t>) </a:t>
            </a:r>
            <a:endParaRPr lang="en-GB" dirty="0">
              <a:latin typeface="Arial"/>
              <a:cs typeface="Arial"/>
            </a:endParaRPr>
          </a:p>
          <a:p>
            <a:pPr marL="0" indent="0">
              <a:buNone/>
            </a:pPr>
            <a:endParaRPr lang="en-GB" sz="1200" dirty="0">
              <a:latin typeface="Arial"/>
              <a:cs typeface="Arial"/>
            </a:endParaRPr>
          </a:p>
          <a:p>
            <a:pPr marL="0" indent="0">
              <a:buNone/>
            </a:pPr>
            <a:r>
              <a:rPr lang="en-GB" b="1" dirty="0">
                <a:latin typeface="Arial"/>
                <a:cs typeface="Arial"/>
              </a:rPr>
              <a:t>Wiltshire Health and Wellbeing Strategy:</a:t>
            </a:r>
          </a:p>
          <a:p>
            <a:pPr marL="0" indent="0" algn="ctr">
              <a:buNone/>
            </a:pPr>
            <a:r>
              <a:rPr lang="en-GB" i="1" dirty="0">
                <a:latin typeface="Arial"/>
                <a:cs typeface="Arial"/>
              </a:rPr>
              <a:t>"Care should be personalised and delivered in the most appropriate setting, wherever possible in the community and at, or closer to home"</a:t>
            </a:r>
          </a:p>
          <a:p>
            <a:pPr marL="0" indent="0">
              <a:buNone/>
            </a:pPr>
            <a:r>
              <a:rPr lang="en-GB" sz="1200" dirty="0">
                <a:latin typeface="Arial"/>
                <a:cs typeface="Arial"/>
              </a:rPr>
              <a:t>(Source: </a:t>
            </a:r>
            <a:r>
              <a:rPr lang="en-GB" sz="1200" dirty="0">
                <a:latin typeface="Arial"/>
                <a:cs typeface="Arial"/>
                <a:hlinkClick r:id="rId4"/>
              </a:rPr>
              <a:t>http://www.wiltshire.gov.uk/adult-care-joint-health-and-wellbeing-strategy</a:t>
            </a:r>
            <a:r>
              <a:rPr lang="en-GB" sz="1200" dirty="0">
                <a:latin typeface="Arial"/>
                <a:cs typeface="Arial"/>
              </a:rPr>
              <a:t>)</a:t>
            </a:r>
            <a:endParaRPr lang="en-GB" dirty="0">
              <a:latin typeface="Arial"/>
              <a:cs typeface="Arial"/>
            </a:endParaRPr>
          </a:p>
          <a:p>
            <a:pPr marL="0" indent="0">
              <a:buNone/>
            </a:pPr>
            <a:endParaRPr lang="en-GB" sz="1200" dirty="0">
              <a:latin typeface="Arial"/>
              <a:cs typeface="Arial"/>
            </a:endParaRPr>
          </a:p>
        </p:txBody>
      </p:sp>
    </p:spTree>
    <p:extLst>
      <p:ext uri="{BB962C8B-B14F-4D97-AF65-F5344CB8AC3E}">
        <p14:creationId xmlns:p14="http://schemas.microsoft.com/office/powerpoint/2010/main" val="15653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25209-EDC4-164F-9F69-545B1A9FEFB9}"/>
              </a:ext>
            </a:extLst>
          </p:cNvPr>
          <p:cNvSpPr>
            <a:spLocks noGrp="1"/>
          </p:cNvSpPr>
          <p:nvPr>
            <p:ph type="title"/>
          </p:nvPr>
        </p:nvSpPr>
        <p:spPr>
          <a:xfrm>
            <a:off x="270532" y="97011"/>
            <a:ext cx="8602936" cy="499703"/>
          </a:xfrm>
        </p:spPr>
        <p:txBody>
          <a:bodyPr/>
          <a:lstStyle/>
          <a:p>
            <a:r>
              <a:rPr lang="en-US" dirty="0">
                <a:latin typeface="Arial"/>
                <a:cs typeface="Arial"/>
              </a:rPr>
              <a:t>Evaluation Summary</a:t>
            </a:r>
            <a:endParaRPr lang="en-US" dirty="0"/>
          </a:p>
        </p:txBody>
      </p:sp>
      <p:pic>
        <p:nvPicPr>
          <p:cNvPr id="4" name="Picture 3" descr="A picture containing clock, light&#10;&#10;Description automatically generated">
            <a:extLst>
              <a:ext uri="{FF2B5EF4-FFF2-40B4-BE49-F238E27FC236}">
                <a16:creationId xmlns:a16="http://schemas.microsoft.com/office/drawing/2014/main" xmlns="" id="{B0D43503-362F-8D4E-923C-6E5BF5F1A503}"/>
              </a:ext>
            </a:extLst>
          </p:cNvPr>
          <p:cNvPicPr>
            <a:picLocks noChangeAspect="1"/>
          </p:cNvPicPr>
          <p:nvPr/>
        </p:nvPicPr>
        <p:blipFill>
          <a:blip r:embed="rId3"/>
          <a:stretch>
            <a:fillRect/>
          </a:stretch>
        </p:blipFill>
        <p:spPr>
          <a:xfrm>
            <a:off x="2810985" y="827314"/>
            <a:ext cx="3522030" cy="4123353"/>
          </a:xfrm>
          <a:prstGeom prst="rect">
            <a:avLst/>
          </a:prstGeom>
        </p:spPr>
      </p:pic>
      <p:sp>
        <p:nvSpPr>
          <p:cNvPr id="5" name="TextBox 4">
            <a:extLst>
              <a:ext uri="{FF2B5EF4-FFF2-40B4-BE49-F238E27FC236}">
                <a16:creationId xmlns:a16="http://schemas.microsoft.com/office/drawing/2014/main" xmlns="" id="{15917A5A-6261-B84A-A0BB-C665839FE75A}"/>
              </a:ext>
            </a:extLst>
          </p:cNvPr>
          <p:cNvSpPr txBox="1">
            <a:spLocks/>
          </p:cNvSpPr>
          <p:nvPr/>
        </p:nvSpPr>
        <p:spPr>
          <a:xfrm>
            <a:off x="4254604" y="3181350"/>
            <a:ext cx="1687477" cy="1454161"/>
          </a:xfrm>
          <a:prstGeom prst="rect">
            <a:avLst/>
          </a:prstGeom>
          <a:noFill/>
        </p:spPr>
        <p:txBody>
          <a:bodyPr wrap="square" lIns="180000" tIns="180000" rIns="180000" bIns="180000" rtlCol="0" anchor="ctr" anchorCtr="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alibri"/>
              </a:rPr>
              <a:t>Suggested improvements</a:t>
            </a:r>
          </a:p>
        </p:txBody>
      </p:sp>
      <p:sp>
        <p:nvSpPr>
          <p:cNvPr id="6" name="TextBox 5">
            <a:extLst>
              <a:ext uri="{FF2B5EF4-FFF2-40B4-BE49-F238E27FC236}">
                <a16:creationId xmlns:a16="http://schemas.microsoft.com/office/drawing/2014/main" xmlns="" id="{03B5999A-BC00-F44A-BDDB-8C88EC10FE70}"/>
              </a:ext>
            </a:extLst>
          </p:cNvPr>
          <p:cNvSpPr txBox="1">
            <a:spLocks/>
          </p:cNvSpPr>
          <p:nvPr/>
        </p:nvSpPr>
        <p:spPr>
          <a:xfrm>
            <a:off x="4803898" y="1436914"/>
            <a:ext cx="1215902" cy="1134836"/>
          </a:xfrm>
          <a:prstGeom prst="rect">
            <a:avLst/>
          </a:prstGeom>
          <a:noFill/>
        </p:spPr>
        <p:txBody>
          <a:bodyPr wrap="square" lIns="180000" tIns="180000" rIns="180000" bIns="180000" rtlCol="0" anchor="ctr" anchorCtr="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alibri"/>
              </a:rPr>
              <a:t>Evidence to support economic case </a:t>
            </a:r>
          </a:p>
        </p:txBody>
      </p:sp>
      <p:sp>
        <p:nvSpPr>
          <p:cNvPr id="9" name="TextBox 8">
            <a:extLst>
              <a:ext uri="{FF2B5EF4-FFF2-40B4-BE49-F238E27FC236}">
                <a16:creationId xmlns:a16="http://schemas.microsoft.com/office/drawing/2014/main" xmlns="" id="{647CCDAE-2AFC-2344-9C3C-E5EA018DD548}"/>
              </a:ext>
            </a:extLst>
          </p:cNvPr>
          <p:cNvSpPr txBox="1">
            <a:spLocks/>
          </p:cNvSpPr>
          <p:nvPr/>
        </p:nvSpPr>
        <p:spPr>
          <a:xfrm>
            <a:off x="3098800" y="2266950"/>
            <a:ext cx="1386743" cy="1162050"/>
          </a:xfrm>
          <a:prstGeom prst="rect">
            <a:avLst/>
          </a:prstGeom>
          <a:noFill/>
        </p:spPr>
        <p:txBody>
          <a:bodyPr wrap="square" lIns="180000" tIns="180000" rIns="180000" bIns="180000" rtlCol="0" anchor="ctr" anchorCtr="0">
            <a:no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alibri"/>
              </a:rPr>
              <a:t>Patient experience</a:t>
            </a:r>
          </a:p>
          <a:p>
            <a:pPr marL="0" marR="0" lvl="0" indent="0" algn="ctr" defTabSz="457200" rtl="0" eaLnBrk="1" fontAlgn="auto" latinLnBrk="0" hangingPunct="1">
              <a:lnSpc>
                <a:spcPts val="14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alibri"/>
            </a:endParaRPr>
          </a:p>
          <a:p>
            <a:pPr marL="0" marR="0" lvl="0" indent="0" algn="ctr" defTabSz="4572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alibri"/>
              </a:rPr>
              <a:t>Quality of life and clinical outcomes</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3" name="TextBox 2">
            <a:extLst>
              <a:ext uri="{FF2B5EF4-FFF2-40B4-BE49-F238E27FC236}">
                <a16:creationId xmlns:a16="http://schemas.microsoft.com/office/drawing/2014/main" xmlns="" id="{28A5A519-87E4-4880-AA1D-BE6F2AEFD310}"/>
              </a:ext>
            </a:extLst>
          </p:cNvPr>
          <p:cNvSpPr txBox="1"/>
          <p:nvPr/>
        </p:nvSpPr>
        <p:spPr>
          <a:xfrm>
            <a:off x="270533" y="785872"/>
            <a:ext cx="2637768"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Patient experience overwhelmingly positive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Significant reduction in travel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Improved patient outcomes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Staffing model provides single point of access (Patient Pathway Co-Ordinator), continuity of clinical support and specialist rehabilitation services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Enhanced communication and joint working across GWH and OUH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C345E"/>
              </a:solidFill>
              <a:effectLst/>
              <a:uLnTx/>
              <a:uFillTx/>
              <a:latin typeface="Arial" panose="020B0604020202020204"/>
              <a:ea typeface="+mn-ea"/>
              <a:cs typeface="Arial"/>
            </a:endParaRPr>
          </a:p>
        </p:txBody>
      </p:sp>
      <p:sp>
        <p:nvSpPr>
          <p:cNvPr id="7" name="TextBox 6">
            <a:extLst>
              <a:ext uri="{FF2B5EF4-FFF2-40B4-BE49-F238E27FC236}">
                <a16:creationId xmlns:a16="http://schemas.microsoft.com/office/drawing/2014/main" xmlns="" id="{1B3165DB-B58D-4E94-808E-E644261768E3}"/>
              </a:ext>
            </a:extLst>
          </p:cNvPr>
          <p:cNvSpPr txBox="1"/>
          <p:nvPr/>
        </p:nvSpPr>
        <p:spPr>
          <a:xfrm>
            <a:off x="6397863" y="664132"/>
            <a:ext cx="267755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Financial and capacity benefits demonstrated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highlight>
                <a:srgbClr val="FFFF00"/>
              </a:highligh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Increased capacity at OUH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highlight>
                <a:srgbClr val="FFFF00"/>
              </a:highlight>
              <a:uLnTx/>
              <a:uFillTx/>
              <a:latin typeface="Arial"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Reduction in DNA/ Patient cancellations,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rPr>
              <a:t>A&amp; E attendances and emergency admissions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345E"/>
              </a:solidFill>
              <a:effectLst/>
              <a:uLnTx/>
              <a:uFillTx/>
              <a:latin typeface="Arial" panose="020B0604020202020204"/>
              <a:ea typeface="+mn-ea"/>
              <a:cs typeface="Arial"/>
            </a:endParaRPr>
          </a:p>
        </p:txBody>
      </p:sp>
      <p:sp>
        <p:nvSpPr>
          <p:cNvPr id="8" name="TextBox 7">
            <a:extLst>
              <a:ext uri="{FF2B5EF4-FFF2-40B4-BE49-F238E27FC236}">
                <a16:creationId xmlns:a16="http://schemas.microsoft.com/office/drawing/2014/main" xmlns="" id="{EB28D56C-7677-4C51-8AA6-6485F575D0D4}"/>
              </a:ext>
            </a:extLst>
          </p:cNvPr>
          <p:cNvSpPr txBox="1"/>
          <p:nvPr/>
        </p:nvSpPr>
        <p:spPr>
          <a:xfrm>
            <a:off x="6218633" y="337899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345E"/>
              </a:solidFill>
              <a:effectLst/>
              <a:uLnTx/>
              <a:uFillTx/>
              <a:latin typeface="Arial" panose="020B0604020202020204"/>
              <a:ea typeface="+mn-ea"/>
              <a:cs typeface="Arial"/>
            </a:endParaRPr>
          </a:p>
        </p:txBody>
      </p:sp>
      <p:sp>
        <p:nvSpPr>
          <p:cNvPr id="10" name="TextBox 9">
            <a:extLst>
              <a:ext uri="{FF2B5EF4-FFF2-40B4-BE49-F238E27FC236}">
                <a16:creationId xmlns:a16="http://schemas.microsoft.com/office/drawing/2014/main" xmlns="" id="{32ABB179-BF66-42FE-BE56-AC4A8A1A122E}"/>
              </a:ext>
            </a:extLst>
          </p:cNvPr>
          <p:cNvSpPr txBox="1"/>
          <p:nvPr/>
        </p:nvSpPr>
        <p:spPr>
          <a:xfrm>
            <a:off x="6333015" y="3233797"/>
            <a:ext cx="25717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Delivery models required for Holistic Needs Assessments and Patient Education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rPr>
              <a:t>Further roll out of PSFU required </a:t>
            </a:r>
          </a:p>
        </p:txBody>
      </p:sp>
    </p:spTree>
    <p:extLst>
      <p:ext uri="{BB962C8B-B14F-4D97-AF65-F5344CB8AC3E}">
        <p14:creationId xmlns:p14="http://schemas.microsoft.com/office/powerpoint/2010/main" val="176581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169F3-7092-F14F-BB47-CFFE52A1ADAE}"/>
              </a:ext>
            </a:extLst>
          </p:cNvPr>
          <p:cNvSpPr>
            <a:spLocks noGrp="1"/>
          </p:cNvSpPr>
          <p:nvPr>
            <p:ph type="title"/>
          </p:nvPr>
        </p:nvSpPr>
        <p:spPr/>
        <p:txBody>
          <a:bodyPr/>
          <a:lstStyle/>
          <a:p>
            <a:r>
              <a:rPr lang="en-US" dirty="0"/>
              <a:t>GWH Specific Recommendations</a:t>
            </a:r>
          </a:p>
        </p:txBody>
      </p:sp>
      <p:sp>
        <p:nvSpPr>
          <p:cNvPr id="4" name="Rectangle 3">
            <a:extLst>
              <a:ext uri="{FF2B5EF4-FFF2-40B4-BE49-F238E27FC236}">
                <a16:creationId xmlns:a16="http://schemas.microsoft.com/office/drawing/2014/main" xmlns="" id="{7F790814-3C2D-F44B-9EFE-8EA9D25BB5DE}"/>
              </a:ext>
            </a:extLst>
          </p:cNvPr>
          <p:cNvSpPr/>
          <p:nvPr/>
        </p:nvSpPr>
        <p:spPr>
          <a:xfrm>
            <a:off x="270532" y="589094"/>
            <a:ext cx="7834971"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rPr>
              <a:t>Travel and Outpatient Treatment Functions:</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xmlns="" id="{D5BEF9D4-3138-0641-B5FD-93DC2C4CD8F2}"/>
              </a:ext>
            </a:extLst>
          </p:cNvPr>
          <p:cNvSpPr/>
          <p:nvPr/>
        </p:nvSpPr>
        <p:spPr>
          <a:xfrm>
            <a:off x="270532" y="910885"/>
            <a:ext cx="7834971" cy="942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228600" marR="0" lvl="0" indent="-228600" algn="l" defTabSz="457200" rtl="0" eaLnBrk="1" fontAlgn="auto" latinLnBrk="0" hangingPunct="1">
              <a:lnSpc>
                <a:spcPct val="150000"/>
              </a:lnSpc>
              <a:spcBef>
                <a:spcPts val="0"/>
              </a:spcBef>
              <a:spcAft>
                <a:spcPts val="0"/>
              </a:spcAft>
              <a:buClr>
                <a:srgbClr val="033F85"/>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Consider methods to deliver oncology and restorative dentistry in local centres</a:t>
            </a:r>
            <a:endParaRPr kumimoji="0" lang="en-GB" sz="12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28600" marR="0" lvl="0" indent="-228600" algn="l" defTabSz="457200" rtl="0" eaLnBrk="1" fontAlgn="auto" latinLnBrk="0" hangingPunct="1">
              <a:lnSpc>
                <a:spcPct val="150000"/>
              </a:lnSpc>
              <a:spcBef>
                <a:spcPts val="0"/>
              </a:spcBef>
              <a:spcAft>
                <a:spcPts val="0"/>
              </a:spcAft>
              <a:buClr>
                <a:srgbClr val="033F85"/>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BSW STP/ ICS to consider ways to reduce travel for Swindon and Wiltshire patients for wider treatment functions not directly related to cancer care</a:t>
            </a:r>
          </a:p>
        </p:txBody>
      </p:sp>
      <p:sp>
        <p:nvSpPr>
          <p:cNvPr id="12" name="Rectangle 11">
            <a:extLst>
              <a:ext uri="{FF2B5EF4-FFF2-40B4-BE49-F238E27FC236}">
                <a16:creationId xmlns:a16="http://schemas.microsoft.com/office/drawing/2014/main" xmlns="" id="{5036DD2A-5D88-D940-A171-475DDD1DFC0E}"/>
              </a:ext>
            </a:extLst>
          </p:cNvPr>
          <p:cNvSpPr/>
          <p:nvPr/>
        </p:nvSpPr>
        <p:spPr>
          <a:xfrm>
            <a:off x="268931" y="1853112"/>
            <a:ext cx="7834971"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t" latinLnBrk="0" hangingPunct="1">
              <a:lnSpc>
                <a:spcPct val="150000"/>
              </a:lnSpc>
              <a:spcBef>
                <a:spcPts val="0"/>
              </a:spcBef>
              <a:spcAft>
                <a:spcPts val="7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rPr>
              <a:t>Clinical Outcomes &amp; Implementation of PSFU:</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xmlns="" id="{21D8305D-2CE5-7748-AFF9-9FCEDCCCC17B}"/>
              </a:ext>
            </a:extLst>
          </p:cNvPr>
          <p:cNvSpPr/>
          <p:nvPr/>
        </p:nvSpPr>
        <p:spPr>
          <a:xfrm>
            <a:off x="268932" y="2130339"/>
            <a:ext cx="7834971" cy="1219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228600" marR="0" lvl="0" indent="-228600" algn="l" defTabSz="457200" rtl="0" eaLnBrk="1" fontAlgn="auto" latinLnBrk="0" hangingPunct="1">
              <a:lnSpc>
                <a:spcPct val="150000"/>
              </a:lnSpc>
              <a:spcBef>
                <a:spcPts val="0"/>
              </a:spcBef>
              <a:spcAft>
                <a:spcPts val="0"/>
              </a:spcAft>
              <a:buClr>
                <a:srgbClr val="65B32E"/>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Times New Roman" panose="02020603050405020304" pitchFamily="18" charset="0"/>
              </a:rPr>
              <a:t>Review of current transfer of care criteria to introduce a more personalised approach </a:t>
            </a: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to follow up</a:t>
            </a:r>
          </a:p>
          <a:p>
            <a:pPr marL="228600" marR="0" lvl="0" indent="-228600" algn="l" defTabSz="457200" rtl="0" eaLnBrk="1" fontAlgn="auto" latinLnBrk="0" hangingPunct="1">
              <a:lnSpc>
                <a:spcPct val="150000"/>
              </a:lnSpc>
              <a:spcBef>
                <a:spcPts val="0"/>
              </a:spcBef>
              <a:spcAft>
                <a:spcPts val="0"/>
              </a:spcAft>
              <a:buClr>
                <a:srgbClr val="65B32E"/>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Arial" panose="020B0604020202020204" pitchFamily="34" charset="0"/>
              </a:rPr>
              <a:t>I</a:t>
            </a: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ntroduce and systematically monitor a set of patient outcome measures </a:t>
            </a:r>
          </a:p>
          <a:p>
            <a:pPr marL="228600" marR="0" lvl="0" indent="-228600" algn="l" defTabSz="457200" rtl="0" eaLnBrk="1" fontAlgn="auto" latinLnBrk="0" hangingPunct="1">
              <a:lnSpc>
                <a:spcPct val="150000"/>
              </a:lnSpc>
              <a:spcBef>
                <a:spcPts val="0"/>
              </a:spcBef>
              <a:spcAft>
                <a:spcPts val="0"/>
              </a:spcAft>
              <a:buClr>
                <a:srgbClr val="65B32E"/>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Arial" panose="020B0604020202020204" pitchFamily="34" charset="0"/>
              </a:rPr>
              <a:t>Develop a patient education programme</a:t>
            </a:r>
          </a:p>
          <a:p>
            <a:pPr marL="228600" marR="0" lvl="0" indent="-228600" algn="l" defTabSz="457200" rtl="0" eaLnBrk="1" fontAlgn="auto" latinLnBrk="0" hangingPunct="1">
              <a:lnSpc>
                <a:spcPct val="150000"/>
              </a:lnSpc>
              <a:spcBef>
                <a:spcPts val="0"/>
              </a:spcBef>
              <a:spcAft>
                <a:spcPts val="0"/>
              </a:spcAft>
              <a:buClr>
                <a:srgbClr val="65B32E"/>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Arial" panose="020B0604020202020204" pitchFamily="34" charset="0"/>
              </a:rPr>
              <a:t>Ensure access to timely physiotherapy</a:t>
            </a:r>
          </a:p>
        </p:txBody>
      </p:sp>
      <p:sp>
        <p:nvSpPr>
          <p:cNvPr id="10" name="Rectangle 9">
            <a:extLst>
              <a:ext uri="{FF2B5EF4-FFF2-40B4-BE49-F238E27FC236}">
                <a16:creationId xmlns:a16="http://schemas.microsoft.com/office/drawing/2014/main" xmlns="" id="{2B462EFD-C18A-4757-9595-45CA3775A0DE}"/>
              </a:ext>
            </a:extLst>
          </p:cNvPr>
          <p:cNvSpPr/>
          <p:nvPr/>
        </p:nvSpPr>
        <p:spPr>
          <a:xfrm>
            <a:off x="268933" y="3384950"/>
            <a:ext cx="7834971"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rPr>
              <a:t>Workforce:</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xmlns="" id="{F62526DB-6A06-4EA1-934B-0D7EDFB06AC5}"/>
              </a:ext>
            </a:extLst>
          </p:cNvPr>
          <p:cNvSpPr/>
          <p:nvPr/>
        </p:nvSpPr>
        <p:spPr>
          <a:xfrm>
            <a:off x="268934" y="3675049"/>
            <a:ext cx="7835503" cy="942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228600" marR="0" lvl="0" indent="-228600" algn="just" defTabSz="457200" rtl="0" eaLnBrk="1" fontAlgn="auto" latinLnBrk="0" hangingPunct="1">
              <a:lnSpc>
                <a:spcPct val="150000"/>
              </a:lnSpc>
              <a:spcBef>
                <a:spcPts val="0"/>
              </a:spcBef>
              <a:spcAft>
                <a:spcPts val="0"/>
              </a:spcAft>
              <a:buClr>
                <a:srgbClr val="009F98"/>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Consider redesigning the Patient Pathway Co-ordinator role to a Cancer Support Worker</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28600" marR="0" lvl="0" indent="-228600" algn="just" defTabSz="457200" rtl="0" eaLnBrk="1" fontAlgn="auto" latinLnBrk="0" hangingPunct="1">
              <a:lnSpc>
                <a:spcPct val="150000"/>
              </a:lnSpc>
              <a:spcBef>
                <a:spcPts val="0"/>
              </a:spcBef>
              <a:spcAft>
                <a:spcPts val="0"/>
              </a:spcAft>
              <a:buClr>
                <a:srgbClr val="009F98"/>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Consider ways to increase the resilience of services to enable adequate staffing levels for specific MDT professions. A regional head and neck cancer workforce approach would be advisable</a:t>
            </a:r>
          </a:p>
        </p:txBody>
      </p:sp>
    </p:spTree>
    <p:extLst>
      <p:ext uri="{BB962C8B-B14F-4D97-AF65-F5344CB8AC3E}">
        <p14:creationId xmlns:p14="http://schemas.microsoft.com/office/powerpoint/2010/main" val="27694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685918-BEF6-4640-B43F-EE82081EBDCF}"/>
              </a:ext>
            </a:extLst>
          </p:cNvPr>
          <p:cNvSpPr>
            <a:spLocks noGrp="1"/>
          </p:cNvSpPr>
          <p:nvPr>
            <p:ph type="ctrTitle"/>
          </p:nvPr>
        </p:nvSpPr>
        <p:spPr/>
        <p:txBody>
          <a:bodyPr>
            <a:normAutofit fontScale="90000"/>
          </a:bodyPr>
          <a:lstStyle/>
          <a:p>
            <a:r>
              <a:rPr lang="en-GB" sz="2000" dirty="0"/>
              <a:t>Critical Success Factor Recommendations for Wider Roll-Out </a:t>
            </a:r>
            <a:r>
              <a:rPr lang="en-US" sz="2000" dirty="0">
                <a:cs typeface="Arial"/>
              </a:rPr>
              <a:t/>
            </a:r>
            <a:br>
              <a:rPr lang="en-US" sz="2000" dirty="0">
                <a:cs typeface="Arial"/>
              </a:rPr>
            </a:br>
            <a:r>
              <a:rPr lang="en-GB" sz="2000" dirty="0"/>
              <a:t/>
            </a:r>
            <a:br>
              <a:rPr lang="en-GB" sz="2000" dirty="0"/>
            </a:br>
            <a:endParaRPr lang="en-GB" sz="2000" dirty="0"/>
          </a:p>
        </p:txBody>
      </p:sp>
    </p:spTree>
    <p:extLst>
      <p:ext uri="{BB962C8B-B14F-4D97-AF65-F5344CB8AC3E}">
        <p14:creationId xmlns:p14="http://schemas.microsoft.com/office/powerpoint/2010/main" val="6312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AA1E16C-A397-5B41-9DAE-F9BC0A61E764}"/>
              </a:ext>
            </a:extLst>
          </p:cNvPr>
          <p:cNvSpPr/>
          <p:nvPr/>
        </p:nvSpPr>
        <p:spPr>
          <a:xfrm>
            <a:off x="270532" y="3165480"/>
            <a:ext cx="8602929" cy="1622734"/>
          </a:xfrm>
          <a:prstGeom prst="rect">
            <a:avLst/>
          </a:prstGeom>
          <a:solidFill>
            <a:schemeClr val="bg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228600" marR="0" lvl="0" indent="-228600" algn="l" defTabSz="457200" rtl="0" eaLnBrk="1" fontAlgn="auto" latinLnBrk="0" hangingPunct="1">
              <a:lnSpc>
                <a:spcPct val="100000"/>
              </a:lnSpc>
              <a:spcBef>
                <a:spcPts val="0"/>
              </a:spcBef>
              <a:spcAft>
                <a:spcPts val="0"/>
              </a:spcAft>
              <a:buClr>
                <a:srgbClr val="0069B3"/>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Thames Valley Cancer Alliance to continue working with ICSs and NHSE SE Region on wider digital transformation projects to improve single system integration  </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
                <a:srgbClr val="0069B3"/>
              </a:buClr>
              <a:buSzTx/>
              <a:buFont typeface="+mj-lt"/>
              <a:buAutoNum type="arabicPeriod"/>
              <a:tabLst/>
              <a:defRPr/>
            </a:pPr>
            <a:endParaRPr kumimoji="0" lang="en-GB" sz="12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
                <a:srgbClr val="0069B3"/>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Ensure there is dedicated clinic space, with appropriate equipment and capacity to enable efficient working practices</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
                <a:srgbClr val="0069B3"/>
              </a:buClr>
              <a:buSzTx/>
              <a:buFont typeface="+mj-lt"/>
              <a:buAutoNum type="arabicPeriod"/>
              <a:tabLst/>
              <a:defRPr/>
            </a:pPr>
            <a:endParaRPr kumimoji="0" lang="en-GB" sz="12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
                <a:srgbClr val="0069B3"/>
              </a:buClr>
              <a:buSzTx/>
              <a:buFont typeface="+mj-lt"/>
              <a:buAutoNum type="arabicPeriod"/>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Thames Valley STP/ ICS’s to work together to understand current funding arrangements to support future </a:t>
            </a:r>
          </a:p>
          <a:p>
            <a:pPr marL="0" marR="0" lvl="0" indent="0" algn="l" defTabSz="457200" rtl="0" eaLnBrk="1" fontAlgn="auto" latinLnBrk="0" hangingPunct="1">
              <a:lnSpc>
                <a:spcPct val="100000"/>
              </a:lnSpc>
              <a:spcBef>
                <a:spcPts val="0"/>
              </a:spcBef>
              <a:spcAft>
                <a:spcPts val="0"/>
              </a:spcAft>
              <a:buClr>
                <a:srgbClr val="0069B3"/>
              </a:buClr>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      roll out </a:t>
            </a:r>
            <a:endPar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xmlns="" id="{D56169F3-7092-F14F-BB47-CFFE52A1ADAE}"/>
              </a:ext>
            </a:extLst>
          </p:cNvPr>
          <p:cNvSpPr>
            <a:spLocks noGrp="1"/>
          </p:cNvSpPr>
          <p:nvPr>
            <p:ph type="title"/>
          </p:nvPr>
        </p:nvSpPr>
        <p:spPr>
          <a:xfrm>
            <a:off x="270532" y="43675"/>
            <a:ext cx="8602936" cy="391628"/>
          </a:xfrm>
        </p:spPr>
        <p:txBody>
          <a:bodyPr>
            <a:noAutofit/>
          </a:bodyPr>
          <a:lstStyle/>
          <a:p>
            <a:r>
              <a:rPr lang="en-US" dirty="0"/>
              <a:t>Critical Success Factor Recommendations 1:</a:t>
            </a:r>
          </a:p>
        </p:txBody>
      </p:sp>
      <p:sp>
        <p:nvSpPr>
          <p:cNvPr id="4" name="Rectangle 3">
            <a:extLst>
              <a:ext uri="{FF2B5EF4-FFF2-40B4-BE49-F238E27FC236}">
                <a16:creationId xmlns:a16="http://schemas.microsoft.com/office/drawing/2014/main" xmlns="" id="{7F790814-3C2D-F44B-9EFE-8EA9D25BB5DE}"/>
              </a:ext>
            </a:extLst>
          </p:cNvPr>
          <p:cNvSpPr/>
          <p:nvPr/>
        </p:nvSpPr>
        <p:spPr>
          <a:xfrm>
            <a:off x="270532" y="546800"/>
            <a:ext cx="8602935" cy="360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Workforce</a:t>
            </a:r>
          </a:p>
        </p:txBody>
      </p:sp>
      <p:sp>
        <p:nvSpPr>
          <p:cNvPr id="5" name="Rectangle 4">
            <a:extLst>
              <a:ext uri="{FF2B5EF4-FFF2-40B4-BE49-F238E27FC236}">
                <a16:creationId xmlns:a16="http://schemas.microsoft.com/office/drawing/2014/main" xmlns="" id="{D5BEF9D4-3138-0641-B5FD-93DC2C4CD8F2}"/>
              </a:ext>
            </a:extLst>
          </p:cNvPr>
          <p:cNvSpPr/>
          <p:nvPr/>
        </p:nvSpPr>
        <p:spPr>
          <a:xfrm>
            <a:off x="270527" y="940980"/>
            <a:ext cx="8602935" cy="5147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228600" marR="0" lvl="0" indent="-228600" algn="l" defTabSz="457200" rtl="0" eaLnBrk="1" fontAlgn="auto" latinLnBrk="0" hangingPunct="1">
              <a:lnSpc>
                <a:spcPct val="100000"/>
              </a:lnSpc>
              <a:spcBef>
                <a:spcPts val="0"/>
              </a:spcBef>
              <a:spcAft>
                <a:spcPts val="0"/>
              </a:spcAft>
              <a:buClr>
                <a:srgbClr val="033F85"/>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Clinics delivered at non-tertiary centres should have appropriate levels of staffing input, including ENT and Maxillo-Facial Consultants, CNS, SLT, Dietitian, Clinical Psychology and Restorative Dentistry</a:t>
            </a:r>
          </a:p>
        </p:txBody>
      </p:sp>
      <p:sp>
        <p:nvSpPr>
          <p:cNvPr id="6" name="Rectangle 5">
            <a:extLst>
              <a:ext uri="{FF2B5EF4-FFF2-40B4-BE49-F238E27FC236}">
                <a16:creationId xmlns:a16="http://schemas.microsoft.com/office/drawing/2014/main" xmlns="" id="{2BA101CE-015F-0B43-A239-770402461684}"/>
              </a:ext>
            </a:extLst>
          </p:cNvPr>
          <p:cNvSpPr/>
          <p:nvPr/>
        </p:nvSpPr>
        <p:spPr>
          <a:xfrm>
            <a:off x="270532" y="1455718"/>
            <a:ext cx="8602938" cy="3608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rPr>
              <a:t>Communication/ Learning and Development:</a:t>
            </a:r>
          </a:p>
        </p:txBody>
      </p:sp>
      <p:sp>
        <p:nvSpPr>
          <p:cNvPr id="7" name="Rectangle 6">
            <a:extLst>
              <a:ext uri="{FF2B5EF4-FFF2-40B4-BE49-F238E27FC236}">
                <a16:creationId xmlns:a16="http://schemas.microsoft.com/office/drawing/2014/main" xmlns="" id="{4656DF38-E0A7-2644-A178-09E86E700470}"/>
              </a:ext>
            </a:extLst>
          </p:cNvPr>
          <p:cNvSpPr/>
          <p:nvPr/>
        </p:nvSpPr>
        <p:spPr>
          <a:xfrm>
            <a:off x="270532" y="1818944"/>
            <a:ext cx="8602933" cy="1099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228600" marR="0" lvl="0" indent="-228600" algn="l" defTabSz="457200" rtl="0" eaLnBrk="1" fontAlgn="auto" latinLnBrk="0" hangingPunct="1">
              <a:lnSpc>
                <a:spcPct val="100000"/>
              </a:lnSpc>
              <a:spcBef>
                <a:spcPts val="0"/>
              </a:spcBef>
              <a:spcAft>
                <a:spcPts val="0"/>
              </a:spcAft>
              <a:buClr>
                <a:srgbClr val="00A8D7"/>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Set up a Community of Practice to provide opportunities for peer support, learning and development, to increase the understanding of roles across the pathway and develop region-wide approaches</a:t>
            </a:r>
          </a:p>
          <a:p>
            <a:pPr marL="228600" marR="0" lvl="0" indent="-228600" algn="l" defTabSz="457200" rtl="0" eaLnBrk="1" fontAlgn="auto" latinLnBrk="0" hangingPunct="1">
              <a:lnSpc>
                <a:spcPct val="100000"/>
              </a:lnSpc>
              <a:spcBef>
                <a:spcPts val="0"/>
              </a:spcBef>
              <a:spcAft>
                <a:spcPts val="0"/>
              </a:spcAft>
              <a:buClr>
                <a:srgbClr val="00A8D7"/>
              </a:buClr>
              <a:buSzTx/>
              <a:buFont typeface="+mj-lt"/>
              <a:buAutoNum type="arabicPeriod"/>
              <a:tabLst/>
              <a:defRPr/>
            </a:pPr>
            <a:endPar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
                <a:srgbClr val="00A8D7"/>
              </a:buClr>
              <a:buSzTx/>
              <a:buFont typeface="+mj-lt"/>
              <a:buAutoNum type="arabicPeriod"/>
              <a:tabLst/>
              <a:defRPr/>
            </a:pPr>
            <a:r>
              <a:rPr kumimoji="0" lang="en-GB" sz="1200" b="1"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Develop referral and handover protocols for CNS and AHP services from OUH to remote clinic. To include the most effective way to deliver HNA/eHNA</a:t>
            </a:r>
          </a:p>
        </p:txBody>
      </p:sp>
      <p:sp>
        <p:nvSpPr>
          <p:cNvPr id="10" name="Rectangle 9">
            <a:extLst>
              <a:ext uri="{FF2B5EF4-FFF2-40B4-BE49-F238E27FC236}">
                <a16:creationId xmlns:a16="http://schemas.microsoft.com/office/drawing/2014/main" xmlns="" id="{55FA8589-F319-C44C-A8AD-E1ABC92695A1}"/>
              </a:ext>
            </a:extLst>
          </p:cNvPr>
          <p:cNvSpPr/>
          <p:nvPr/>
        </p:nvSpPr>
        <p:spPr>
          <a:xfrm>
            <a:off x="270527" y="2861544"/>
            <a:ext cx="8602933" cy="360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rPr>
              <a:t>Finance, Digital and Facilities:</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1439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169F3-7092-F14F-BB47-CFFE52A1ADAE}"/>
              </a:ext>
            </a:extLst>
          </p:cNvPr>
          <p:cNvSpPr>
            <a:spLocks noGrp="1"/>
          </p:cNvSpPr>
          <p:nvPr>
            <p:ph type="title"/>
          </p:nvPr>
        </p:nvSpPr>
        <p:spPr/>
        <p:txBody>
          <a:bodyPr/>
          <a:lstStyle/>
          <a:p>
            <a:r>
              <a:rPr lang="en-US" dirty="0"/>
              <a:t>Critical Success Factor Recommendations 2:</a:t>
            </a:r>
          </a:p>
        </p:txBody>
      </p:sp>
      <p:sp>
        <p:nvSpPr>
          <p:cNvPr id="6" name="Rectangle 5">
            <a:extLst>
              <a:ext uri="{FF2B5EF4-FFF2-40B4-BE49-F238E27FC236}">
                <a16:creationId xmlns:a16="http://schemas.microsoft.com/office/drawing/2014/main" xmlns="" id="{2BA101CE-015F-0B43-A239-770402461684}"/>
              </a:ext>
            </a:extLst>
          </p:cNvPr>
          <p:cNvSpPr/>
          <p:nvPr/>
        </p:nvSpPr>
        <p:spPr>
          <a:xfrm>
            <a:off x="421457" y="753515"/>
            <a:ext cx="8134711" cy="3608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rPr>
              <a:t>Clinical Outcomes and Implementation of PSFU:</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4656DF38-E0A7-2644-A178-09E86E700470}"/>
              </a:ext>
            </a:extLst>
          </p:cNvPr>
          <p:cNvSpPr/>
          <p:nvPr/>
        </p:nvSpPr>
        <p:spPr>
          <a:xfrm>
            <a:off x="421457" y="1299031"/>
            <a:ext cx="8134713" cy="27922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342900" marR="0" lvl="0" indent="-342900" algn="l" defTabSz="457200" rtl="0" eaLnBrk="1" fontAlgn="auto" latinLnBrk="0" hangingPunct="1">
              <a:lnSpc>
                <a:spcPct val="100000"/>
              </a:lnSpc>
              <a:spcBef>
                <a:spcPts val="0"/>
              </a:spcBef>
              <a:spcAft>
                <a:spcPts val="0"/>
              </a:spcAft>
              <a:buClr>
                <a:srgbClr val="00A8D7"/>
              </a:buClr>
              <a:buSzTx/>
              <a:buFontTx/>
              <a:buAutoNum type="arabicPeriod"/>
              <a:tabLst/>
              <a:defRPr/>
            </a:pPr>
            <a:r>
              <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Arial" panose="020B0604020202020204" pitchFamily="34" charset="0"/>
              </a:rPr>
              <a:t>Having a</a:t>
            </a:r>
            <a:r>
              <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 regional approach to developing an effective PSFU protocol </a:t>
            </a:r>
          </a:p>
          <a:p>
            <a:pPr marL="342900" marR="0" lvl="0" indent="-342900" algn="l" defTabSz="457200" rtl="0" eaLnBrk="1" fontAlgn="auto" latinLnBrk="0" hangingPunct="1">
              <a:lnSpc>
                <a:spcPct val="100000"/>
              </a:lnSpc>
              <a:spcBef>
                <a:spcPts val="0"/>
              </a:spcBef>
              <a:spcAft>
                <a:spcPts val="0"/>
              </a:spcAft>
              <a:buClr>
                <a:srgbClr val="00A8D7"/>
              </a:buClr>
              <a:buSzTx/>
              <a:buFontTx/>
              <a:buAutoNum type="arabicPeriod"/>
              <a:tabLst/>
              <a:defRPr/>
            </a:pPr>
            <a:endPar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00A8D7"/>
              </a:buClr>
              <a:buSzTx/>
              <a:buFontTx/>
              <a:buAutoNum type="arabicPeriod"/>
              <a:tabLst/>
              <a:defRPr/>
            </a:pPr>
            <a:r>
              <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Appropriate clinical outcome measures to be collected by all teams to enable a regional approach and benchmarking of services </a:t>
            </a:r>
          </a:p>
          <a:p>
            <a:pPr marL="342900" marR="0" lvl="0" indent="-342900" algn="l" defTabSz="457200" rtl="0" eaLnBrk="1" fontAlgn="auto" latinLnBrk="0" hangingPunct="1">
              <a:lnSpc>
                <a:spcPct val="100000"/>
              </a:lnSpc>
              <a:spcBef>
                <a:spcPts val="0"/>
              </a:spcBef>
              <a:spcAft>
                <a:spcPts val="0"/>
              </a:spcAft>
              <a:buClr>
                <a:srgbClr val="00A8D7"/>
              </a:buClr>
              <a:buSzTx/>
              <a:buFontTx/>
              <a:buAutoNum type="arabicPeriod"/>
              <a:tabLst/>
              <a:defRPr/>
            </a:pPr>
            <a:endPar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00A8D7"/>
              </a:buClr>
              <a:buSzTx/>
              <a:buFontTx/>
              <a:buAutoNum type="arabicPeriod"/>
              <a:tabLst/>
              <a:defRPr/>
            </a:pPr>
            <a:r>
              <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Establish a regional approach to the delivery of effective patient education at various points in the patient pathway, ensuring adequate resource available to facilitate. This should include the provision of prehabilitation</a:t>
            </a:r>
          </a:p>
          <a:p>
            <a:pPr marL="342900" marR="0" lvl="0" indent="-342900" algn="l" defTabSz="457200" rtl="0" eaLnBrk="1" fontAlgn="auto" latinLnBrk="0" hangingPunct="1">
              <a:lnSpc>
                <a:spcPct val="100000"/>
              </a:lnSpc>
              <a:spcBef>
                <a:spcPts val="0"/>
              </a:spcBef>
              <a:spcAft>
                <a:spcPts val="0"/>
              </a:spcAft>
              <a:buClr>
                <a:srgbClr val="00A8D7"/>
              </a:buClr>
              <a:buSzTx/>
              <a:buFont typeface="+mj-lt"/>
              <a:buAutoNum type="arabicPeriod"/>
              <a:tabLst/>
              <a:defRPr/>
            </a:pPr>
            <a:endPar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
                <a:srgbClr val="00A8D7"/>
              </a:buClr>
              <a:buSzTx/>
              <a:buFont typeface="+mj-lt"/>
              <a:buAutoNum type="arabicPeriod"/>
              <a:tabLst/>
              <a:defRPr/>
            </a:pPr>
            <a:r>
              <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Arial" panose="020B0604020202020204" pitchFamily="34" charset="0"/>
                <a:cs typeface="Times New Roman" panose="02020603050405020304" pitchFamily="18" charset="0"/>
              </a:rPr>
              <a:t>Ensure timely access to local physiotherapy services to enable prevention and early rehabilitation of adverse treatment effects</a:t>
            </a:r>
            <a:endParaRPr kumimoji="0" lang="en-GB" sz="1400" b="0" i="0" u="none" strike="noStrike" kern="1200" cap="none" spc="0" normalizeH="0" baseline="0" noProof="0" dirty="0">
              <a:ln>
                <a:noFill/>
              </a:ln>
              <a:solidFill>
                <a:srgbClr val="1C345E">
                  <a:lumMod val="50000"/>
                </a:srgbClr>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
                <a:srgbClr val="00A8D7"/>
              </a:buClr>
              <a:buSzTx/>
              <a:buFontTx/>
              <a:buNone/>
              <a:tabLst/>
              <a:defRPr/>
            </a:pPr>
            <a:endParaRPr kumimoji="0" lang="en-GB" sz="900" b="1"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
                <a:srgbClr val="00A8D7"/>
              </a:buClr>
              <a:buSzTx/>
              <a:buFont typeface="Arial" charset="0"/>
              <a:buChar char="•"/>
              <a:tabLst/>
              <a:defRPr/>
            </a:pPr>
            <a:endParaRPr kumimoji="0" lang="en-GB" sz="900" b="1" i="0" u="none" strike="noStrike" kern="1200" cap="none" spc="0" normalizeH="0" baseline="0" noProof="0" dirty="0">
              <a:ln>
                <a:noFill/>
              </a:ln>
              <a:solidFill>
                <a:srgbClr val="1C345E"/>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374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318A3-B47B-4F2D-9162-954755F524A5}"/>
              </a:ext>
            </a:extLst>
          </p:cNvPr>
          <p:cNvSpPr>
            <a:spLocks noGrp="1"/>
          </p:cNvSpPr>
          <p:nvPr>
            <p:ph type="title"/>
          </p:nvPr>
        </p:nvSpPr>
        <p:spPr/>
        <p:txBody>
          <a:bodyPr/>
          <a:lstStyle/>
          <a:p>
            <a:r>
              <a:rPr lang="en-US" dirty="0"/>
              <a:t>Conclusion:</a:t>
            </a:r>
            <a:endParaRPr lang="en-GB" dirty="0"/>
          </a:p>
        </p:txBody>
      </p:sp>
      <p:sp>
        <p:nvSpPr>
          <p:cNvPr id="3" name="Content Placeholder 2">
            <a:extLst>
              <a:ext uri="{FF2B5EF4-FFF2-40B4-BE49-F238E27FC236}">
                <a16:creationId xmlns:a16="http://schemas.microsoft.com/office/drawing/2014/main" xmlns="" id="{865A22D5-77F4-4F8D-A925-87C5C9B8E457}"/>
              </a:ext>
            </a:extLst>
          </p:cNvPr>
          <p:cNvSpPr>
            <a:spLocks noGrp="1"/>
          </p:cNvSpPr>
          <p:nvPr>
            <p:ph idx="1"/>
          </p:nvPr>
        </p:nvSpPr>
        <p:spPr/>
        <p:txBody>
          <a:bodyPr/>
          <a:lstStyle/>
          <a:p>
            <a:r>
              <a:rPr lang="en-GB" sz="1600" dirty="0">
                <a:effectLst/>
                <a:latin typeface="Arial" panose="020B0604020202020204" pitchFamily="34" charset="0"/>
                <a:ea typeface="Arial" panose="020B0604020202020204" pitchFamily="34" charset="0"/>
                <a:cs typeface="Times New Roman" panose="02020603050405020304" pitchFamily="18" charset="0"/>
              </a:rPr>
              <a:t>The ‘Care Closer to Home’ pilot has delivered either fully or partly on most anticipated benefits </a:t>
            </a:r>
          </a:p>
          <a:p>
            <a:endParaRPr lang="en-GB" dirty="0">
              <a:latin typeface="Arial" panose="020B0604020202020204" pitchFamily="34" charset="0"/>
              <a:ea typeface="Arial" panose="020B0604020202020204" pitchFamily="34" charset="0"/>
              <a:cs typeface="Times New Roman" panose="02020603050405020304" pitchFamily="18" charset="0"/>
            </a:endParaRPr>
          </a:p>
          <a:p>
            <a:r>
              <a:rPr lang="en-GB" sz="1600" dirty="0">
                <a:effectLst/>
                <a:latin typeface="Arial" panose="020B0604020202020204" pitchFamily="34" charset="0"/>
                <a:ea typeface="Arial" panose="020B0604020202020204" pitchFamily="34" charset="0"/>
                <a:cs typeface="Times New Roman" panose="02020603050405020304" pitchFamily="18" charset="0"/>
              </a:rPr>
              <a:t>Recommendation for continued funding for the GWH service and consideration for wider roll out </a:t>
            </a:r>
            <a:endParaRPr lang="en-US" sz="1600" dirty="0">
              <a:cs typeface="Arial"/>
            </a:endParaRPr>
          </a:p>
          <a:p>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p>
            <a:r>
              <a:rPr lang="en-GB" sz="1600" dirty="0">
                <a:effectLst/>
                <a:latin typeface="Arial" panose="020B0604020202020204" pitchFamily="34" charset="0"/>
                <a:ea typeface="Arial" panose="020B0604020202020204" pitchFamily="34" charset="0"/>
                <a:cs typeface="Times New Roman" panose="02020603050405020304" pitchFamily="18" charset="0"/>
              </a:rPr>
              <a:t>Specific recommendations provided to realise further patient, organisational and financial benefits </a:t>
            </a:r>
          </a:p>
          <a:p>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p>
            <a:r>
              <a:rPr lang="en-GB" sz="1600" dirty="0">
                <a:effectLst/>
                <a:latin typeface="Arial" panose="020B0604020202020204" pitchFamily="34" charset="0"/>
                <a:ea typeface="Arial" panose="020B0604020202020204" pitchFamily="34" charset="0"/>
                <a:cs typeface="Times New Roman" panose="02020603050405020304" pitchFamily="18" charset="0"/>
              </a:rPr>
              <a:t>Key to this is the need to collect more patient outcome data, including holistic needs assessments and the delivery of patient education</a:t>
            </a:r>
          </a:p>
          <a:p>
            <a:pPr marL="0" indent="0">
              <a:buNone/>
            </a:pPr>
            <a:endParaRPr lang="en-GB" dirty="0"/>
          </a:p>
        </p:txBody>
      </p:sp>
    </p:spTree>
    <p:extLst>
      <p:ext uri="{BB962C8B-B14F-4D97-AF65-F5344CB8AC3E}">
        <p14:creationId xmlns:p14="http://schemas.microsoft.com/office/powerpoint/2010/main" val="223719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44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C3903-9415-4398-BAD0-CFDEF16B1BCB}"/>
              </a:ext>
            </a:extLst>
          </p:cNvPr>
          <p:cNvSpPr>
            <a:spLocks noGrp="1"/>
          </p:cNvSpPr>
          <p:nvPr>
            <p:ph type="title"/>
          </p:nvPr>
        </p:nvSpPr>
        <p:spPr>
          <a:xfrm>
            <a:off x="270531" y="375360"/>
            <a:ext cx="8602936" cy="1092017"/>
          </a:xfrm>
        </p:spPr>
        <p:txBody>
          <a:bodyPr>
            <a:normAutofit fontScale="90000"/>
          </a:bodyPr>
          <a:lstStyle/>
          <a:p>
            <a:pPr algn="ctr"/>
            <a:r>
              <a:rPr lang="en-GB" sz="4000" dirty="0"/>
              <a:t>Next Week’s Fantastic Presentation </a:t>
            </a:r>
          </a:p>
        </p:txBody>
      </p:sp>
      <p:sp>
        <p:nvSpPr>
          <p:cNvPr id="3" name="Content Placeholder 2">
            <a:extLst>
              <a:ext uri="{FF2B5EF4-FFF2-40B4-BE49-F238E27FC236}">
                <a16:creationId xmlns:a16="http://schemas.microsoft.com/office/drawing/2014/main" xmlns="" id="{113D96AB-ED35-42D5-A161-65C7E6BAC0DA}"/>
              </a:ext>
            </a:extLst>
          </p:cNvPr>
          <p:cNvSpPr>
            <a:spLocks noGrp="1"/>
          </p:cNvSpPr>
          <p:nvPr>
            <p:ph idx="1"/>
          </p:nvPr>
        </p:nvSpPr>
        <p:spPr>
          <a:xfrm>
            <a:off x="270531" y="1246136"/>
            <a:ext cx="8602936" cy="3969261"/>
          </a:xfrm>
        </p:spPr>
        <p:txBody>
          <a:bodyPr/>
          <a:lstStyle/>
          <a:p>
            <a:pPr marL="0" indent="0" algn="ctr">
              <a:buNone/>
            </a:pPr>
            <a:r>
              <a:rPr lang="en-GB" dirty="0"/>
              <a:t>​</a:t>
            </a:r>
          </a:p>
          <a:p>
            <a:pPr marL="0" indent="0" algn="ctr">
              <a:buNone/>
            </a:pPr>
            <a:r>
              <a:rPr lang="en-GB" sz="4000" b="1" dirty="0"/>
              <a:t>The NHSE Quality of Life Survey Dashboard </a:t>
            </a:r>
          </a:p>
          <a:p>
            <a:pPr marL="0" indent="0" algn="ctr">
              <a:buNone/>
            </a:pPr>
            <a:r>
              <a:rPr lang="en-GB" sz="4000" b="1" dirty="0"/>
              <a:t>what does the data tell us?​</a:t>
            </a:r>
          </a:p>
          <a:p>
            <a:pPr marL="0" indent="0" algn="ctr">
              <a:buNone/>
            </a:pPr>
            <a:r>
              <a:rPr lang="en-GB" sz="3600" dirty="0"/>
              <a:t>Jo Chamber &amp; Helen Shallcross</a:t>
            </a:r>
          </a:p>
        </p:txBody>
      </p:sp>
      <p:sp>
        <p:nvSpPr>
          <p:cNvPr id="4" name="Rectangle 3">
            <a:extLst>
              <a:ext uri="{FF2B5EF4-FFF2-40B4-BE49-F238E27FC236}">
                <a16:creationId xmlns:a16="http://schemas.microsoft.com/office/drawing/2014/main" xmlns="" id="{D72C064F-273E-4179-81EB-C5CC5D6DB443}"/>
              </a:ext>
            </a:extLst>
          </p:cNvPr>
          <p:cNvSpPr/>
          <p:nvPr/>
        </p:nvSpPr>
        <p:spPr>
          <a:xfrm>
            <a:off x="128279" y="4282549"/>
            <a:ext cx="8887441" cy="71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194553D4-55EA-4A57-B81F-978FD960222C}"/>
              </a:ext>
            </a:extLst>
          </p:cNvPr>
          <p:cNvSpPr/>
          <p:nvPr/>
        </p:nvSpPr>
        <p:spPr>
          <a:xfrm>
            <a:off x="128279" y="96832"/>
            <a:ext cx="8887441" cy="71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326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61">
            <a:extLst>
              <a:ext uri="{FF2B5EF4-FFF2-40B4-BE49-F238E27FC236}">
                <a16:creationId xmlns:a16="http://schemas.microsoft.com/office/drawing/2014/main" xmlns="" id="{81ADC76C-9F44-42C5-91FF-7F27831C496E}"/>
              </a:ext>
            </a:extLst>
          </p:cNvPr>
          <p:cNvSpPr/>
          <p:nvPr/>
        </p:nvSpPr>
        <p:spPr>
          <a:xfrm>
            <a:off x="4805364" y="1346596"/>
            <a:ext cx="2137168" cy="2661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62D3DBA-8BE9-45E0-8150-76EC501C8814}"/>
              </a:ext>
            </a:extLst>
          </p:cNvPr>
          <p:cNvSpPr>
            <a:spLocks noGrp="1"/>
          </p:cNvSpPr>
          <p:nvPr>
            <p:ph type="title"/>
          </p:nvPr>
        </p:nvSpPr>
        <p:spPr/>
        <p:txBody>
          <a:bodyPr/>
          <a:lstStyle/>
          <a:p>
            <a:r>
              <a:rPr lang="en-GB" dirty="0"/>
              <a:t>Head and Neck Cancer Follow Up</a:t>
            </a:r>
          </a:p>
        </p:txBody>
      </p:sp>
      <p:sp>
        <p:nvSpPr>
          <p:cNvPr id="3" name="Content Placeholder 2">
            <a:extLst>
              <a:ext uri="{FF2B5EF4-FFF2-40B4-BE49-F238E27FC236}">
                <a16:creationId xmlns:a16="http://schemas.microsoft.com/office/drawing/2014/main" xmlns="" id="{DA626CD0-F465-4243-96F1-CE5642E96BAE}"/>
              </a:ext>
            </a:extLst>
          </p:cNvPr>
          <p:cNvSpPr>
            <a:spLocks noGrp="1"/>
          </p:cNvSpPr>
          <p:nvPr>
            <p:ph sz="half" idx="1"/>
          </p:nvPr>
        </p:nvSpPr>
        <p:spPr>
          <a:xfrm>
            <a:off x="268502" y="700129"/>
            <a:ext cx="2354955" cy="3990895"/>
          </a:xfrm>
        </p:spPr>
        <p:txBody>
          <a:bodyPr/>
          <a:lstStyle/>
          <a:p>
            <a:endParaRPr lang="en-GB" dirty="0"/>
          </a:p>
          <a:p>
            <a:endParaRPr lang="en-GB" dirty="0"/>
          </a:p>
          <a:p>
            <a:endParaRPr lang="en-GB" dirty="0"/>
          </a:p>
        </p:txBody>
      </p:sp>
      <p:graphicFrame>
        <p:nvGraphicFramePr>
          <p:cNvPr id="5" name="Content Placeholder 4">
            <a:extLst>
              <a:ext uri="{FF2B5EF4-FFF2-40B4-BE49-F238E27FC236}">
                <a16:creationId xmlns:a16="http://schemas.microsoft.com/office/drawing/2014/main" xmlns="" id="{B5B7EC34-4AD1-4AD0-AD2E-84D8A7DFF9C3}"/>
              </a:ext>
            </a:extLst>
          </p:cNvPr>
          <p:cNvGraphicFramePr>
            <a:graphicFrameLocks noGrp="1"/>
          </p:cNvGraphicFramePr>
          <p:nvPr>
            <p:ph sz="half" idx="2"/>
            <p:extLst>
              <p:ext uri="{D42A27DB-BD31-4B8C-83A1-F6EECF244321}">
                <p14:modId xmlns:p14="http://schemas.microsoft.com/office/powerpoint/2010/main" val="1055159252"/>
              </p:ext>
            </p:extLst>
          </p:nvPr>
        </p:nvGraphicFramePr>
        <p:xfrm>
          <a:off x="3791120" y="681721"/>
          <a:ext cx="4318738" cy="399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xmlns="" id="{D2E421B0-B509-40D9-B505-F85965C5A2E5}"/>
              </a:ext>
            </a:extLst>
          </p:cNvPr>
          <p:cNvSpPr/>
          <p:nvPr/>
        </p:nvSpPr>
        <p:spPr>
          <a:xfrm>
            <a:off x="733927" y="892239"/>
            <a:ext cx="2165684" cy="914400"/>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t>Identify recurrence or new primary cancer</a:t>
            </a:r>
          </a:p>
        </p:txBody>
      </p:sp>
      <p:sp>
        <p:nvSpPr>
          <p:cNvPr id="8" name="Rectangle: Rounded Corners 7">
            <a:extLst>
              <a:ext uri="{FF2B5EF4-FFF2-40B4-BE49-F238E27FC236}">
                <a16:creationId xmlns:a16="http://schemas.microsoft.com/office/drawing/2014/main" xmlns="" id="{497AACA2-386B-4E72-AC3D-15A133AE96E7}"/>
              </a:ext>
            </a:extLst>
          </p:cNvPr>
          <p:cNvSpPr/>
          <p:nvPr/>
        </p:nvSpPr>
        <p:spPr>
          <a:xfrm>
            <a:off x="733927" y="3336861"/>
            <a:ext cx="2165684" cy="914400"/>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t>Rehabilitation</a:t>
            </a:r>
          </a:p>
        </p:txBody>
      </p:sp>
      <p:sp>
        <p:nvSpPr>
          <p:cNvPr id="9" name="Rectangle: Rounded Corners 8">
            <a:extLst>
              <a:ext uri="{FF2B5EF4-FFF2-40B4-BE49-F238E27FC236}">
                <a16:creationId xmlns:a16="http://schemas.microsoft.com/office/drawing/2014/main" xmlns="" id="{F55841B2-82CC-40D4-B330-86E64FDDD56E}"/>
              </a:ext>
            </a:extLst>
          </p:cNvPr>
          <p:cNvSpPr/>
          <p:nvPr/>
        </p:nvSpPr>
        <p:spPr>
          <a:xfrm>
            <a:off x="733927" y="2114550"/>
            <a:ext cx="2165684" cy="914400"/>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t>Manage Consequences of Treatment</a:t>
            </a:r>
          </a:p>
        </p:txBody>
      </p:sp>
      <p:sp>
        <p:nvSpPr>
          <p:cNvPr id="44" name="TextBox 43">
            <a:extLst>
              <a:ext uri="{FF2B5EF4-FFF2-40B4-BE49-F238E27FC236}">
                <a16:creationId xmlns:a16="http://schemas.microsoft.com/office/drawing/2014/main" xmlns="" id="{657EBD5B-3136-4F2F-960A-5CBA5943C05E}"/>
              </a:ext>
            </a:extLst>
          </p:cNvPr>
          <p:cNvSpPr txBox="1"/>
          <p:nvPr/>
        </p:nvSpPr>
        <p:spPr>
          <a:xfrm>
            <a:off x="5073848" y="1837551"/>
            <a:ext cx="22303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cs typeface="Arial"/>
              </a:rPr>
              <a:t>Pathway coordinator</a:t>
            </a:r>
          </a:p>
        </p:txBody>
      </p:sp>
      <p:sp>
        <p:nvSpPr>
          <p:cNvPr id="46" name="TextBox 45">
            <a:extLst>
              <a:ext uri="{FF2B5EF4-FFF2-40B4-BE49-F238E27FC236}">
                <a16:creationId xmlns:a16="http://schemas.microsoft.com/office/drawing/2014/main" xmlns="" id="{9EB073A0-49BB-4076-8727-EA50B97B34F6}"/>
              </a:ext>
            </a:extLst>
          </p:cNvPr>
          <p:cNvSpPr txBox="1"/>
          <p:nvPr/>
        </p:nvSpPr>
        <p:spPr>
          <a:xfrm>
            <a:off x="5073848" y="3287352"/>
            <a:ext cx="1600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cs typeface="Arial"/>
              </a:rPr>
              <a:t>ENT and </a:t>
            </a:r>
            <a:r>
              <a:rPr lang="en-US" sz="1200">
                <a:solidFill>
                  <a:schemeClr val="bg1"/>
                </a:solidFill>
                <a:cs typeface="Arial"/>
              </a:rPr>
              <a:t>Oral/Max</a:t>
            </a:r>
            <a:r>
              <a:rPr lang="en-US" sz="1200" dirty="0">
                <a:solidFill>
                  <a:schemeClr val="bg1"/>
                </a:solidFill>
                <a:cs typeface="Arial"/>
              </a:rPr>
              <a:t> Fax Consultants</a:t>
            </a:r>
          </a:p>
        </p:txBody>
      </p:sp>
    </p:spTree>
    <p:extLst>
      <p:ext uri="{BB962C8B-B14F-4D97-AF65-F5344CB8AC3E}">
        <p14:creationId xmlns:p14="http://schemas.microsoft.com/office/powerpoint/2010/main" val="38938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1EA87-A576-4E6A-8402-0F62FD7CC3E4}"/>
              </a:ext>
            </a:extLst>
          </p:cNvPr>
          <p:cNvSpPr>
            <a:spLocks noGrp="1"/>
          </p:cNvSpPr>
          <p:nvPr>
            <p:ph type="title"/>
          </p:nvPr>
        </p:nvSpPr>
        <p:spPr/>
        <p:txBody>
          <a:bodyPr/>
          <a:lstStyle/>
          <a:p>
            <a:r>
              <a:rPr lang="en-GB" dirty="0"/>
              <a:t>Head and Neck Cancer Care Closer to Home Pilot</a:t>
            </a:r>
          </a:p>
        </p:txBody>
      </p:sp>
      <p:sp>
        <p:nvSpPr>
          <p:cNvPr id="3" name="Content Placeholder 2">
            <a:extLst>
              <a:ext uri="{FF2B5EF4-FFF2-40B4-BE49-F238E27FC236}">
                <a16:creationId xmlns:a16="http://schemas.microsoft.com/office/drawing/2014/main" xmlns="" id="{656A2E3F-4E02-4D7F-A524-4CA4C2341712}"/>
              </a:ext>
            </a:extLst>
          </p:cNvPr>
          <p:cNvSpPr>
            <a:spLocks noGrp="1"/>
          </p:cNvSpPr>
          <p:nvPr>
            <p:ph idx="1"/>
          </p:nvPr>
        </p:nvSpPr>
        <p:spPr/>
        <p:txBody>
          <a:bodyPr>
            <a:normAutofit/>
          </a:bodyPr>
          <a:lstStyle/>
          <a:p>
            <a:r>
              <a:rPr lang="en-GB" dirty="0"/>
              <a:t>Set up in 2018 to address issues of Swindon and Wiltshire patients having to travel to Oxford for rehabilitation and medical follow-up</a:t>
            </a:r>
          </a:p>
          <a:p>
            <a:r>
              <a:rPr lang="en-GB" dirty="0"/>
              <a:t>Scoping report in 2015 had active participation from patients, Macmillan Cancer Support, clinical and managerial staff from Thames Valley Providers and CCG’s and former Thames Valley Cancer Network</a:t>
            </a:r>
          </a:p>
          <a:p>
            <a:pPr>
              <a:lnSpc>
                <a:spcPct val="150000"/>
              </a:lnSpc>
              <a:spcBef>
                <a:spcPts val="0"/>
              </a:spcBef>
              <a:spcAft>
                <a:spcPts val="1200"/>
              </a:spcAft>
            </a:pPr>
            <a:r>
              <a:rPr lang="en-GB" dirty="0">
                <a:effectLst/>
                <a:latin typeface="Arial" panose="020B0604020202020204" pitchFamily="34" charset="0"/>
                <a:ea typeface="Arial" panose="020B0604020202020204" pitchFamily="34" charset="0"/>
                <a:cs typeface="Times New Roman" panose="02020603050405020304" pitchFamily="18" charset="0"/>
              </a:rPr>
              <a:t>Report recommendations: </a:t>
            </a:r>
          </a:p>
          <a:p>
            <a:pPr lvl="1">
              <a:lnSpc>
                <a:spcPct val="100000"/>
              </a:lnSpc>
              <a:spcAft>
                <a:spcPts val="1200"/>
              </a:spcAft>
              <a:buFont typeface="Wingdings" panose="05000000000000000000" pitchFamily="2" charset="2"/>
              <a:buChar char="v"/>
            </a:pPr>
            <a:r>
              <a:rPr lang="en-GB" dirty="0"/>
              <a:t>Patients should be offered stratified follow-up pathways</a:t>
            </a:r>
          </a:p>
          <a:p>
            <a:pPr lvl="1">
              <a:lnSpc>
                <a:spcPct val="100000"/>
              </a:lnSpc>
              <a:spcAft>
                <a:spcPts val="1200"/>
              </a:spcAft>
              <a:buFont typeface="Wingdings" panose="05000000000000000000" pitchFamily="2" charset="2"/>
              <a:buChar char="v"/>
            </a:pPr>
            <a:r>
              <a:rPr lang="en-GB" dirty="0"/>
              <a:t>Local specialist Head and Neck Cancer teams should be developed </a:t>
            </a:r>
          </a:p>
          <a:p>
            <a:pPr lvl="1">
              <a:lnSpc>
                <a:spcPct val="100000"/>
              </a:lnSpc>
              <a:spcAft>
                <a:spcPts val="1200"/>
              </a:spcAft>
              <a:buFont typeface="Wingdings" panose="05000000000000000000" pitchFamily="2" charset="2"/>
              <a:buChar char="v"/>
            </a:pPr>
            <a:r>
              <a:rPr lang="en-GB" dirty="0"/>
              <a:t>There should be an increase in the number of rehabilitation staff at cancer units </a:t>
            </a:r>
          </a:p>
          <a:p>
            <a:pPr lvl="1">
              <a:lnSpc>
                <a:spcPct val="100000"/>
              </a:lnSpc>
              <a:spcAft>
                <a:spcPts val="1200"/>
              </a:spcAft>
              <a:buFont typeface="Wingdings" panose="05000000000000000000" pitchFamily="2" charset="2"/>
              <a:buChar char="v"/>
            </a:pPr>
            <a:r>
              <a:rPr lang="en-GB" dirty="0"/>
              <a:t>There should be increased restorative dentistry services </a:t>
            </a:r>
          </a:p>
          <a:p>
            <a:pPr lvl="1">
              <a:lnSpc>
                <a:spcPct val="100000"/>
              </a:lnSpc>
              <a:spcAft>
                <a:spcPts val="1200"/>
              </a:spcAft>
              <a:buFont typeface="Wingdings" panose="05000000000000000000" pitchFamily="2" charset="2"/>
              <a:buChar char="v"/>
            </a:pPr>
            <a:r>
              <a:rPr lang="en-GB" dirty="0"/>
              <a:t>There should be a programme of learning opportunities and protected training time </a:t>
            </a:r>
          </a:p>
          <a:p>
            <a:endParaRPr lang="en-GB" dirty="0"/>
          </a:p>
        </p:txBody>
      </p:sp>
    </p:spTree>
    <p:extLst>
      <p:ext uri="{BB962C8B-B14F-4D97-AF65-F5344CB8AC3E}">
        <p14:creationId xmlns:p14="http://schemas.microsoft.com/office/powerpoint/2010/main" val="139851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979-D5F9-DB46-AC69-7913E1F55FA9}"/>
              </a:ext>
            </a:extLst>
          </p:cNvPr>
          <p:cNvSpPr>
            <a:spLocks noGrp="1"/>
          </p:cNvSpPr>
          <p:nvPr>
            <p:ph type="title"/>
          </p:nvPr>
        </p:nvSpPr>
        <p:spPr/>
        <p:txBody>
          <a:bodyPr/>
          <a:lstStyle/>
          <a:p>
            <a:r>
              <a:rPr lang="en-US" dirty="0"/>
              <a:t>Objectives of the Evaluation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29914859"/>
              </p:ext>
            </p:extLst>
          </p:nvPr>
        </p:nvGraphicFramePr>
        <p:xfrm>
          <a:off x="269192" y="214984"/>
          <a:ext cx="8602662" cy="4092308"/>
        </p:xfrm>
        <a:graphic>
          <a:graphicData uri="http://schemas.openxmlformats.org/drawingml/2006/table">
            <a:tbl>
              <a:tblPr firstRow="1" bandRow="1">
                <a:tableStyleId>{5C22544A-7EE6-4342-B048-85BDC9FD1C3A}</a:tableStyleId>
              </a:tblPr>
              <a:tblGrid>
                <a:gridCol w="492808">
                  <a:extLst>
                    <a:ext uri="{9D8B030D-6E8A-4147-A177-3AD203B41FA5}">
                      <a16:colId xmlns:a16="http://schemas.microsoft.com/office/drawing/2014/main" xmlns="" val="20000"/>
                    </a:ext>
                  </a:extLst>
                </a:gridCol>
                <a:gridCol w="8109854">
                  <a:extLst>
                    <a:ext uri="{9D8B030D-6E8A-4147-A177-3AD203B41FA5}">
                      <a16:colId xmlns:a16="http://schemas.microsoft.com/office/drawing/2014/main" xmlns="" val="20001"/>
                    </a:ext>
                  </a:extLst>
                </a:gridCol>
              </a:tblGrid>
              <a:tr h="394240">
                <a:tc>
                  <a:txBody>
                    <a:bodyPr/>
                    <a:lstStyle/>
                    <a:p>
                      <a:endParaRPr lang="en-GB" dirty="0"/>
                    </a:p>
                  </a:txBody>
                  <a:tcPr/>
                </a:tc>
                <a:tc>
                  <a:txBody>
                    <a:bodyPr/>
                    <a:lstStyle/>
                    <a:p>
                      <a:r>
                        <a:rPr lang="en-GB" sz="1800" dirty="0"/>
                        <a:t>Evaluation Objectives </a:t>
                      </a:r>
                    </a:p>
                  </a:txBody>
                  <a:tcPr/>
                </a:tc>
                <a:extLst>
                  <a:ext uri="{0D108BD9-81ED-4DB2-BD59-A6C34878D82A}">
                    <a16:rowId xmlns:a16="http://schemas.microsoft.com/office/drawing/2014/main" xmlns="" val="10000"/>
                  </a:ext>
                </a:extLst>
              </a:tr>
              <a:tr h="714415">
                <a:tc>
                  <a:txBody>
                    <a:bodyPr/>
                    <a:lstStyle/>
                    <a:p>
                      <a:r>
                        <a:rPr lang="en-GB" dirty="0"/>
                        <a:t>1</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dirty="0"/>
                        <a:t>Evaluate the impact of the redesigned pathway on patient experience, quality of life and clinical outcomes</a:t>
                      </a:r>
                    </a:p>
                  </a:txBody>
                  <a:tcPr/>
                </a:tc>
                <a:extLst>
                  <a:ext uri="{0D108BD9-81ED-4DB2-BD59-A6C34878D82A}">
                    <a16:rowId xmlns:a16="http://schemas.microsoft.com/office/drawing/2014/main" xmlns="" val="10001"/>
                  </a:ext>
                </a:extLst>
              </a:tr>
              <a:tr h="572874">
                <a:tc>
                  <a:txBody>
                    <a:bodyPr/>
                    <a:lstStyle/>
                    <a:p>
                      <a:r>
                        <a:rPr lang="en-GB" dirty="0"/>
                        <a:t>2</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dirty="0"/>
                        <a:t>Generate an evidence base to support the economic case for the pilot</a:t>
                      </a:r>
                    </a:p>
                    <a:p>
                      <a:endParaRPr lang="en-GB" sz="1600" dirty="0"/>
                    </a:p>
                  </a:txBody>
                  <a:tcPr/>
                </a:tc>
                <a:extLst>
                  <a:ext uri="{0D108BD9-81ED-4DB2-BD59-A6C34878D82A}">
                    <a16:rowId xmlns:a16="http://schemas.microsoft.com/office/drawing/2014/main" xmlns="" val="10002"/>
                  </a:ext>
                </a:extLst>
              </a:tr>
              <a:tr h="667173">
                <a:tc>
                  <a:txBody>
                    <a:bodyPr/>
                    <a:lstStyle/>
                    <a:p>
                      <a:r>
                        <a:rPr lang="en-GB" dirty="0"/>
                        <a:t>3</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dirty="0"/>
                        <a:t>Assess the financial sustainability and support discussions with commissioners</a:t>
                      </a:r>
                    </a:p>
                    <a:p>
                      <a:endParaRPr lang="en-GB" sz="1600" dirty="0"/>
                    </a:p>
                  </a:txBody>
                  <a:tcPr/>
                </a:tc>
                <a:extLst>
                  <a:ext uri="{0D108BD9-81ED-4DB2-BD59-A6C34878D82A}">
                    <a16:rowId xmlns:a16="http://schemas.microsoft.com/office/drawing/2014/main" xmlns="" val="10003"/>
                  </a:ext>
                </a:extLst>
              </a:tr>
              <a:tr h="572874">
                <a:tc>
                  <a:txBody>
                    <a:bodyPr/>
                    <a:lstStyle/>
                    <a:p>
                      <a:r>
                        <a:rPr lang="en-GB" dirty="0"/>
                        <a:t>4</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dirty="0"/>
                        <a:t>Consider the ‘critical success factors’ for success of the new pathway</a:t>
                      </a:r>
                    </a:p>
                    <a:p>
                      <a:endParaRPr lang="en-GB" sz="1600" dirty="0"/>
                    </a:p>
                  </a:txBody>
                  <a:tcPr/>
                </a:tc>
                <a:extLst>
                  <a:ext uri="{0D108BD9-81ED-4DB2-BD59-A6C34878D82A}">
                    <a16:rowId xmlns:a16="http://schemas.microsoft.com/office/drawing/2014/main" xmlns="" val="10004"/>
                  </a:ext>
                </a:extLst>
              </a:tr>
              <a:tr h="572874">
                <a:tc>
                  <a:txBody>
                    <a:bodyPr/>
                    <a:lstStyle/>
                    <a:p>
                      <a:r>
                        <a:rPr lang="en-GB" dirty="0"/>
                        <a:t>5</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dirty="0"/>
                        <a:t>Provide an assessment for wider</a:t>
                      </a:r>
                      <a:r>
                        <a:rPr lang="en-GB" sz="1600" baseline="0" dirty="0"/>
                        <a:t> roll out of the interventions</a:t>
                      </a:r>
                      <a:endParaRPr lang="en-GB" sz="1600" dirty="0"/>
                    </a:p>
                    <a:p>
                      <a:endParaRPr lang="en-GB" sz="1600" dirty="0"/>
                    </a:p>
                  </a:txBody>
                  <a:tcPr/>
                </a:tc>
                <a:extLst>
                  <a:ext uri="{0D108BD9-81ED-4DB2-BD59-A6C34878D82A}">
                    <a16:rowId xmlns:a16="http://schemas.microsoft.com/office/drawing/2014/main" xmlns="" val="10005"/>
                  </a:ext>
                </a:extLst>
              </a:tr>
              <a:tr h="562539">
                <a:tc>
                  <a:txBody>
                    <a:bodyPr/>
                    <a:lstStyle/>
                    <a:p>
                      <a:r>
                        <a:rPr lang="en-GB" dirty="0"/>
                        <a:t>6</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600" dirty="0"/>
                        <a:t>Examine the Effects of COVID 19 on the pathway</a:t>
                      </a:r>
                    </a:p>
                    <a:p>
                      <a:endParaRPr lang="en-GB" sz="16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06459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1F101-37FD-BC42-B2C4-4A193A76451E}"/>
              </a:ext>
            </a:extLst>
          </p:cNvPr>
          <p:cNvSpPr>
            <a:spLocks noGrp="1"/>
          </p:cNvSpPr>
          <p:nvPr>
            <p:ph type="title"/>
          </p:nvPr>
        </p:nvSpPr>
        <p:spPr>
          <a:xfrm>
            <a:off x="338413" y="-55902"/>
            <a:ext cx="8602936" cy="729177"/>
          </a:xfrm>
        </p:spPr>
        <p:txBody>
          <a:bodyPr>
            <a:normAutofit fontScale="90000"/>
          </a:bodyPr>
          <a:lstStyle/>
          <a:p>
            <a:r>
              <a:rPr lang="en-GB" dirty="0"/>
              <a:t/>
            </a:r>
            <a:br>
              <a:rPr lang="en-GB" dirty="0"/>
            </a:br>
            <a:r>
              <a:rPr lang="en-GB" dirty="0"/>
              <a:t/>
            </a:r>
            <a:br>
              <a:rPr lang="en-GB" dirty="0"/>
            </a:br>
            <a:r>
              <a:rPr lang="en-GB" dirty="0"/>
              <a:t/>
            </a:r>
            <a:br>
              <a:rPr lang="en-GB" dirty="0"/>
            </a:br>
            <a:r>
              <a:rPr lang="en-GB" dirty="0"/>
              <a:t>Project Overview &amp; Timeline</a:t>
            </a:r>
            <a:endParaRPr lang="en-US" dirty="0"/>
          </a:p>
        </p:txBody>
      </p:sp>
      <p:pic>
        <p:nvPicPr>
          <p:cNvPr id="9" name="Picture 8">
            <a:extLst>
              <a:ext uri="{FF2B5EF4-FFF2-40B4-BE49-F238E27FC236}">
                <a16:creationId xmlns:a16="http://schemas.microsoft.com/office/drawing/2014/main" xmlns="" id="{5DEB7183-3707-9549-BEB8-2B48573BF916}"/>
              </a:ext>
            </a:extLst>
          </p:cNvPr>
          <p:cNvPicPr>
            <a:picLocks noChangeAspect="1"/>
          </p:cNvPicPr>
          <p:nvPr/>
        </p:nvPicPr>
        <p:blipFill>
          <a:blip r:embed="rId3"/>
          <a:srcRect/>
          <a:stretch/>
        </p:blipFill>
        <p:spPr>
          <a:xfrm>
            <a:off x="1443207" y="957831"/>
            <a:ext cx="6254302" cy="2185859"/>
          </a:xfrm>
          <a:prstGeom prst="rect">
            <a:avLst/>
          </a:prstGeom>
        </p:spPr>
      </p:pic>
      <p:sp>
        <p:nvSpPr>
          <p:cNvPr id="19" name="TextBox 18">
            <a:extLst>
              <a:ext uri="{FF2B5EF4-FFF2-40B4-BE49-F238E27FC236}">
                <a16:creationId xmlns:a16="http://schemas.microsoft.com/office/drawing/2014/main" xmlns="" id="{AB0F79A2-4145-F04E-A663-AD099D039184}"/>
              </a:ext>
            </a:extLst>
          </p:cNvPr>
          <p:cNvSpPr txBox="1">
            <a:spLocks/>
          </p:cNvSpPr>
          <p:nvPr/>
        </p:nvSpPr>
        <p:spPr>
          <a:xfrm>
            <a:off x="1431072" y="887789"/>
            <a:ext cx="1322295" cy="1326578"/>
          </a:xfrm>
          <a:prstGeom prst="rect">
            <a:avLst/>
          </a:prstGeom>
          <a:noFill/>
        </p:spPr>
        <p:txBody>
          <a:bodyPr wrap="square" lIns="180000" tIns="180000" rIns="180000" bIns="180000" rtlCol="0" anchor="ctr" anchorCtr="0">
            <a:noAutofit/>
          </a:bodyPr>
          <a:lstStyle/>
          <a:p>
            <a:pPr algn="ctr">
              <a:lnSpc>
                <a:spcPts val="960"/>
              </a:lnSpc>
            </a:pPr>
            <a:endParaRPr lang="en-US" sz="1200" dirty="0">
              <a:solidFill>
                <a:srgbClr val="FFFFFF"/>
              </a:solidFill>
              <a:cs typeface="Calibri"/>
            </a:endParaRPr>
          </a:p>
          <a:p>
            <a:pPr algn="ctr">
              <a:lnSpc>
                <a:spcPts val="960"/>
              </a:lnSpc>
            </a:pPr>
            <a:endParaRPr lang="en-US" sz="1200" dirty="0">
              <a:solidFill>
                <a:srgbClr val="FFFFFF"/>
              </a:solidFill>
              <a:cs typeface="Calibri"/>
            </a:endParaRPr>
          </a:p>
          <a:p>
            <a:pPr algn="ctr">
              <a:lnSpc>
                <a:spcPts val="960"/>
              </a:lnSpc>
            </a:pPr>
            <a:r>
              <a:rPr lang="en-US" sz="1200" dirty="0">
                <a:solidFill>
                  <a:srgbClr val="FFFFFF"/>
                </a:solidFill>
                <a:cs typeface="Calibri"/>
              </a:rPr>
              <a:t>Set up and </a:t>
            </a:r>
            <a:endParaRPr lang="en-US" dirty="0">
              <a:cs typeface="Arial"/>
            </a:endParaRP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a:rPr>
              <a:t>Planning</a:t>
            </a:r>
          </a:p>
        </p:txBody>
      </p:sp>
      <p:sp>
        <p:nvSpPr>
          <p:cNvPr id="20" name="TextBox 19">
            <a:extLst>
              <a:ext uri="{FF2B5EF4-FFF2-40B4-BE49-F238E27FC236}">
                <a16:creationId xmlns:a16="http://schemas.microsoft.com/office/drawing/2014/main" xmlns="" id="{2B01AE84-C646-1947-B2A2-367DABA6BC83}"/>
              </a:ext>
            </a:extLst>
          </p:cNvPr>
          <p:cNvSpPr txBox="1">
            <a:spLocks/>
          </p:cNvSpPr>
          <p:nvPr/>
        </p:nvSpPr>
        <p:spPr>
          <a:xfrm>
            <a:off x="3007948" y="1060328"/>
            <a:ext cx="1482371" cy="1309841"/>
          </a:xfrm>
          <a:prstGeom prst="rect">
            <a:avLst/>
          </a:prstGeom>
          <a:noFill/>
        </p:spPr>
        <p:txBody>
          <a:bodyPr wrap="square" lIns="180000" tIns="180000" rIns="180000" bIns="180000" rtlCol="0" anchor="ctr" anchorCtr="0">
            <a:noAutofit/>
          </a:bodyPr>
          <a:lstStyle/>
          <a:p>
            <a:pPr algn="ctr">
              <a:lnSpc>
                <a:spcPts val="960"/>
              </a:lnSpc>
            </a:pPr>
            <a:r>
              <a:rPr lang="en-US" sz="1200" dirty="0">
                <a:solidFill>
                  <a:srgbClr val="FFFFFF"/>
                </a:solidFill>
                <a:cs typeface="Calibri" panose="020F0502020204030204" pitchFamily="34" charset="0"/>
              </a:rPr>
              <a:t>Information</a:t>
            </a: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panose="020F0502020204030204" pitchFamily="34" charset="0"/>
              </a:rPr>
              <a:t>Gathering and</a:t>
            </a: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panose="020F0502020204030204" pitchFamily="34" charset="0"/>
              </a:rPr>
              <a:t>Desktop</a:t>
            </a: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panose="020F0502020204030204" pitchFamily="34" charset="0"/>
              </a:rPr>
              <a:t>review</a:t>
            </a:r>
          </a:p>
        </p:txBody>
      </p:sp>
      <p:sp>
        <p:nvSpPr>
          <p:cNvPr id="21" name="TextBox 20">
            <a:extLst>
              <a:ext uri="{FF2B5EF4-FFF2-40B4-BE49-F238E27FC236}">
                <a16:creationId xmlns:a16="http://schemas.microsoft.com/office/drawing/2014/main" xmlns="" id="{883CA50F-E99B-A04A-8C56-3D78CA917B8B}"/>
              </a:ext>
            </a:extLst>
          </p:cNvPr>
          <p:cNvSpPr txBox="1">
            <a:spLocks/>
          </p:cNvSpPr>
          <p:nvPr/>
        </p:nvSpPr>
        <p:spPr>
          <a:xfrm>
            <a:off x="4732656" y="1046698"/>
            <a:ext cx="1323355" cy="1309841"/>
          </a:xfrm>
          <a:prstGeom prst="rect">
            <a:avLst/>
          </a:prstGeom>
          <a:noFill/>
        </p:spPr>
        <p:txBody>
          <a:bodyPr wrap="square" lIns="180000" tIns="180000" rIns="180000" bIns="180000" rtlCol="0" anchor="ctr" anchorCtr="0">
            <a:noAutofit/>
          </a:bodyPr>
          <a:lstStyle/>
          <a:p>
            <a:pPr algn="ctr">
              <a:lnSpc>
                <a:spcPts val="960"/>
              </a:lnSpc>
            </a:pPr>
            <a:r>
              <a:rPr lang="en-US" sz="1200" dirty="0">
                <a:solidFill>
                  <a:srgbClr val="FFFFFF"/>
                </a:solidFill>
                <a:cs typeface="Calibri" panose="020F0502020204030204" pitchFamily="34" charset="0"/>
              </a:rPr>
              <a:t>Analysis and</a:t>
            </a: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panose="020F0502020204030204" pitchFamily="34" charset="0"/>
              </a:rPr>
              <a:t>Testing</a:t>
            </a: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panose="020F0502020204030204" pitchFamily="34" charset="0"/>
              </a:rPr>
              <a:t>Fieldwork</a:t>
            </a:r>
          </a:p>
        </p:txBody>
      </p:sp>
      <p:sp>
        <p:nvSpPr>
          <p:cNvPr id="22" name="TextBox 21">
            <a:extLst>
              <a:ext uri="{FF2B5EF4-FFF2-40B4-BE49-F238E27FC236}">
                <a16:creationId xmlns:a16="http://schemas.microsoft.com/office/drawing/2014/main" xmlns="" id="{6BC4602F-54E4-A346-941D-95D0E9E68D48}"/>
              </a:ext>
            </a:extLst>
          </p:cNvPr>
          <p:cNvSpPr txBox="1">
            <a:spLocks/>
          </p:cNvSpPr>
          <p:nvPr/>
        </p:nvSpPr>
        <p:spPr>
          <a:xfrm>
            <a:off x="6378384" y="1046698"/>
            <a:ext cx="1308743" cy="1309841"/>
          </a:xfrm>
          <a:prstGeom prst="rect">
            <a:avLst/>
          </a:prstGeom>
          <a:noFill/>
        </p:spPr>
        <p:txBody>
          <a:bodyPr wrap="square" lIns="180000" tIns="180000" rIns="180000" bIns="180000" rtlCol="0" anchor="ctr" anchorCtr="0">
            <a:noAutofit/>
          </a:bodyPr>
          <a:lstStyle/>
          <a:p>
            <a:pPr algn="ctr">
              <a:lnSpc>
                <a:spcPts val="960"/>
              </a:lnSpc>
            </a:pPr>
            <a:r>
              <a:rPr lang="en-US" sz="1200" dirty="0">
                <a:solidFill>
                  <a:srgbClr val="FFFFFF"/>
                </a:solidFill>
                <a:cs typeface="Calibri" panose="020F0502020204030204" pitchFamily="34" charset="0"/>
              </a:rPr>
              <a:t>Report and</a:t>
            </a:r>
          </a:p>
          <a:p>
            <a:pPr algn="ctr">
              <a:lnSpc>
                <a:spcPts val="960"/>
              </a:lnSpc>
            </a:pPr>
            <a:endParaRPr lang="en-US" sz="1200" dirty="0">
              <a:solidFill>
                <a:srgbClr val="FFFFFF"/>
              </a:solidFill>
              <a:cs typeface="Calibri" panose="020F0502020204030204" pitchFamily="34" charset="0"/>
            </a:endParaRPr>
          </a:p>
          <a:p>
            <a:pPr algn="ctr">
              <a:lnSpc>
                <a:spcPts val="960"/>
              </a:lnSpc>
            </a:pPr>
            <a:r>
              <a:rPr lang="en-US" sz="1200" dirty="0">
                <a:solidFill>
                  <a:srgbClr val="FFFFFF"/>
                </a:solidFill>
                <a:cs typeface="Calibri" panose="020F0502020204030204" pitchFamily="34" charset="0"/>
              </a:rPr>
              <a:t>Recommend</a:t>
            </a:r>
          </a:p>
        </p:txBody>
      </p:sp>
      <p:sp>
        <p:nvSpPr>
          <p:cNvPr id="23" name="TextBox 22">
            <a:extLst>
              <a:ext uri="{FF2B5EF4-FFF2-40B4-BE49-F238E27FC236}">
                <a16:creationId xmlns:a16="http://schemas.microsoft.com/office/drawing/2014/main" xmlns="" id="{47D732F5-3CBE-654D-A758-C09D65D2E0F9}"/>
              </a:ext>
            </a:extLst>
          </p:cNvPr>
          <p:cNvSpPr txBox="1"/>
          <p:nvPr/>
        </p:nvSpPr>
        <p:spPr>
          <a:xfrm>
            <a:off x="1277775" y="3144046"/>
            <a:ext cx="1628891" cy="246221"/>
          </a:xfrm>
          <a:prstGeom prst="rect">
            <a:avLst/>
          </a:prstGeom>
          <a:noFill/>
        </p:spPr>
        <p:txBody>
          <a:bodyPr wrap="square" rtlCol="0">
            <a:noAutofit/>
          </a:bodyPr>
          <a:lstStyle/>
          <a:p>
            <a:pPr algn="ctr"/>
            <a:r>
              <a:rPr lang="en-US" sz="1000" b="1" dirty="0">
                <a:solidFill>
                  <a:srgbClr val="00A8D7"/>
                </a:solidFill>
                <a:latin typeface="Calibri" panose="020F0502020204030204" pitchFamily="34" charset="0"/>
                <a:cs typeface="Calibri" panose="020F0502020204030204" pitchFamily="34" charset="0"/>
              </a:rPr>
              <a:t>April</a:t>
            </a:r>
          </a:p>
        </p:txBody>
      </p:sp>
      <p:sp>
        <p:nvSpPr>
          <p:cNvPr id="24" name="TextBox 23">
            <a:extLst>
              <a:ext uri="{FF2B5EF4-FFF2-40B4-BE49-F238E27FC236}">
                <a16:creationId xmlns:a16="http://schemas.microsoft.com/office/drawing/2014/main" xmlns="" id="{6CB30F03-7367-3F48-9B52-F44F62D274A1}"/>
              </a:ext>
            </a:extLst>
          </p:cNvPr>
          <p:cNvSpPr txBox="1"/>
          <p:nvPr/>
        </p:nvSpPr>
        <p:spPr>
          <a:xfrm>
            <a:off x="1286739" y="3404896"/>
            <a:ext cx="1628890" cy="905671"/>
          </a:xfrm>
          <a:prstGeom prst="rect">
            <a:avLst/>
          </a:prstGeom>
          <a:noFill/>
        </p:spPr>
        <p:txBody>
          <a:bodyPr wrap="square" lIns="0" tIns="0" rIns="108000" bIns="72000" rtlCol="0">
            <a:noAutofit/>
          </a:bodyPr>
          <a:lstStyle/>
          <a:p>
            <a:pPr algn="ctr"/>
            <a:r>
              <a:rPr lang="en-US" sz="1000" dirty="0">
                <a:latin typeface="Calibri Light" panose="020F0302020204030204" pitchFamily="34" charset="0"/>
                <a:cs typeface="Calibri Light" panose="020F0302020204030204" pitchFamily="34" charset="0"/>
              </a:rPr>
              <a:t>Information Governance</a:t>
            </a:r>
          </a:p>
          <a:p>
            <a:pPr algn="ctr"/>
            <a:r>
              <a:rPr lang="en-US" sz="1000" dirty="0">
                <a:latin typeface="Calibri Light" panose="020F0302020204030204" pitchFamily="34" charset="0"/>
                <a:cs typeface="Calibri Light" panose="020F0302020204030204" pitchFamily="34" charset="0"/>
              </a:rPr>
              <a:t>Identifying data sources </a:t>
            </a:r>
          </a:p>
          <a:p>
            <a:pPr algn="ctr"/>
            <a:r>
              <a:rPr lang="en-US" sz="1000" dirty="0">
                <a:latin typeface="Calibri Light" panose="020F0302020204030204" pitchFamily="34" charset="0"/>
                <a:cs typeface="Calibri Light" panose="020F0302020204030204" pitchFamily="34" charset="0"/>
              </a:rPr>
              <a:t>Meet key contacts</a:t>
            </a:r>
          </a:p>
          <a:p>
            <a:pPr algn="ctr"/>
            <a:r>
              <a:rPr lang="en-US" sz="1000" dirty="0">
                <a:latin typeface="Calibri Light" panose="020F0302020204030204" pitchFamily="34" charset="0"/>
                <a:cs typeface="Calibri Light" panose="020F0302020204030204" pitchFamily="34" charset="0"/>
              </a:rPr>
              <a:t>Evaluation &amp; fieldwork design</a:t>
            </a:r>
          </a:p>
          <a:p>
            <a:pPr algn="ctr"/>
            <a:r>
              <a:rPr lang="en-US" sz="1000" dirty="0">
                <a:latin typeface="Calibri Light" panose="020F0302020204030204" pitchFamily="34" charset="0"/>
                <a:cs typeface="Calibri Light" panose="020F0302020204030204" pitchFamily="34" charset="0"/>
              </a:rPr>
              <a:t>Project Planning</a:t>
            </a:r>
          </a:p>
          <a:p>
            <a:pPr algn="ctr"/>
            <a:endParaRPr lang="en-US" sz="1000" dirty="0">
              <a:latin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xmlns="" id="{F028269B-8FC9-BF42-93D0-FAF6EBD0D006}"/>
              </a:ext>
            </a:extLst>
          </p:cNvPr>
          <p:cNvSpPr txBox="1"/>
          <p:nvPr/>
        </p:nvSpPr>
        <p:spPr>
          <a:xfrm>
            <a:off x="2948333" y="3182807"/>
            <a:ext cx="1628891" cy="246221"/>
          </a:xfrm>
          <a:prstGeom prst="rect">
            <a:avLst/>
          </a:prstGeom>
          <a:noFill/>
        </p:spPr>
        <p:txBody>
          <a:bodyPr wrap="square" rtlCol="0">
            <a:noAutofit/>
          </a:bodyPr>
          <a:lstStyle/>
          <a:p>
            <a:pPr algn="ctr"/>
            <a:r>
              <a:rPr lang="en-US" sz="1000" b="1" dirty="0">
                <a:solidFill>
                  <a:srgbClr val="009F98"/>
                </a:solidFill>
                <a:latin typeface="Calibri" panose="020F0502020204030204" pitchFamily="34" charset="0"/>
                <a:cs typeface="Calibri" panose="020F0502020204030204" pitchFamily="34" charset="0"/>
              </a:rPr>
              <a:t>May</a:t>
            </a:r>
          </a:p>
        </p:txBody>
      </p:sp>
      <p:sp>
        <p:nvSpPr>
          <p:cNvPr id="26" name="TextBox 25">
            <a:extLst>
              <a:ext uri="{FF2B5EF4-FFF2-40B4-BE49-F238E27FC236}">
                <a16:creationId xmlns:a16="http://schemas.microsoft.com/office/drawing/2014/main" xmlns="" id="{486DA8B2-76C0-3F41-BAA5-C24C68CB93AF}"/>
              </a:ext>
            </a:extLst>
          </p:cNvPr>
          <p:cNvSpPr txBox="1"/>
          <p:nvPr/>
        </p:nvSpPr>
        <p:spPr>
          <a:xfrm>
            <a:off x="2936243" y="3447812"/>
            <a:ext cx="1634115" cy="905671"/>
          </a:xfrm>
          <a:prstGeom prst="rect">
            <a:avLst/>
          </a:prstGeom>
          <a:noFill/>
        </p:spPr>
        <p:txBody>
          <a:bodyPr wrap="square" lIns="0" tIns="0" rIns="108000" bIns="72000" rtlCol="0">
            <a:noAutofit/>
          </a:bodyPr>
          <a:lstStyle/>
          <a:p>
            <a:pPr algn="ctr"/>
            <a:r>
              <a:rPr lang="en-US" sz="1000" dirty="0">
                <a:latin typeface="Calibri Light" panose="020F0302020204030204" pitchFamily="34" charset="0"/>
                <a:cs typeface="Calibri Light" panose="020F0302020204030204" pitchFamily="34" charset="0"/>
              </a:rPr>
              <a:t>Request and receive data </a:t>
            </a:r>
          </a:p>
          <a:p>
            <a:pPr algn="ctr"/>
            <a:r>
              <a:rPr lang="en-US" sz="1000" dirty="0">
                <a:latin typeface="Calibri Light" panose="020F0302020204030204" pitchFamily="34" charset="0"/>
                <a:cs typeface="Calibri Light" panose="020F0302020204030204" pitchFamily="34" charset="0"/>
              </a:rPr>
              <a:t>Triangulation of data sets</a:t>
            </a:r>
          </a:p>
          <a:p>
            <a:pPr algn="ctr"/>
            <a:r>
              <a:rPr lang="en-US" sz="1000" dirty="0">
                <a:latin typeface="Calibri Light" panose="020F0302020204030204" pitchFamily="34" charset="0"/>
                <a:cs typeface="Calibri Light" panose="020F0302020204030204" pitchFamily="34" charset="0"/>
              </a:rPr>
              <a:t>Set up fieldwork</a:t>
            </a:r>
          </a:p>
        </p:txBody>
      </p:sp>
      <p:sp>
        <p:nvSpPr>
          <p:cNvPr id="27" name="TextBox 26">
            <a:extLst>
              <a:ext uri="{FF2B5EF4-FFF2-40B4-BE49-F238E27FC236}">
                <a16:creationId xmlns:a16="http://schemas.microsoft.com/office/drawing/2014/main" xmlns="" id="{DB933E01-98A6-004B-80C4-B31DDA89600D}"/>
              </a:ext>
            </a:extLst>
          </p:cNvPr>
          <p:cNvSpPr txBox="1"/>
          <p:nvPr/>
        </p:nvSpPr>
        <p:spPr>
          <a:xfrm>
            <a:off x="4602476" y="3182807"/>
            <a:ext cx="1628891" cy="246221"/>
          </a:xfrm>
          <a:prstGeom prst="rect">
            <a:avLst/>
          </a:prstGeom>
          <a:noFill/>
        </p:spPr>
        <p:txBody>
          <a:bodyPr wrap="square" rtlCol="0">
            <a:noAutofit/>
          </a:bodyPr>
          <a:lstStyle/>
          <a:p>
            <a:pPr algn="ctr"/>
            <a:r>
              <a:rPr lang="en-US" sz="1000" b="1" dirty="0">
                <a:solidFill>
                  <a:srgbClr val="7030A0"/>
                </a:solidFill>
                <a:latin typeface="Calibri" panose="020F0502020204030204" pitchFamily="34" charset="0"/>
                <a:cs typeface="Calibri" panose="020F0502020204030204" pitchFamily="34" charset="0"/>
              </a:rPr>
              <a:t>June/ July</a:t>
            </a:r>
          </a:p>
        </p:txBody>
      </p:sp>
      <p:sp>
        <p:nvSpPr>
          <p:cNvPr id="28" name="TextBox 27">
            <a:extLst>
              <a:ext uri="{FF2B5EF4-FFF2-40B4-BE49-F238E27FC236}">
                <a16:creationId xmlns:a16="http://schemas.microsoft.com/office/drawing/2014/main" xmlns="" id="{10FE2DBB-CC10-9549-814C-7242035E952C}"/>
              </a:ext>
            </a:extLst>
          </p:cNvPr>
          <p:cNvSpPr txBox="1"/>
          <p:nvPr/>
        </p:nvSpPr>
        <p:spPr>
          <a:xfrm>
            <a:off x="4625021" y="3433511"/>
            <a:ext cx="1603352" cy="905671"/>
          </a:xfrm>
          <a:prstGeom prst="rect">
            <a:avLst/>
          </a:prstGeom>
          <a:noFill/>
        </p:spPr>
        <p:txBody>
          <a:bodyPr wrap="square" lIns="0" tIns="0" rIns="108000" bIns="72000" rtlCol="0">
            <a:noAutofit/>
          </a:bodyPr>
          <a:lstStyle/>
          <a:p>
            <a:pPr algn="ctr"/>
            <a:r>
              <a:rPr lang="en-US" sz="1000" dirty="0">
                <a:latin typeface="Calibri Light" panose="020F0302020204030204" pitchFamily="34" charset="0"/>
                <a:cs typeface="Calibri Light" panose="020F0302020204030204" pitchFamily="34" charset="0"/>
              </a:rPr>
              <a:t>Initial findings</a:t>
            </a:r>
          </a:p>
          <a:p>
            <a:pPr algn="ctr"/>
            <a:r>
              <a:rPr lang="en-US" sz="1000" dirty="0">
                <a:latin typeface="Calibri Light" panose="020F0302020204030204" pitchFamily="34" charset="0"/>
                <a:cs typeface="Calibri Light" panose="020F0302020204030204" pitchFamily="34" charset="0"/>
              </a:rPr>
              <a:t>Field work to  gather service insight &amp; test emerging themes</a:t>
            </a:r>
          </a:p>
          <a:p>
            <a:pPr algn="ctr"/>
            <a:r>
              <a:rPr lang="en-US" sz="1000" b="1" dirty="0">
                <a:latin typeface="Calibri Light" panose="020F0302020204030204" pitchFamily="34" charset="0"/>
                <a:cs typeface="Calibri Light" panose="020F0302020204030204" pitchFamily="34" charset="0"/>
              </a:rPr>
              <a:t>Report end June to inform commissioning intentions</a:t>
            </a:r>
          </a:p>
          <a:p>
            <a:pPr algn="ctr"/>
            <a:endParaRPr lang="en-US" sz="1000" dirty="0">
              <a:solidFill>
                <a:srgbClr val="5A5A5A"/>
              </a:solidFill>
              <a:latin typeface="Calibri Light" panose="020F0302020204030204" pitchFamily="34" charset="0"/>
              <a:cs typeface="Calibri Light" panose="020F0302020204030204" pitchFamily="34" charset="0"/>
            </a:endParaRPr>
          </a:p>
          <a:p>
            <a:pPr algn="ctr"/>
            <a:endParaRPr lang="en-US" sz="1000" dirty="0">
              <a:solidFill>
                <a:srgbClr val="5A5A5A"/>
              </a:solidFill>
              <a:latin typeface="Calibri Light" panose="020F0302020204030204" pitchFamily="34" charset="0"/>
              <a:cs typeface="Calibri Light" panose="020F0302020204030204" pitchFamily="34" charset="0"/>
            </a:endParaRPr>
          </a:p>
        </p:txBody>
      </p:sp>
      <p:sp>
        <p:nvSpPr>
          <p:cNvPr id="29" name="TextBox 28">
            <a:extLst>
              <a:ext uri="{FF2B5EF4-FFF2-40B4-BE49-F238E27FC236}">
                <a16:creationId xmlns:a16="http://schemas.microsoft.com/office/drawing/2014/main" xmlns="" id="{076B081D-E7AA-B84F-AEFC-F79EB2D340E9}"/>
              </a:ext>
            </a:extLst>
          </p:cNvPr>
          <p:cNvSpPr txBox="1"/>
          <p:nvPr/>
        </p:nvSpPr>
        <p:spPr>
          <a:xfrm>
            <a:off x="6256619" y="3182806"/>
            <a:ext cx="1628891" cy="246221"/>
          </a:xfrm>
          <a:prstGeom prst="rect">
            <a:avLst/>
          </a:prstGeom>
          <a:noFill/>
        </p:spPr>
        <p:txBody>
          <a:bodyPr wrap="square" rtlCol="0">
            <a:noAutofit/>
          </a:bodyPr>
          <a:lstStyle/>
          <a:p>
            <a:pPr algn="ctr"/>
            <a:r>
              <a:rPr lang="en-US" sz="1000" b="1" dirty="0">
                <a:solidFill>
                  <a:srgbClr val="0070C0"/>
                </a:solidFill>
                <a:latin typeface="Calibri" panose="020F0502020204030204" pitchFamily="34" charset="0"/>
                <a:cs typeface="Calibri" panose="020F0502020204030204" pitchFamily="34" charset="0"/>
              </a:rPr>
              <a:t>August - November</a:t>
            </a:r>
          </a:p>
        </p:txBody>
      </p:sp>
      <p:sp>
        <p:nvSpPr>
          <p:cNvPr id="30" name="TextBox 29">
            <a:extLst>
              <a:ext uri="{FF2B5EF4-FFF2-40B4-BE49-F238E27FC236}">
                <a16:creationId xmlns:a16="http://schemas.microsoft.com/office/drawing/2014/main" xmlns="" id="{E36F437C-2AD4-EC49-9AA1-07379E8C4FE8}"/>
              </a:ext>
            </a:extLst>
          </p:cNvPr>
          <p:cNvSpPr txBox="1"/>
          <p:nvPr/>
        </p:nvSpPr>
        <p:spPr>
          <a:xfrm>
            <a:off x="6243458" y="3447812"/>
            <a:ext cx="1603352" cy="905671"/>
          </a:xfrm>
          <a:prstGeom prst="rect">
            <a:avLst/>
          </a:prstGeom>
          <a:noFill/>
        </p:spPr>
        <p:txBody>
          <a:bodyPr wrap="square" lIns="0" tIns="0" rIns="108000" bIns="72000" rtlCol="0">
            <a:noAutofit/>
          </a:bodyPr>
          <a:lstStyle/>
          <a:p>
            <a:pPr algn="ctr"/>
            <a:r>
              <a:rPr lang="en-US" sz="1000" dirty="0">
                <a:latin typeface="Calibri Light" panose="020F0302020204030204" pitchFamily="34" charset="0"/>
                <a:cs typeface="Calibri Light" panose="020F0302020204030204" pitchFamily="34" charset="0"/>
              </a:rPr>
              <a:t>Triangulation of data sets &amp; insights</a:t>
            </a:r>
          </a:p>
          <a:p>
            <a:pPr algn="ctr"/>
            <a:r>
              <a:rPr lang="en-US" sz="1000" dirty="0">
                <a:latin typeface="Calibri Light" panose="020F0302020204030204" pitchFamily="34" charset="0"/>
                <a:cs typeface="Calibri Light" panose="020F0302020204030204" pitchFamily="34" charset="0"/>
              </a:rPr>
              <a:t>Further analysis</a:t>
            </a:r>
          </a:p>
          <a:p>
            <a:pPr algn="ctr"/>
            <a:r>
              <a:rPr lang="en-US" sz="1000" b="1" dirty="0">
                <a:latin typeface="Calibri Light" panose="020F0302020204030204" pitchFamily="34" charset="0"/>
                <a:cs typeface="Calibri Light" panose="020F0302020204030204" pitchFamily="34" charset="0"/>
              </a:rPr>
              <a:t>Final Report and recommendations- September</a:t>
            </a:r>
          </a:p>
          <a:p>
            <a:pPr algn="ctr"/>
            <a:endParaRPr lang="en-US" sz="1000" b="1" dirty="0">
              <a:solidFill>
                <a:srgbClr val="5A5A5A"/>
              </a:solidFill>
              <a:latin typeface="Calibri Light" panose="020F0302020204030204" pitchFamily="34" charset="0"/>
              <a:cs typeface="Calibri Light" panose="020F0302020204030204" pitchFamily="34" charset="0"/>
            </a:endParaRPr>
          </a:p>
          <a:p>
            <a:pPr algn="ctr"/>
            <a:endParaRPr lang="en-US" sz="1000" dirty="0">
              <a:solidFill>
                <a:srgbClr val="5A5A5A"/>
              </a:solidFill>
              <a:latin typeface="Calibri Light" panose="020F0302020204030204" pitchFamily="34" charset="0"/>
              <a:cs typeface="Calibri Light" panose="020F0302020204030204" pitchFamily="34" charset="0"/>
            </a:endParaRPr>
          </a:p>
          <a:p>
            <a:pPr algn="ctr"/>
            <a:endParaRPr lang="en-US" sz="1000" dirty="0">
              <a:solidFill>
                <a:srgbClr val="5A5A5A"/>
              </a:solidFill>
              <a:latin typeface="Calibri Light" panose="020F0302020204030204" pitchFamily="34" charset="0"/>
              <a:cs typeface="Calibri Light" panose="020F0302020204030204" pitchFamily="34" charset="0"/>
            </a:endParaRPr>
          </a:p>
          <a:p>
            <a:pPr algn="ctr"/>
            <a:endParaRPr lang="en-US" sz="1000" dirty="0">
              <a:solidFill>
                <a:srgbClr val="5A5A5A"/>
              </a:solidFill>
              <a:latin typeface="Calibri Light" panose="020F0302020204030204" pitchFamily="34" charset="0"/>
              <a:cs typeface="Calibri Light" panose="020F0302020204030204" pitchFamily="34" charset="0"/>
            </a:endParaRPr>
          </a:p>
        </p:txBody>
      </p:sp>
      <p:sp>
        <p:nvSpPr>
          <p:cNvPr id="31" name="TextBox 30">
            <a:extLst>
              <a:ext uri="{FF2B5EF4-FFF2-40B4-BE49-F238E27FC236}">
                <a16:creationId xmlns:a16="http://schemas.microsoft.com/office/drawing/2014/main" xmlns="" id="{D58E9397-5DA4-5E45-B63E-FF2C9CAB3A42}"/>
              </a:ext>
            </a:extLst>
          </p:cNvPr>
          <p:cNvSpPr txBox="1">
            <a:spLocks/>
          </p:cNvSpPr>
          <p:nvPr/>
        </p:nvSpPr>
        <p:spPr>
          <a:xfrm>
            <a:off x="6920696" y="2573301"/>
            <a:ext cx="224118" cy="217596"/>
          </a:xfrm>
          <a:prstGeom prst="rect">
            <a:avLst/>
          </a:prstGeom>
          <a:noFill/>
        </p:spPr>
        <p:txBody>
          <a:bodyPr wrap="square" lIns="180000" tIns="180000" rIns="180000" bIns="180000" rtlCol="0" anchor="ctr" anchorCtr="0">
            <a:noAutofit/>
          </a:bodyPr>
          <a:lstStyle/>
          <a:p>
            <a:pPr algn="ctr">
              <a:lnSpc>
                <a:spcPts val="960"/>
              </a:lnSpc>
            </a:pPr>
            <a:endParaRPr lang="en-US" sz="1600" dirty="0">
              <a:solidFill>
                <a:srgbClr val="FFFFFF"/>
              </a:solidFill>
              <a:cs typeface="Calibri" panose="020F0502020204030204" pitchFamily="34" charset="0"/>
            </a:endParaRPr>
          </a:p>
        </p:txBody>
      </p:sp>
      <p:sp>
        <p:nvSpPr>
          <p:cNvPr id="4" name="Pentagon 3"/>
          <p:cNvSpPr/>
          <p:nvPr/>
        </p:nvSpPr>
        <p:spPr>
          <a:xfrm>
            <a:off x="1277775" y="4498713"/>
            <a:ext cx="6928379" cy="24698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697182" y="4484084"/>
            <a:ext cx="6310745" cy="261610"/>
          </a:xfrm>
          <a:prstGeom prst="rect">
            <a:avLst/>
          </a:prstGeom>
          <a:noFill/>
        </p:spPr>
        <p:txBody>
          <a:bodyPr wrap="square" rtlCol="0">
            <a:spAutoFit/>
          </a:bodyPr>
          <a:lstStyle/>
          <a:p>
            <a:r>
              <a:rPr lang="en-GB" sz="1100" dirty="0">
                <a:solidFill>
                  <a:schemeClr val="bg1"/>
                </a:solidFill>
              </a:rPr>
              <a:t>Participate in meetings as independent partner  (April to November)</a:t>
            </a:r>
          </a:p>
        </p:txBody>
      </p:sp>
    </p:spTree>
    <p:extLst>
      <p:ext uri="{BB962C8B-B14F-4D97-AF65-F5344CB8AC3E}">
        <p14:creationId xmlns:p14="http://schemas.microsoft.com/office/powerpoint/2010/main" val="4308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F093C-FE6B-B148-8480-0651D02B80B3}"/>
              </a:ext>
            </a:extLst>
          </p:cNvPr>
          <p:cNvSpPr>
            <a:spLocks noGrp="1"/>
          </p:cNvSpPr>
          <p:nvPr>
            <p:ph type="ctrTitle"/>
          </p:nvPr>
        </p:nvSpPr>
        <p:spPr/>
        <p:txBody>
          <a:bodyPr/>
          <a:lstStyle/>
          <a:p>
            <a:r>
              <a:rPr lang="en-US" dirty="0"/>
              <a:t>Evaluation methodology</a:t>
            </a:r>
          </a:p>
        </p:txBody>
      </p:sp>
      <p:sp>
        <p:nvSpPr>
          <p:cNvPr id="3" name="Subtitle 2">
            <a:extLst>
              <a:ext uri="{FF2B5EF4-FFF2-40B4-BE49-F238E27FC236}">
                <a16:creationId xmlns:a16="http://schemas.microsoft.com/office/drawing/2014/main" xmlns="" id="{87AD1191-F44C-5047-B3B1-A04ABC1F34C8}"/>
              </a:ext>
            </a:extLst>
          </p:cNvPr>
          <p:cNvSpPr>
            <a:spLocks noGrp="1"/>
          </p:cNvSpPr>
          <p:nvPr>
            <p:ph type="subTitle" idx="1"/>
          </p:nvPr>
        </p:nvSpPr>
        <p:spPr/>
        <p:txBody>
          <a:bodyPr>
            <a:normAutofit lnSpcReduction="10000"/>
          </a:bodyPr>
          <a:lstStyle/>
          <a:p>
            <a:r>
              <a:rPr lang="en-US" dirty="0"/>
              <a:t>SECTION </a:t>
            </a:r>
            <a:r>
              <a:rPr lang="en-US" b="1" dirty="0"/>
              <a:t>2</a:t>
            </a:r>
          </a:p>
        </p:txBody>
      </p:sp>
    </p:spTree>
    <p:extLst>
      <p:ext uri="{BB962C8B-B14F-4D97-AF65-F5344CB8AC3E}">
        <p14:creationId xmlns:p14="http://schemas.microsoft.com/office/powerpoint/2010/main" val="243116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D79E8-F017-45E3-A25C-F46F2B700234}"/>
              </a:ext>
            </a:extLst>
          </p:cNvPr>
          <p:cNvSpPr>
            <a:spLocks noGrp="1"/>
          </p:cNvSpPr>
          <p:nvPr>
            <p:ph type="title"/>
          </p:nvPr>
        </p:nvSpPr>
        <p:spPr/>
        <p:txBody>
          <a:bodyPr/>
          <a:lstStyle/>
          <a:p>
            <a:r>
              <a:rPr lang="en-GB" dirty="0"/>
              <a:t>Evaluation Methodology</a:t>
            </a:r>
          </a:p>
        </p:txBody>
      </p:sp>
      <p:sp>
        <p:nvSpPr>
          <p:cNvPr id="3" name="Content Placeholder 2">
            <a:extLst>
              <a:ext uri="{FF2B5EF4-FFF2-40B4-BE49-F238E27FC236}">
                <a16:creationId xmlns:a16="http://schemas.microsoft.com/office/drawing/2014/main" xmlns="" id="{31A4173F-1A11-4AA1-80AE-195DB8CCC2BD}"/>
              </a:ext>
            </a:extLst>
          </p:cNvPr>
          <p:cNvSpPr>
            <a:spLocks noGrp="1"/>
          </p:cNvSpPr>
          <p:nvPr>
            <p:ph idx="1"/>
          </p:nvPr>
        </p:nvSpPr>
        <p:spPr/>
        <p:txBody>
          <a:bodyPr vert="horz" lIns="0" tIns="36000" rIns="91440" bIns="45720" rtlCol="0" anchor="t">
            <a:normAutofit fontScale="70000" lnSpcReduction="20000"/>
          </a:bodyPr>
          <a:lstStyle/>
          <a:p>
            <a:pPr marL="0" indent="0">
              <a:buNone/>
            </a:pPr>
            <a:r>
              <a:rPr lang="en-GB" sz="2300" b="1" dirty="0">
                <a:latin typeface="Arial"/>
                <a:cs typeface="Arial"/>
              </a:rPr>
              <a:t>Quantitative:</a:t>
            </a:r>
          </a:p>
          <a:p>
            <a:pPr marL="34290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Patient level secondary care data from </a:t>
            </a:r>
            <a:r>
              <a:rPr lang="en-GB" sz="1900" dirty="0">
                <a:latin typeface="Arial"/>
                <a:ea typeface="Arial" panose="020B0604020202020204" pitchFamily="34" charset="0"/>
                <a:cs typeface="Times New Roman (Body CS)"/>
              </a:rPr>
              <a:t>Secondary Uses Service (SUS) </a:t>
            </a:r>
            <a:r>
              <a:rPr lang="en-GB" sz="1900" dirty="0">
                <a:effectLst/>
                <a:latin typeface="Arial"/>
                <a:ea typeface="Arial" panose="020B0604020202020204" pitchFamily="34" charset="0"/>
                <a:cs typeface="Times New Roman (Body CS)"/>
              </a:rPr>
              <a:t>from OUH</a:t>
            </a:r>
            <a:r>
              <a:rPr lang="en-GB" sz="1900" dirty="0">
                <a:latin typeface="Arial"/>
                <a:ea typeface="Arial" panose="020B0604020202020204" pitchFamily="34" charset="0"/>
                <a:cs typeface="Times New Roman (Body CS)"/>
              </a:rPr>
              <a:t> and GWH</a:t>
            </a:r>
            <a:endParaRPr lang="en-GB" sz="1900" dirty="0">
              <a:effectLst/>
              <a:latin typeface="Arial"/>
              <a:ea typeface="Arial" panose="020B0604020202020204" pitchFamily="34" charset="0"/>
              <a:cs typeface="Times New Roman (Body CS)"/>
            </a:endParaRPr>
          </a:p>
          <a:p>
            <a:pPr marL="34290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Outpatient contacts at GWH, including follow-up clinics and rehabilitation services</a:t>
            </a:r>
            <a:r>
              <a:rPr lang="en-GB" sz="1900" dirty="0">
                <a:latin typeface="Arial"/>
                <a:ea typeface="Arial" panose="020B0604020202020204" pitchFamily="34" charset="0"/>
                <a:cs typeface="Times New Roman (Body CS)"/>
              </a:rPr>
              <a:t> </a:t>
            </a:r>
          </a:p>
          <a:p>
            <a:pPr marL="342900" lvl="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Outcomes data from speech and language therapy and dietetic services</a:t>
            </a:r>
          </a:p>
          <a:p>
            <a:pPr marL="342900" lvl="0" indent="-342900">
              <a:lnSpc>
                <a:spcPct val="150000"/>
              </a:lnSpc>
              <a:spcAft>
                <a:spcPts val="700"/>
              </a:spcAft>
              <a:buFont typeface="Symbol" panose="05050102010706020507" pitchFamily="18" charset="2"/>
              <a:buChar char=""/>
            </a:pPr>
            <a:r>
              <a:rPr lang="en-GB" sz="1900" dirty="0">
                <a:effectLst/>
                <a:latin typeface="Arial"/>
                <a:ea typeface="Arial" panose="020B0604020202020204" pitchFamily="34" charset="0"/>
                <a:cs typeface="Times New Roman (Body CS)"/>
              </a:rPr>
              <a:t>Holistic Needs Assessment numbers and timing</a:t>
            </a:r>
            <a:endParaRPr lang="en-GB" sz="1900" dirty="0">
              <a:latin typeface="Arial"/>
            </a:endParaRPr>
          </a:p>
          <a:p>
            <a:pPr marL="0" indent="0">
              <a:buNone/>
            </a:pPr>
            <a:r>
              <a:rPr lang="en-GB" sz="2300" b="1" dirty="0">
                <a:latin typeface="Arial"/>
                <a:cs typeface="Arial"/>
              </a:rPr>
              <a:t>Qualitative:</a:t>
            </a:r>
          </a:p>
          <a:p>
            <a:pPr marL="342900" lvl="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Existing report of patient experience survey carried out by project team at GWH</a:t>
            </a:r>
          </a:p>
          <a:p>
            <a:pPr marL="342900" lvl="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Head and </a:t>
            </a:r>
            <a:r>
              <a:rPr lang="en-GB" sz="1900">
                <a:latin typeface="Arial"/>
                <a:ea typeface="Arial" panose="020B0604020202020204" pitchFamily="34" charset="0"/>
                <a:cs typeface="Times New Roman (Body CS)"/>
              </a:rPr>
              <a:t>neck</a:t>
            </a:r>
            <a:r>
              <a:rPr lang="en-GB" sz="1900" dirty="0">
                <a:effectLst/>
                <a:latin typeface="Arial"/>
                <a:ea typeface="Arial" panose="020B0604020202020204" pitchFamily="34" charset="0"/>
                <a:cs typeface="Times New Roman (Body CS)"/>
              </a:rPr>
              <a:t> cancer staff survey sent to staff from OUH and GWH</a:t>
            </a:r>
          </a:p>
          <a:p>
            <a:pPr marL="342900" lvl="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Staff interviews</a:t>
            </a:r>
          </a:p>
          <a:p>
            <a:pPr marL="342900" indent="-342900">
              <a:lnSpc>
                <a:spcPct val="150000"/>
              </a:lnSpc>
              <a:buFont typeface="Symbol" panose="05050102010706020507" pitchFamily="18" charset="2"/>
              <a:buChar char=""/>
            </a:pPr>
            <a:r>
              <a:rPr lang="en-GB" sz="1900" dirty="0">
                <a:effectLst/>
                <a:latin typeface="Arial"/>
                <a:ea typeface="Arial" panose="020B0604020202020204" pitchFamily="34" charset="0"/>
                <a:cs typeface="Times New Roman (Body CS)"/>
              </a:rPr>
              <a:t>Patient survey</a:t>
            </a:r>
            <a:r>
              <a:rPr lang="en-GB" sz="1900" dirty="0">
                <a:latin typeface="Arial"/>
                <a:ea typeface="Arial" panose="020B0604020202020204" pitchFamily="34" charset="0"/>
                <a:cs typeface="Times New Roman (Body CS)"/>
              </a:rPr>
              <a:t> </a:t>
            </a:r>
            <a:endParaRPr lang="en-GB" sz="1900" dirty="0">
              <a:effectLst/>
              <a:latin typeface="Arial" panose="020B0604020202020204" pitchFamily="34" charset="0"/>
              <a:ea typeface="Arial" panose="020B0604020202020204" pitchFamily="34" charset="0"/>
              <a:cs typeface="Times New Roman (Body CS)"/>
            </a:endParaRPr>
          </a:p>
          <a:p>
            <a:pPr marL="342900" lvl="0" indent="-342900">
              <a:lnSpc>
                <a:spcPct val="150000"/>
              </a:lnSpc>
              <a:spcAft>
                <a:spcPts val="700"/>
              </a:spcAft>
              <a:buFont typeface="Symbol" panose="05050102010706020507" pitchFamily="18" charset="2"/>
              <a:buChar char=""/>
            </a:pPr>
            <a:r>
              <a:rPr lang="en-GB" sz="1900" dirty="0">
                <a:effectLst/>
                <a:latin typeface="Arial"/>
                <a:ea typeface="Arial" panose="020B0604020202020204" pitchFamily="34" charset="0"/>
                <a:cs typeface="Times New Roman (Body CS)"/>
              </a:rPr>
              <a:t>Patient interviews / focus group</a:t>
            </a:r>
          </a:p>
          <a:p>
            <a:endParaRPr lang="en-GB" dirty="0"/>
          </a:p>
        </p:txBody>
      </p:sp>
    </p:spTree>
    <p:extLst>
      <p:ext uri="{BB962C8B-B14F-4D97-AF65-F5344CB8AC3E}">
        <p14:creationId xmlns:p14="http://schemas.microsoft.com/office/powerpoint/2010/main" val="35493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CW Brand Colours 2020">
      <a:dk1>
        <a:srgbClr val="1C345E"/>
      </a:dk1>
      <a:lt1>
        <a:srgbClr val="FFFFFF"/>
      </a:lt1>
      <a:dk2>
        <a:srgbClr val="8597A3"/>
      </a:dk2>
      <a:lt2>
        <a:srgbClr val="FFFFFF"/>
      </a:lt2>
      <a:accent1>
        <a:srgbClr val="033F85"/>
      </a:accent1>
      <a:accent2>
        <a:srgbClr val="0069B3"/>
      </a:accent2>
      <a:accent3>
        <a:srgbClr val="00A8D7"/>
      </a:accent3>
      <a:accent4>
        <a:srgbClr val="65B32E"/>
      </a:accent4>
      <a:accent5>
        <a:srgbClr val="009F98"/>
      </a:accent5>
      <a:accent6>
        <a:srgbClr val="614590"/>
      </a:accent6>
      <a:hlink>
        <a:srgbClr val="0069B3"/>
      </a:hlink>
      <a:folHlink>
        <a:srgbClr val="0069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SCW Brand Colours 2020">
      <a:dk1>
        <a:srgbClr val="1C345E"/>
      </a:dk1>
      <a:lt1>
        <a:srgbClr val="FFFFFF"/>
      </a:lt1>
      <a:dk2>
        <a:srgbClr val="8597A3"/>
      </a:dk2>
      <a:lt2>
        <a:srgbClr val="FFFFFF"/>
      </a:lt2>
      <a:accent1>
        <a:srgbClr val="033F85"/>
      </a:accent1>
      <a:accent2>
        <a:srgbClr val="0069B3"/>
      </a:accent2>
      <a:accent3>
        <a:srgbClr val="00A8D7"/>
      </a:accent3>
      <a:accent4>
        <a:srgbClr val="65B32E"/>
      </a:accent4>
      <a:accent5>
        <a:srgbClr val="009F98"/>
      </a:accent5>
      <a:accent6>
        <a:srgbClr val="614590"/>
      </a:accent6>
      <a:hlink>
        <a:srgbClr val="0069B3"/>
      </a:hlink>
      <a:folHlink>
        <a:srgbClr val="0069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SCW Brand Colours 2020">
      <a:dk1>
        <a:srgbClr val="1C345E"/>
      </a:dk1>
      <a:lt1>
        <a:srgbClr val="FFFFFF"/>
      </a:lt1>
      <a:dk2>
        <a:srgbClr val="8597A3"/>
      </a:dk2>
      <a:lt2>
        <a:srgbClr val="FFFFFF"/>
      </a:lt2>
      <a:accent1>
        <a:srgbClr val="033F85"/>
      </a:accent1>
      <a:accent2>
        <a:srgbClr val="0069B3"/>
      </a:accent2>
      <a:accent3>
        <a:srgbClr val="00A8D7"/>
      </a:accent3>
      <a:accent4>
        <a:srgbClr val="65B32E"/>
      </a:accent4>
      <a:accent5>
        <a:srgbClr val="009F98"/>
      </a:accent5>
      <a:accent6>
        <a:srgbClr val="614590"/>
      </a:accent6>
      <a:hlink>
        <a:srgbClr val="0069B3"/>
      </a:hlink>
      <a:folHlink>
        <a:srgbClr val="0069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SCW Brand Colours 2020">
      <a:dk1>
        <a:srgbClr val="1C345E"/>
      </a:dk1>
      <a:lt1>
        <a:srgbClr val="FFFFFF"/>
      </a:lt1>
      <a:dk2>
        <a:srgbClr val="8597A3"/>
      </a:dk2>
      <a:lt2>
        <a:srgbClr val="FFFFFF"/>
      </a:lt2>
      <a:accent1>
        <a:srgbClr val="033F85"/>
      </a:accent1>
      <a:accent2>
        <a:srgbClr val="0069B3"/>
      </a:accent2>
      <a:accent3>
        <a:srgbClr val="00A8D7"/>
      </a:accent3>
      <a:accent4>
        <a:srgbClr val="65B32E"/>
      </a:accent4>
      <a:accent5>
        <a:srgbClr val="009F98"/>
      </a:accent5>
      <a:accent6>
        <a:srgbClr val="614590"/>
      </a:accent6>
      <a:hlink>
        <a:srgbClr val="0069B3"/>
      </a:hlink>
      <a:folHlink>
        <a:srgbClr val="0069B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CC08D04566F6479BB5AF27FFF39942" ma:contentTypeVersion="6" ma:contentTypeDescription="Create a new document." ma:contentTypeScope="" ma:versionID="71d9305bfbd0aa41225127abc4bca9c5">
  <xsd:schema xmlns:xsd="http://www.w3.org/2001/XMLSchema" xmlns:xs="http://www.w3.org/2001/XMLSchema" xmlns:p="http://schemas.microsoft.com/office/2006/metadata/properties" xmlns:ns2="f3dc8552-7b6b-4689-9eb9-436b144d95c1" xmlns:ns3="a75c33df-fe7b-4cb3-b47d-fcce84667e69" targetNamespace="http://schemas.microsoft.com/office/2006/metadata/properties" ma:root="true" ma:fieldsID="3655d652db19884b0b834e4f9a853b01" ns2:_="" ns3:_="">
    <xsd:import namespace="f3dc8552-7b6b-4689-9eb9-436b144d95c1"/>
    <xsd:import namespace="a75c33df-fe7b-4cb3-b47d-fcce84667e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dc8552-7b6b-4689-9eb9-436b144d9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5c33df-fe7b-4cb3-b47d-fcce84667e6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564884-A085-456C-8F28-291D6559D2B7}">
  <ds:schemaRefs>
    <ds:schemaRef ds:uri="http://schemas.openxmlformats.org/package/2006/metadata/core-properties"/>
    <ds:schemaRef ds:uri="http://purl.org/dc/dcmitype/"/>
    <ds:schemaRef ds:uri="http://schemas.microsoft.com/office/infopath/2007/PartnerControls"/>
    <ds:schemaRef ds:uri="f3dc8552-7b6b-4689-9eb9-436b144d95c1"/>
    <ds:schemaRef ds:uri="http://purl.org/dc/elements/1.1/"/>
    <ds:schemaRef ds:uri="http://schemas.microsoft.com/office/2006/metadata/properties"/>
    <ds:schemaRef ds:uri="http://schemas.microsoft.com/office/2006/documentManagement/types"/>
    <ds:schemaRef ds:uri="http://purl.org/dc/terms/"/>
    <ds:schemaRef ds:uri="a75c33df-fe7b-4cb3-b47d-fcce84667e69"/>
    <ds:schemaRef ds:uri="http://www.w3.org/XML/1998/namespace"/>
  </ds:schemaRefs>
</ds:datastoreItem>
</file>

<file path=customXml/itemProps2.xml><?xml version="1.0" encoding="utf-8"?>
<ds:datastoreItem xmlns:ds="http://schemas.openxmlformats.org/officeDocument/2006/customXml" ds:itemID="{A2A31696-6414-4FB1-A8CB-727297B21379}">
  <ds:schemaRefs>
    <ds:schemaRef ds:uri="http://schemas.microsoft.com/sharepoint/v3/contenttype/forms"/>
  </ds:schemaRefs>
</ds:datastoreItem>
</file>

<file path=customXml/itemProps3.xml><?xml version="1.0" encoding="utf-8"?>
<ds:datastoreItem xmlns:ds="http://schemas.openxmlformats.org/officeDocument/2006/customXml" ds:itemID="{0D0673F0-62A1-454F-A1FD-18C13E98619F}">
  <ds:schemaRefs>
    <ds:schemaRef ds:uri="a75c33df-fe7b-4cb3-b47d-fcce84667e69"/>
    <ds:schemaRef ds:uri="f3dc8552-7b6b-4689-9eb9-436b144d9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4697</TotalTime>
  <Words>3669</Words>
  <Application>Microsoft Office PowerPoint</Application>
  <PresentationFormat>On-screen Show (16:9)</PresentationFormat>
  <Paragraphs>520</Paragraphs>
  <Slides>37</Slides>
  <Notes>32</Notes>
  <HiddenSlides>0</HiddenSlides>
  <MMClips>0</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Office Theme</vt:lpstr>
      <vt:lpstr>1_Office Theme</vt:lpstr>
      <vt:lpstr>2_Office Theme</vt:lpstr>
      <vt:lpstr>3_Office Theme</vt:lpstr>
      <vt:lpstr>Thames Valley Cancer Alliance Head and Neck Cancer Care Closer to Home Evaluation </vt:lpstr>
      <vt:lpstr>Head and Neck Cancer Overview</vt:lpstr>
      <vt:lpstr>Links to National and Local Policy</vt:lpstr>
      <vt:lpstr>Head and Neck Cancer Follow Up</vt:lpstr>
      <vt:lpstr>Head and Neck Cancer Care Closer to Home Pilot</vt:lpstr>
      <vt:lpstr>Objectives of the Evaluation</vt:lpstr>
      <vt:lpstr>   Project Overview &amp; Timeline</vt:lpstr>
      <vt:lpstr>Evaluation methodology</vt:lpstr>
      <vt:lpstr>Evaluation Methodology</vt:lpstr>
      <vt:lpstr>1: Patient Outcomes and Experience</vt:lpstr>
      <vt:lpstr>Travel</vt:lpstr>
      <vt:lpstr>GIS Animation</vt:lpstr>
      <vt:lpstr>All Appointments for Head and Neck Cancer Patients</vt:lpstr>
      <vt:lpstr>Carbon Emission Calculations:</vt:lpstr>
      <vt:lpstr>Patient Experience and Outcomes</vt:lpstr>
      <vt:lpstr>2: The Economic Case</vt:lpstr>
      <vt:lpstr>Outpatient Activity by Treatment Function</vt:lpstr>
      <vt:lpstr>ENT Follow-up Activity</vt:lpstr>
      <vt:lpstr>A&amp;E Attendances and Emergency Admissions</vt:lpstr>
      <vt:lpstr>Estimated Head and Neck Cancer A&amp;E Attendance Cost Reduction</vt:lpstr>
      <vt:lpstr>Non-Cash Releasing Benefit of Reduced Emergency Admission from A&amp;E </vt:lpstr>
      <vt:lpstr>Patient DNA /Cancellation Rates</vt:lpstr>
      <vt:lpstr>DNA/ Cancellation Costs</vt:lpstr>
      <vt:lpstr>Non-Cash Releasing Benefit</vt:lpstr>
      <vt:lpstr>Summary of Activity Costs and Savings</vt:lpstr>
      <vt:lpstr>3: Impact of COVID-19</vt:lpstr>
      <vt:lpstr>Impact of COVID-19</vt:lpstr>
      <vt:lpstr>Impact of COVID-19 on Staff</vt:lpstr>
      <vt:lpstr>4: Summary and Recommendations</vt:lpstr>
      <vt:lpstr>Evaluation Summary</vt:lpstr>
      <vt:lpstr>GWH Specific Recommendations</vt:lpstr>
      <vt:lpstr>Critical Success Factor Recommendations for Wider Roll-Out   </vt:lpstr>
      <vt:lpstr>Critical Success Factor Recommendations 1:</vt:lpstr>
      <vt:lpstr>Critical Success Factor Recommendations 2:</vt:lpstr>
      <vt:lpstr>Conclusion:</vt:lpstr>
      <vt:lpstr>PowerPoint Presentation</vt:lpstr>
      <vt:lpstr>Next Week’s Fantastic Presentation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Darren</dc:creator>
  <cp:lastModifiedBy>Dunderdale, Helen</cp:lastModifiedBy>
  <cp:revision>1244</cp:revision>
  <dcterms:created xsi:type="dcterms:W3CDTF">2020-06-10T15:12:22Z</dcterms:created>
  <dcterms:modified xsi:type="dcterms:W3CDTF">2021-11-23T10:28:37Z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0x0101008ECC08D04566F6479BB5AF27FFF39942</vt:lpwstr>
  </property>
</Properties>
</file>