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67" r:id="rId5"/>
    <p:sldId id="259" r:id="rId6"/>
    <p:sldId id="260" r:id="rId7"/>
    <p:sldId id="261" r:id="rId8"/>
    <p:sldId id="269" r:id="rId9"/>
    <p:sldId id="270" r:id="rId10"/>
    <p:sldId id="271" r:id="rId11"/>
    <p:sldId id="264" r:id="rId12"/>
    <p:sldId id="265" r:id="rId13"/>
    <p:sldId id="266" r:id="rId14"/>
    <p:sldId id="263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8647-585D-49C0-BEDF-EBB466569E89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A105-C469-4067-86E9-4681AF7D5C80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8647-585D-49C0-BEDF-EBB466569E89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A105-C469-4067-86E9-4681AF7D5C8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8647-585D-49C0-BEDF-EBB466569E89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A105-C469-4067-86E9-4681AF7D5C8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8647-585D-49C0-BEDF-EBB466569E89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A105-C469-4067-86E9-4681AF7D5C8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8647-585D-49C0-BEDF-EBB466569E89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A105-C469-4067-86E9-4681AF7D5C80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8647-585D-49C0-BEDF-EBB466569E89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A105-C469-4067-86E9-4681AF7D5C8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8647-585D-49C0-BEDF-EBB466569E89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A105-C469-4067-86E9-4681AF7D5C80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8647-585D-49C0-BEDF-EBB466569E89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A105-C469-4067-86E9-4681AF7D5C8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8647-585D-49C0-BEDF-EBB466569E89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A105-C469-4067-86E9-4681AF7D5C8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8647-585D-49C0-BEDF-EBB466569E89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A105-C469-4067-86E9-4681AF7D5C8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8647-585D-49C0-BEDF-EBB466569E89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A105-C469-4067-86E9-4681AF7D5C8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2408647-585D-49C0-BEDF-EBB466569E89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58CA105-C469-4067-86E9-4681AF7D5C8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Spinal Cord Compression Pathway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Sarah Hargreaves</a:t>
            </a:r>
          </a:p>
          <a:p>
            <a:r>
              <a:rPr lang="en-GB" dirty="0" smtClean="0"/>
              <a:t>Consultant Clinical Oncologist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718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Radiotherapy: Outcomes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408712" cy="313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725144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Retrospective study of 1852 patients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8% recurred in field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39% improved neurology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47% no progression of neurology</a:t>
            </a:r>
          </a:p>
        </p:txBody>
      </p:sp>
    </p:spTree>
    <p:extLst>
      <p:ext uri="{BB962C8B-B14F-4D97-AF65-F5344CB8AC3E}">
        <p14:creationId xmlns:p14="http://schemas.microsoft.com/office/powerpoint/2010/main" val="3862457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Side effects related to site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628573"/>
            <a:ext cx="5500963" cy="487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060848"/>
            <a:ext cx="2825828" cy="374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61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Holistic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44824"/>
            <a:ext cx="8066112" cy="33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62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Steroid management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033400"/>
              </p:ext>
            </p:extLst>
          </p:nvPr>
        </p:nvGraphicFramePr>
        <p:xfrm>
          <a:off x="1401017" y="1340768"/>
          <a:ext cx="5749083" cy="3432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r:id="rId3" imgW="5387035" imgH="3216250" progId="Visio.Drawing.11">
                  <p:embed/>
                </p:oleObj>
              </mc:Choice>
              <mc:Fallback>
                <p:oleObj r:id="rId3" imgW="5387035" imgH="321625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017" y="1340768"/>
                        <a:ext cx="5749083" cy="3432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537" y="4869160"/>
            <a:ext cx="7430742" cy="162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99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 Cauda </a:t>
            </a:r>
            <a:r>
              <a:rPr lang="en-GB" dirty="0" err="1" smtClean="0"/>
              <a:t>Equina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3200" dirty="0" smtClean="0"/>
              <a:t>Lower motor neurone signs:</a:t>
            </a:r>
          </a:p>
          <a:p>
            <a:r>
              <a:rPr lang="en-GB" altLang="en-US" sz="3200" dirty="0" smtClean="0"/>
              <a:t>Flaccid paralysis</a:t>
            </a:r>
          </a:p>
          <a:p>
            <a:r>
              <a:rPr lang="en-GB" altLang="en-US" sz="3200" dirty="0" smtClean="0"/>
              <a:t>Reduced reflexes</a:t>
            </a:r>
          </a:p>
          <a:p>
            <a:r>
              <a:rPr lang="en-GB" altLang="en-US" sz="3200" dirty="0" smtClean="0"/>
              <a:t>Urinary retention</a:t>
            </a:r>
          </a:p>
          <a:p>
            <a:r>
              <a:rPr lang="en-GB" altLang="en-US" sz="3200" dirty="0" smtClean="0"/>
              <a:t>Saddle paraesthesia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478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19672" y="4149080"/>
            <a:ext cx="5832648" cy="19442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323528" y="1700808"/>
            <a:ext cx="8496944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Spinal Cord Compression Pathway at UHBW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" y="1866528"/>
            <a:ext cx="8229600" cy="4565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Clinical or radiological concern about spinal cord compression?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Contact on call oncology </a:t>
            </a:r>
            <a:r>
              <a:rPr lang="en-GB" dirty="0" err="1" smtClean="0"/>
              <a:t>SpR</a:t>
            </a:r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Bleep 2490 </a:t>
            </a:r>
          </a:p>
          <a:p>
            <a:pPr marL="0" indent="0" algn="ctr">
              <a:buNone/>
            </a:pPr>
            <a:r>
              <a:rPr lang="en-GB" dirty="0" smtClean="0"/>
              <a:t>Out of hours: via switch</a:t>
            </a:r>
            <a:endParaRPr lang="en-GB" dirty="0"/>
          </a:p>
        </p:txBody>
      </p:sp>
      <p:sp>
        <p:nvSpPr>
          <p:cNvPr id="6" name="Down Arrow 5"/>
          <p:cNvSpPr/>
          <p:nvPr/>
        </p:nvSpPr>
        <p:spPr>
          <a:xfrm>
            <a:off x="4139952" y="2937520"/>
            <a:ext cx="576064" cy="12115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5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sz="3200" dirty="0" smtClean="0"/>
              <a:t>Thank you, any questions?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89222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Malignant Spinal Cord Compression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387" y="1600200"/>
            <a:ext cx="75172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066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19672" y="4149080"/>
            <a:ext cx="5832648" cy="19442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323528" y="1700808"/>
            <a:ext cx="8496944" cy="1224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Spinal Cord Compression Pathway at UHBW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" y="1866528"/>
            <a:ext cx="8229600" cy="4565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Clinical or radiological concern about spinal cord compression?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Contact on call oncology </a:t>
            </a:r>
            <a:r>
              <a:rPr lang="en-GB" dirty="0" err="1" smtClean="0"/>
              <a:t>SpR</a:t>
            </a:r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Bleep 2490 </a:t>
            </a:r>
          </a:p>
          <a:p>
            <a:pPr marL="0" indent="0" algn="ctr">
              <a:buNone/>
            </a:pPr>
            <a:r>
              <a:rPr lang="en-GB" dirty="0" smtClean="0"/>
              <a:t>Out of hours: via switch</a:t>
            </a:r>
            <a:endParaRPr lang="en-GB" dirty="0"/>
          </a:p>
        </p:txBody>
      </p:sp>
      <p:sp>
        <p:nvSpPr>
          <p:cNvPr id="6" name="Down Arrow 5"/>
          <p:cNvSpPr/>
          <p:nvPr/>
        </p:nvSpPr>
        <p:spPr>
          <a:xfrm>
            <a:off x="4139952" y="2937520"/>
            <a:ext cx="576064" cy="12115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81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600599"/>
            <a:ext cx="4464496" cy="61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 rot="10800000">
            <a:off x="3491880" y="2060848"/>
            <a:ext cx="2546523" cy="180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6156176" y="1772816"/>
            <a:ext cx="2664296" cy="17281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444208" y="210311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Radiological suspicion of cord compromise</a:t>
            </a: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 rot="10800000">
            <a:off x="3491880" y="2924944"/>
            <a:ext cx="2546523" cy="180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005991" y="4203521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16mg Dexamethasone PO/IV STAT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464153" y="3501008"/>
            <a:ext cx="252028" cy="702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70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DEMOGRAPHICS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Over 4000 patients a year in the UK</a:t>
            </a:r>
          </a:p>
          <a:p>
            <a:r>
              <a:rPr lang="en-GB" altLang="en-US" dirty="0" smtClean="0"/>
              <a:t>Metastatic disease</a:t>
            </a:r>
          </a:p>
          <a:p>
            <a:r>
              <a:rPr lang="en-GB" altLang="en-US" dirty="0" smtClean="0"/>
              <a:t>5% Patients</a:t>
            </a:r>
          </a:p>
          <a:p>
            <a:r>
              <a:rPr lang="en-GB" altLang="en-US" dirty="0" smtClean="0"/>
              <a:t>Frequently vague presenting symptoms</a:t>
            </a:r>
          </a:p>
          <a:p>
            <a:r>
              <a:rPr lang="en-GB" altLang="en-US" dirty="0" smtClean="0"/>
              <a:t>30% will live for over 1 year - QOL</a:t>
            </a:r>
          </a:p>
          <a:p>
            <a:r>
              <a:rPr lang="en-GB" altLang="en-US" dirty="0" smtClean="0"/>
              <a:t>Tumour type determines time to progression, ambulation at presentation and response to therapy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85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SYMPTOMS/SIGNS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 smtClean="0"/>
              <a:t>Back pain - 95%</a:t>
            </a:r>
          </a:p>
          <a:p>
            <a:pPr>
              <a:lnSpc>
                <a:spcPct val="90000"/>
              </a:lnSpc>
            </a:pPr>
            <a:r>
              <a:rPr lang="en-GB" altLang="en-US" sz="2800" dirty="0" smtClean="0"/>
              <a:t>Weakness – 75%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 smtClean="0"/>
              <a:t>Marked, symmetrical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 smtClean="0"/>
              <a:t>Upper motor neurone deficit = Brisk ankle and knee flexes, up going </a:t>
            </a:r>
            <a:r>
              <a:rPr lang="en-GB" altLang="en-US" sz="2400" dirty="0" err="1" smtClean="0"/>
              <a:t>plantars</a:t>
            </a:r>
            <a:endParaRPr lang="en-GB" altLang="en-US" sz="2400" dirty="0" smtClean="0"/>
          </a:p>
          <a:p>
            <a:pPr>
              <a:lnSpc>
                <a:spcPct val="90000"/>
              </a:lnSpc>
            </a:pPr>
            <a:r>
              <a:rPr lang="en-GB" altLang="en-US" sz="2800" dirty="0" smtClean="0"/>
              <a:t>Autonomic disturbance – 50%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 smtClean="0"/>
              <a:t>Loss of sphincter function is late </a:t>
            </a:r>
          </a:p>
          <a:p>
            <a:pPr>
              <a:lnSpc>
                <a:spcPct val="90000"/>
              </a:lnSpc>
            </a:pPr>
            <a:r>
              <a:rPr lang="en-GB" altLang="en-US" sz="2800" dirty="0" smtClean="0"/>
              <a:t>Sensory disturbance – 50%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 smtClean="0"/>
              <a:t>Symmetrical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39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800" dirty="0" smtClean="0"/>
              <a:t>Radiotherapy – Majority of patients</a:t>
            </a:r>
          </a:p>
          <a:p>
            <a:r>
              <a:rPr lang="en-GB" altLang="en-US" sz="2800" dirty="0" smtClean="0"/>
              <a:t>Neurosurgery?</a:t>
            </a:r>
          </a:p>
          <a:p>
            <a:pPr lvl="1"/>
            <a:r>
              <a:rPr lang="en-GB" altLang="en-US" sz="2400" dirty="0" smtClean="0"/>
              <a:t>Fragments</a:t>
            </a:r>
          </a:p>
          <a:p>
            <a:pPr lvl="1"/>
            <a:r>
              <a:rPr lang="en-GB" altLang="en-US" sz="2400" dirty="0" smtClean="0"/>
              <a:t>PS 0-2 </a:t>
            </a:r>
          </a:p>
          <a:p>
            <a:pPr lvl="1"/>
            <a:r>
              <a:rPr lang="en-GB" altLang="en-US" sz="2400" dirty="0" smtClean="0"/>
              <a:t>Stable disease </a:t>
            </a:r>
          </a:p>
          <a:p>
            <a:pPr lvl="1"/>
            <a:r>
              <a:rPr lang="en-GB" altLang="en-US" sz="2400" dirty="0" smtClean="0"/>
              <a:t>Life expectancy over 3 months</a:t>
            </a:r>
          </a:p>
          <a:p>
            <a:pPr lvl="1"/>
            <a:r>
              <a:rPr lang="en-GB" altLang="en-US" sz="2400" dirty="0" smtClean="0"/>
              <a:t>No diagnosis</a:t>
            </a:r>
          </a:p>
          <a:p>
            <a:pPr lvl="1"/>
            <a:r>
              <a:rPr lang="en-GB" altLang="en-US" sz="2400" dirty="0" err="1" smtClean="0"/>
              <a:t>Radioresistant</a:t>
            </a:r>
            <a:r>
              <a:rPr lang="en-GB" altLang="en-US" sz="2400" dirty="0" smtClean="0"/>
              <a:t> disease</a:t>
            </a:r>
          </a:p>
          <a:p>
            <a:r>
              <a:rPr lang="en-GB" altLang="en-US" sz="2800" dirty="0" smtClean="0"/>
              <a:t>Chemotherapy? HD, NHL, GERM CELL</a:t>
            </a:r>
          </a:p>
          <a:p>
            <a:endParaRPr lang="en-GB" dirty="0"/>
          </a:p>
        </p:txBody>
      </p:sp>
      <p:pic>
        <p:nvPicPr>
          <p:cNvPr id="4" name="Content Placeholder 3" descr="Fig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8"/>
          <a:stretch/>
        </p:blipFill>
        <p:spPr bwMode="auto">
          <a:xfrm>
            <a:off x="5451506" y="2564904"/>
            <a:ext cx="3273971" cy="226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97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990600"/>
          </a:xfrm>
        </p:spPr>
        <p:txBody>
          <a:bodyPr/>
          <a:lstStyle/>
          <a:p>
            <a:r>
              <a:rPr lang="en-GB" dirty="0" smtClean="0"/>
              <a:t>Radiotherapy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621663" cy="306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149080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Randomised to single 8Gy/1F versus 20Gy/5F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PEP = ambulatory status at 8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694 patients </a:t>
            </a:r>
            <a:r>
              <a:rPr lang="en-GB" sz="2400" dirty="0" smtClean="0">
                <a:solidFill>
                  <a:srgbClr val="FF0000"/>
                </a:solidFill>
              </a:rPr>
              <a:t>(255 died before 8 weeks)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8Gy/1F did not meet non inferiority criterion for being ambulatory at 8 weeks (69.3% vs 72.7%)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</a:t>
            </a:r>
            <a:r>
              <a:rPr lang="en-GB" sz="2400" dirty="0" smtClean="0"/>
              <a:t>ould be considered for patients with LE less than 6 months/poor PS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7442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Radiotherapy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Prognostic factors may influence the need for treatment, type of treatment and treatment schedule. </a:t>
            </a:r>
            <a:endParaRPr lang="en-GB" dirty="0" smtClean="0"/>
          </a:p>
          <a:p>
            <a:r>
              <a:rPr lang="en-GB" dirty="0" smtClean="0"/>
              <a:t>Potential </a:t>
            </a:r>
            <a:r>
              <a:rPr lang="en-GB" dirty="0"/>
              <a:t>prognostic factors that might help to determine a positive functional outcome after treatment include: </a:t>
            </a:r>
            <a:endParaRPr lang="en-GB" dirty="0" smtClean="0"/>
          </a:p>
          <a:p>
            <a:r>
              <a:rPr lang="en-GB" dirty="0" smtClean="0"/>
              <a:t>Performance </a:t>
            </a:r>
            <a:r>
              <a:rPr lang="en-GB" dirty="0"/>
              <a:t>status (ECOG PS 0-2</a:t>
            </a:r>
            <a:r>
              <a:rPr lang="en-GB" dirty="0" smtClean="0"/>
              <a:t>)</a:t>
            </a:r>
          </a:p>
          <a:p>
            <a:r>
              <a:rPr lang="en-GB" dirty="0" smtClean="0"/>
              <a:t>More </a:t>
            </a:r>
            <a:r>
              <a:rPr lang="en-GB" dirty="0"/>
              <a:t>favourable histology (lymphoma, myeloma, seminoma, breast, prostate and gastrointestinal</a:t>
            </a:r>
            <a:r>
              <a:rPr lang="en-GB" dirty="0" smtClean="0"/>
              <a:t>)</a:t>
            </a:r>
          </a:p>
          <a:p>
            <a:r>
              <a:rPr lang="en-GB" dirty="0" smtClean="0"/>
              <a:t>Still ambulatory</a:t>
            </a:r>
            <a:endParaRPr lang="en-GB" dirty="0"/>
          </a:p>
          <a:p>
            <a:r>
              <a:rPr lang="en-GB" dirty="0" smtClean="0"/>
              <a:t>More </a:t>
            </a:r>
            <a:r>
              <a:rPr lang="en-GB" dirty="0"/>
              <a:t>than two years since </a:t>
            </a:r>
            <a:r>
              <a:rPr lang="en-GB"/>
              <a:t>original </a:t>
            </a:r>
            <a:r>
              <a:rPr lang="en-GB" smtClean="0"/>
              <a:t>diagnosis</a:t>
            </a:r>
            <a:endParaRPr lang="en-GB" dirty="0"/>
          </a:p>
          <a:p>
            <a:r>
              <a:rPr lang="en-GB" dirty="0" smtClean="0"/>
              <a:t>Slow </a:t>
            </a:r>
            <a:r>
              <a:rPr lang="en-GB" dirty="0"/>
              <a:t>development of motor </a:t>
            </a:r>
            <a:r>
              <a:rPr lang="en-GB" dirty="0" smtClean="0"/>
              <a:t>deficit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265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375</Words>
  <Application>Microsoft Office PowerPoint</Application>
  <PresentationFormat>On-screen Show (4:3)</PresentationFormat>
  <Paragraphs>84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Clarity</vt:lpstr>
      <vt:lpstr>Visio.Drawing.11</vt:lpstr>
      <vt:lpstr>Spinal Cord Compression Pathway</vt:lpstr>
      <vt:lpstr>Malignant Spinal Cord Compression</vt:lpstr>
      <vt:lpstr>Spinal Cord Compression Pathway at UHBW</vt:lpstr>
      <vt:lpstr>PowerPoint Presentation</vt:lpstr>
      <vt:lpstr>DEMOGRAPHICS</vt:lpstr>
      <vt:lpstr>SYMPTOMS/SIGNS</vt:lpstr>
      <vt:lpstr>Management</vt:lpstr>
      <vt:lpstr>Radiotherapy</vt:lpstr>
      <vt:lpstr>Radiotherapy</vt:lpstr>
      <vt:lpstr>Radiotherapy: Outcomes</vt:lpstr>
      <vt:lpstr>Side effects related to site</vt:lpstr>
      <vt:lpstr>Holistic Care</vt:lpstr>
      <vt:lpstr>Steroid management</vt:lpstr>
      <vt:lpstr>Remember Cauda Equina</vt:lpstr>
      <vt:lpstr>Spinal Cord Compression Pathway at UHBW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Spinal Cord Compression Pathway</dc:title>
  <dc:creator>Hargreaves, Sarah</dc:creator>
  <cp:lastModifiedBy>Dunderdale, Helen</cp:lastModifiedBy>
  <cp:revision>18</cp:revision>
  <dcterms:created xsi:type="dcterms:W3CDTF">2021-11-23T07:32:37Z</dcterms:created>
  <dcterms:modified xsi:type="dcterms:W3CDTF">2021-11-23T13:24:36Z</dcterms:modified>
</cp:coreProperties>
</file>