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67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7831C-3167-4013-AC3C-2118B581E6D6}" v="48" dt="2021-11-18T16:45:20.752"/>
    <p1510:client id="{C92710F0-3B8C-D7E7-E876-F78A042FC08A}" v="42" dt="2021-11-18T16:47:50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4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15</c:v>
                </c:pt>
                <c:pt idx="1">
                  <c:v>19</c:v>
                </c:pt>
                <c:pt idx="2">
                  <c:v>20</c:v>
                </c:pt>
                <c:pt idx="3">
                  <c:v>20</c:v>
                </c:pt>
                <c:pt idx="4">
                  <c:v>27</c:v>
                </c:pt>
                <c:pt idx="5">
                  <c:v>28</c:v>
                </c:pt>
                <c:pt idx="6">
                  <c:v>21</c:v>
                </c:pt>
                <c:pt idx="7">
                  <c:v>19</c:v>
                </c:pt>
                <c:pt idx="8">
                  <c:v>25</c:v>
                </c:pt>
                <c:pt idx="9">
                  <c:v>31</c:v>
                </c:pt>
                <c:pt idx="1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BF-457E-8F2E-80FD5E526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381312"/>
        <c:axId val="152382848"/>
      </c:barChart>
      <c:catAx>
        <c:axId val="15238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82848"/>
        <c:crosses val="autoZero"/>
        <c:auto val="1"/>
        <c:lblAlgn val="ctr"/>
        <c:lblOffset val="100"/>
        <c:noMultiLvlLbl val="0"/>
      </c:catAx>
      <c:valAx>
        <c:axId val="15238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8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DFE8-674F-4E0A-8853-81B6CB53E7B2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D2B-F193-41CA-AAFA-188E084B5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2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DFE8-674F-4E0A-8853-81B6CB53E7B2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D2B-F193-41CA-AAFA-188E084B5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56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DFE8-674F-4E0A-8853-81B6CB53E7B2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D2B-F193-41CA-AAFA-188E084B5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83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DFE8-674F-4E0A-8853-81B6CB53E7B2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D2B-F193-41CA-AAFA-188E084B5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8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DFE8-674F-4E0A-8853-81B6CB53E7B2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D2B-F193-41CA-AAFA-188E084B5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DFE8-674F-4E0A-8853-81B6CB53E7B2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D2B-F193-41CA-AAFA-188E084B5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88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DFE8-674F-4E0A-8853-81B6CB53E7B2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D2B-F193-41CA-AAFA-188E084B5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59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DFE8-674F-4E0A-8853-81B6CB53E7B2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D2B-F193-41CA-AAFA-188E084B5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2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DFE8-674F-4E0A-8853-81B6CB53E7B2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D2B-F193-41CA-AAFA-188E084B5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89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DFE8-674F-4E0A-8853-81B6CB53E7B2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D2B-F193-41CA-AAFA-188E084B5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1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DFE8-674F-4E0A-8853-81B6CB53E7B2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D2B-F193-41CA-AAFA-188E084B5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1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DFE8-674F-4E0A-8853-81B6CB53E7B2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2CD2B-F193-41CA-AAFA-188E084B5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6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Free flaps Bristol 2010-2020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Etienne Botha ST7 OMFS</a:t>
            </a:r>
          </a:p>
          <a:p>
            <a:r>
              <a:rPr lang="en-GB" dirty="0" smtClean="0"/>
              <a:t>Emily </a:t>
            </a:r>
            <a:r>
              <a:rPr lang="en-GB" dirty="0" err="1" smtClean="0"/>
              <a:t>Gray</a:t>
            </a:r>
            <a:r>
              <a:rPr lang="en-GB" dirty="0" smtClean="0"/>
              <a:t> DCT2 OMFS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20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completed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Craven list was cross referenced with list from coders.</a:t>
            </a:r>
            <a:endParaRPr lang="en-GB" dirty="0">
              <a:cs typeface="Calibri"/>
            </a:endParaRPr>
          </a:p>
          <a:p>
            <a:r>
              <a:rPr lang="en-GB" dirty="0"/>
              <a:t>All non-oncology operations were removed from the list.</a:t>
            </a:r>
          </a:p>
          <a:p>
            <a:r>
              <a:rPr lang="en-GB" dirty="0"/>
              <a:t>Remaining patients had electronic records searched to determine if there they received a free flap.</a:t>
            </a:r>
          </a:p>
          <a:p>
            <a:r>
              <a:rPr lang="en-GB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Final list 237 patients</a:t>
            </a:r>
            <a:endParaRPr lang="en-GB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26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Females </a:t>
            </a:r>
            <a:r>
              <a:rPr lang="en-GB" dirty="0" smtClean="0"/>
              <a:t>80 </a:t>
            </a:r>
            <a:r>
              <a:rPr lang="en-GB" dirty="0"/>
              <a:t>Males </a:t>
            </a:r>
            <a:r>
              <a:rPr lang="en-GB" dirty="0" smtClean="0"/>
              <a:t>159 </a:t>
            </a:r>
            <a:endParaRPr lang="en-GB" dirty="0"/>
          </a:p>
          <a:p>
            <a:r>
              <a:rPr lang="en-GB" dirty="0"/>
              <a:t>Average age 62 years old. Range 26-87</a:t>
            </a:r>
          </a:p>
          <a:p>
            <a:r>
              <a:rPr lang="en-GB" dirty="0"/>
              <a:t>Average female weight 64kg. Range 39-120</a:t>
            </a:r>
          </a:p>
          <a:p>
            <a:r>
              <a:rPr lang="en-GB" dirty="0"/>
              <a:t>Average male weight 81kg. Range 49-157</a:t>
            </a:r>
          </a:p>
          <a:p>
            <a:r>
              <a:rPr lang="en-GB" dirty="0"/>
              <a:t>Average number of days on ITU 3 days. Range 1 – 13.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904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2B97F24A-32CE-4C1C-A50D-3016B394D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04C2DB-CD10-4D4E-9BDE-506E6D66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/>
          </a:bodyPr>
          <a:lstStyle/>
          <a:p>
            <a:r>
              <a:rPr lang="en-US" sz="4700">
                <a:cs typeface="Calibri"/>
              </a:rPr>
              <a:t>Flaps</a:t>
            </a:r>
            <a:endParaRPr lang="en-US" sz="4700"/>
          </a:p>
        </p:txBody>
      </p:sp>
      <p:sp>
        <p:nvSpPr>
          <p:cNvPr id="27" name="sketch line">
            <a:extLst>
              <a:ext uri="{FF2B5EF4-FFF2-40B4-BE49-F238E27FC236}">
                <a16:creationId xmlns="" xmlns:a16="http://schemas.microsoft.com/office/drawing/2014/main" id="{6357EC4F-235E-4222-A36F-C7878ACE37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="" xmlns:a16="http://schemas.microsoft.com/office/drawing/2014/main" id="{32D343B2-E130-43EE-B233-C2E9FE55D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807208"/>
            <a:ext cx="257175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b="1" dirty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ALT 2</a:t>
            </a:r>
          </a:p>
          <a:p>
            <a:r>
              <a:rPr lang="en-US" sz="1900" b="1" dirty="0">
                <a:solidFill>
                  <a:schemeClr val="accent2"/>
                </a:solidFill>
                <a:cs typeface="Calibri"/>
              </a:rPr>
              <a:t>Fibula 42</a:t>
            </a:r>
          </a:p>
          <a:p>
            <a:r>
              <a:rPr lang="en-US" sz="1900" b="1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Radial 193</a:t>
            </a:r>
          </a:p>
        </p:txBody>
      </p:sp>
      <p:pic>
        <p:nvPicPr>
          <p:cNvPr id="11" name="Picture 11" descr="Chart, pie chart&#10;&#10;Description automatically generated">
            <a:extLst>
              <a:ext uri="{FF2B5EF4-FFF2-40B4-BE49-F238E27FC236}">
                <a16:creationId xmlns="" xmlns:a16="http://schemas.microsoft.com/office/drawing/2014/main" id="{5ED5A7F0-F1EA-4376-B598-503875D3C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1908025"/>
            <a:ext cx="5177790" cy="30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5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7D7442-A3F8-402C-8151-B343009F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Flap Failures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990BCF-1461-4494-B50A-9EBCE9D44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3 flaps did not survive and were removed</a:t>
            </a:r>
          </a:p>
          <a:p>
            <a:r>
              <a:rPr lang="en-US">
                <a:cs typeface="Calibri"/>
              </a:rPr>
              <a:t>2x radial and 1x fibula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3/237 = 1.3%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084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CB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Sex: Female</a:t>
            </a:r>
          </a:p>
          <a:p>
            <a:r>
              <a:rPr lang="en-GB" dirty="0" smtClean="0"/>
              <a:t>Age at operation: 50</a:t>
            </a:r>
          </a:p>
          <a:p>
            <a:r>
              <a:rPr lang="en-GB" dirty="0" smtClean="0"/>
              <a:t>Date of operation: 19/6/2014</a:t>
            </a:r>
          </a:p>
          <a:p>
            <a:r>
              <a:rPr lang="en-GB" dirty="0" smtClean="0"/>
              <a:t>Diagnosis: T1N0M0 SCC soft palate</a:t>
            </a:r>
          </a:p>
          <a:p>
            <a:r>
              <a:rPr lang="en-GB" dirty="0" smtClean="0"/>
              <a:t>Procedure: Resection, SND, RFFF</a:t>
            </a:r>
          </a:p>
          <a:p>
            <a:endParaRPr lang="en-GB" dirty="0"/>
          </a:p>
          <a:p>
            <a:r>
              <a:rPr lang="en-GB" dirty="0" smtClean="0"/>
              <a:t>Return to theatre 22/6/2014 for re-look and re-</a:t>
            </a:r>
            <a:r>
              <a:rPr lang="en-GB" dirty="0" err="1" smtClean="0"/>
              <a:t>anastamosis</a:t>
            </a:r>
            <a:endParaRPr lang="en-GB" dirty="0" smtClean="0"/>
          </a:p>
          <a:p>
            <a:r>
              <a:rPr lang="en-GB" dirty="0" smtClean="0"/>
              <a:t>Return to theatre 2/7/2014 for removal of non-viable flap.</a:t>
            </a:r>
          </a:p>
          <a:p>
            <a:r>
              <a:rPr lang="en-GB" dirty="0" smtClean="0"/>
              <a:t>Sphincter </a:t>
            </a:r>
            <a:r>
              <a:rPr lang="en-GB" dirty="0" err="1" smtClean="0"/>
              <a:t>Pharyngoplasty</a:t>
            </a:r>
            <a:r>
              <a:rPr lang="en-GB" dirty="0" smtClean="0"/>
              <a:t>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349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Sex: Male</a:t>
            </a:r>
          </a:p>
          <a:p>
            <a:r>
              <a:rPr lang="en-GB" dirty="0" smtClean="0"/>
              <a:t>Age at operation: 51</a:t>
            </a:r>
          </a:p>
          <a:p>
            <a:r>
              <a:rPr lang="en-GB" dirty="0" smtClean="0"/>
              <a:t>Date of operation: 02/02/2018</a:t>
            </a:r>
          </a:p>
          <a:p>
            <a:r>
              <a:rPr lang="en-GB" dirty="0" smtClean="0"/>
              <a:t>Diagnosis: T4N0M0 Right RMT</a:t>
            </a:r>
          </a:p>
          <a:p>
            <a:r>
              <a:rPr lang="en-GB" dirty="0" smtClean="0"/>
              <a:t>Procedure: Resection –</a:t>
            </a:r>
            <a:r>
              <a:rPr lang="en-GB" dirty="0" err="1" smtClean="0"/>
              <a:t>Rt</a:t>
            </a:r>
            <a:r>
              <a:rPr lang="en-GB" dirty="0" smtClean="0"/>
              <a:t> hemi-</a:t>
            </a:r>
            <a:r>
              <a:rPr lang="en-GB" dirty="0" err="1" smtClean="0"/>
              <a:t>mandibulectomy</a:t>
            </a:r>
            <a:r>
              <a:rPr lang="en-GB" dirty="0" smtClean="0"/>
              <a:t>, SND and Fibula flap.</a:t>
            </a:r>
          </a:p>
          <a:p>
            <a:r>
              <a:rPr lang="en-GB" dirty="0" smtClean="0"/>
              <a:t>Return to theatre 10/2/2018 – skin paddle necrotic, underlying bone non-viable with evidence of pus. Flap removed and defect closed primarily.</a:t>
            </a:r>
          </a:p>
          <a:p>
            <a:r>
              <a:rPr lang="en-GB" dirty="0" smtClean="0"/>
              <a:t>Of note patient had renal transplant with end stage renal failure. Tacrolimus restarted on day 2 post op.</a:t>
            </a:r>
          </a:p>
          <a:p>
            <a:r>
              <a:rPr lang="en-GB" dirty="0" smtClean="0"/>
              <a:t>Discharge 28/2/2018. </a:t>
            </a:r>
          </a:p>
          <a:p>
            <a:r>
              <a:rPr lang="en-GB" dirty="0" smtClean="0"/>
              <a:t>Recurrence in right neck June 2018.</a:t>
            </a:r>
          </a:p>
          <a:p>
            <a:r>
              <a:rPr lang="en-GB" dirty="0" smtClean="0"/>
              <a:t>Rapid </a:t>
            </a:r>
            <a:r>
              <a:rPr lang="en-GB" dirty="0" err="1" smtClean="0"/>
              <a:t>deterioriation</a:t>
            </a:r>
            <a:r>
              <a:rPr lang="en-GB" dirty="0" smtClean="0"/>
              <a:t>, unfit for radiotherapy</a:t>
            </a:r>
          </a:p>
          <a:p>
            <a:r>
              <a:rPr lang="en-GB" dirty="0" smtClean="0"/>
              <a:t>Date of Death 2/8/2018 aged 52</a:t>
            </a:r>
          </a:p>
        </p:txBody>
      </p:sp>
    </p:spTree>
    <p:extLst>
      <p:ext uri="{BB962C8B-B14F-4D97-AF65-F5344CB8AC3E}">
        <p14:creationId xmlns:p14="http://schemas.microsoft.com/office/powerpoint/2010/main" val="154739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PJ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Sex: Male</a:t>
            </a:r>
          </a:p>
          <a:p>
            <a:r>
              <a:rPr lang="en-GB" dirty="0" smtClean="0"/>
              <a:t>Age at operation: 69</a:t>
            </a:r>
          </a:p>
          <a:p>
            <a:r>
              <a:rPr lang="en-GB" dirty="0" smtClean="0"/>
              <a:t>Date of operation: 23/4/2020</a:t>
            </a:r>
          </a:p>
          <a:p>
            <a:r>
              <a:rPr lang="en-GB" dirty="0" smtClean="0"/>
              <a:t>Diagnosis: T1N2bM0 left FOM/ventral tongue Procedure: Resection, SND, RFFF</a:t>
            </a:r>
          </a:p>
          <a:p>
            <a:r>
              <a:rPr lang="en-GB" dirty="0" smtClean="0"/>
              <a:t>Return to theatre 26/4/2020 – complete obstruction of vein, unable to flush. Flap removed and defect partially closed.</a:t>
            </a:r>
          </a:p>
          <a:p>
            <a:r>
              <a:rPr lang="en-GB" dirty="0" smtClean="0"/>
              <a:t>Discharged 4/5/21 on soft oral diet.</a:t>
            </a:r>
          </a:p>
          <a:p>
            <a:r>
              <a:rPr lang="en-GB" dirty="0" smtClean="0"/>
              <a:t>Of note patient has prothrombin gene mutation and has suffered with multiple VTE while on anticoagulation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98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of flaps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3012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867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has </a:t>
            </a:r>
            <a:r>
              <a:rPr lang="en-GB" dirty="0" err="1" smtClean="0"/>
              <a:t>covid</a:t>
            </a:r>
            <a:r>
              <a:rPr lang="en-GB" dirty="0" smtClean="0"/>
              <a:t> affected flap service?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ST6 year Aug 2020 – Aug 2021</a:t>
            </a:r>
          </a:p>
          <a:p>
            <a:r>
              <a:rPr lang="en-GB" dirty="0" smtClean="0"/>
              <a:t>41 Flaps</a:t>
            </a:r>
          </a:p>
          <a:p>
            <a:r>
              <a:rPr lang="en-GB" dirty="0" smtClean="0"/>
              <a:t>24 RFFF</a:t>
            </a:r>
          </a:p>
          <a:p>
            <a:r>
              <a:rPr lang="en-GB" dirty="0" smtClean="0"/>
              <a:t>12 Fibulas</a:t>
            </a:r>
          </a:p>
          <a:p>
            <a:r>
              <a:rPr lang="en-GB" dirty="0" smtClean="0"/>
              <a:t>4 ALTs</a:t>
            </a:r>
          </a:p>
          <a:p>
            <a:r>
              <a:rPr lang="en-GB" dirty="0" smtClean="0"/>
              <a:t>1 Scapula</a:t>
            </a:r>
          </a:p>
          <a:p>
            <a:r>
              <a:rPr lang="en-GB" dirty="0" smtClean="0"/>
              <a:t>Included 6 orbital </a:t>
            </a:r>
            <a:r>
              <a:rPr lang="en-GB" dirty="0" err="1" smtClean="0"/>
              <a:t>exenterations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130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collection</a:t>
            </a:r>
          </a:p>
          <a:p>
            <a:pPr lvl="1"/>
            <a:r>
              <a:rPr lang="en-GB" dirty="0" smtClean="0"/>
              <a:t>UK national head and neck flap registry</a:t>
            </a:r>
          </a:p>
          <a:p>
            <a:pPr lvl="1"/>
            <a:r>
              <a:rPr lang="en-GB" dirty="0" smtClean="0"/>
              <a:t>All free flaps should be entered onto database</a:t>
            </a:r>
          </a:p>
          <a:p>
            <a:pPr lvl="1"/>
            <a:endParaRPr lang="en-GB" dirty="0"/>
          </a:p>
          <a:p>
            <a:r>
              <a:rPr lang="en-GB" dirty="0" smtClean="0"/>
              <a:t>Small number of flap failures makes it difficult to generalise why flaps fail however patient selection clearly important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9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retrospectively collect data on free flap survival from 2010 to 2020.</a:t>
            </a:r>
          </a:p>
          <a:p>
            <a:r>
              <a:rPr lang="en-GB" dirty="0"/>
              <a:t>To determine number and types of free flaps which did not survive.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47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Starting point – email to </a:t>
            </a:r>
            <a:r>
              <a:rPr lang="en-GB" dirty="0" smtClean="0"/>
              <a:t>Business </a:t>
            </a:r>
            <a:r>
              <a:rPr lang="en-GB" dirty="0"/>
              <a:t>Intelligence </a:t>
            </a:r>
          </a:p>
          <a:p>
            <a:r>
              <a:rPr lang="en-GB" dirty="0"/>
              <a:t>Query for 10 years of data was forwarded to coding department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3" t="42479" r="3798" b="18718"/>
          <a:stretch/>
        </p:blipFill>
        <p:spPr bwMode="auto">
          <a:xfrm>
            <a:off x="444749" y="3227733"/>
            <a:ext cx="8217134" cy="34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73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1" r="25048" b="12051"/>
          <a:stretch/>
        </p:blipFill>
        <p:spPr bwMode="auto">
          <a:xfrm>
            <a:off x="-105699" y="332656"/>
            <a:ext cx="9201838" cy="599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3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collection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Estimate of </a:t>
            </a:r>
            <a:r>
              <a:rPr lang="en-GB" dirty="0" err="1"/>
              <a:t>approx</a:t>
            </a:r>
            <a:r>
              <a:rPr lang="en-GB" dirty="0"/>
              <a:t> 300 flaps over this time period.</a:t>
            </a:r>
          </a:p>
          <a:p>
            <a:r>
              <a:rPr lang="en-GB" dirty="0"/>
              <a:t>Why were results not being displayed?</a:t>
            </a:r>
          </a:p>
          <a:p>
            <a:r>
              <a:rPr lang="en-GB" dirty="0" err="1"/>
              <a:t>Bluespiere</a:t>
            </a:r>
            <a:r>
              <a:rPr lang="en-GB" dirty="0"/>
              <a:t> software was analysed. Previous 12 months of flaps were reviewed and the codes for the procedures noted. It was found that nurses </a:t>
            </a:r>
            <a:r>
              <a:rPr lang="en-GB" dirty="0" smtClean="0"/>
              <a:t>coded </a:t>
            </a:r>
            <a:r>
              <a:rPr lang="en-GB" dirty="0"/>
              <a:t>the procedures and this was sometimes done incorrectly.</a:t>
            </a:r>
          </a:p>
          <a:p>
            <a:r>
              <a:rPr lang="en-GB" dirty="0"/>
              <a:t>I attempted to run a search through </a:t>
            </a:r>
            <a:r>
              <a:rPr lang="en-GB" dirty="0" err="1"/>
              <a:t>Bluespiere</a:t>
            </a:r>
            <a:r>
              <a:rPr lang="en-GB" dirty="0"/>
              <a:t> using the codes…</a:t>
            </a:r>
          </a:p>
        </p:txBody>
      </p:sp>
    </p:spTree>
    <p:extLst>
      <p:ext uri="{BB962C8B-B14F-4D97-AF65-F5344CB8AC3E}">
        <p14:creationId xmlns:p14="http://schemas.microsoft.com/office/powerpoint/2010/main" val="217461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" y="2"/>
            <a:ext cx="12939666" cy="727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2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collection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Bluespiere</a:t>
            </a:r>
            <a:r>
              <a:rPr lang="en-GB" dirty="0"/>
              <a:t> entries 2010-2016 archived – unable to retrieve.</a:t>
            </a:r>
          </a:p>
          <a:p>
            <a:r>
              <a:rPr lang="en-GB" dirty="0"/>
              <a:t>However light at the end of the tunnel…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6" t="13250" r="12260" b="61281"/>
          <a:stretch/>
        </p:blipFill>
        <p:spPr bwMode="auto">
          <a:xfrm>
            <a:off x="323528" y="3530402"/>
            <a:ext cx="8299940" cy="262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3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list from coders contained 226 patients spanning 2010-2020.</a:t>
            </a:r>
          </a:p>
          <a:p>
            <a:r>
              <a:rPr lang="en-GB" dirty="0"/>
              <a:t>Next task was to verify the list. This was done by looking at electronic records – M</a:t>
            </a:r>
            <a:r>
              <a:rPr lang="en-GB" dirty="0" smtClean="0"/>
              <a:t>edway</a:t>
            </a:r>
            <a:r>
              <a:rPr lang="en-GB" dirty="0"/>
              <a:t>, </a:t>
            </a:r>
            <a:r>
              <a:rPr lang="en-GB" dirty="0" err="1" smtClean="0"/>
              <a:t>Bluespiere</a:t>
            </a:r>
            <a:r>
              <a:rPr lang="en-GB" dirty="0"/>
              <a:t> </a:t>
            </a:r>
            <a:r>
              <a:rPr lang="en-GB" dirty="0" smtClean="0"/>
              <a:t>and Evolve </a:t>
            </a:r>
            <a:r>
              <a:rPr lang="en-GB" dirty="0"/>
              <a:t>to confirm if patients </a:t>
            </a:r>
            <a:r>
              <a:rPr lang="en-GB" dirty="0" smtClean="0"/>
              <a:t>received a </a:t>
            </a:r>
            <a:r>
              <a:rPr lang="en-GB" dirty="0"/>
              <a:t>free flap.</a:t>
            </a:r>
          </a:p>
          <a:p>
            <a:r>
              <a:rPr lang="en-GB" dirty="0"/>
              <a:t>The search found 199 patients.</a:t>
            </a:r>
          </a:p>
        </p:txBody>
      </p:sp>
    </p:spTree>
    <p:extLst>
      <p:ext uri="{BB962C8B-B14F-4D97-AF65-F5344CB8AC3E}">
        <p14:creationId xmlns:p14="http://schemas.microsoft.com/office/powerpoint/2010/main" val="398447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more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Good stroke of luck – Dr Rachel Craven was doing a project on head and neck patients admitted to ITU.</a:t>
            </a:r>
          </a:p>
          <a:p>
            <a:r>
              <a:rPr lang="en-GB" dirty="0"/>
              <a:t>This list contained 479 patients.</a:t>
            </a:r>
          </a:p>
          <a:p>
            <a:r>
              <a:rPr lang="en-GB" dirty="0"/>
              <a:t>Hypothesis: all OMFS free flaps will go to ITU post surgery.</a:t>
            </a:r>
          </a:p>
          <a:p>
            <a:r>
              <a:rPr lang="en-GB" dirty="0"/>
              <a:t>Craven list contained data on all head and neck patients being admitted to ITU – included ENT patients, infections etc.</a:t>
            </a:r>
          </a:p>
        </p:txBody>
      </p:sp>
    </p:spTree>
    <p:extLst>
      <p:ext uri="{BB962C8B-B14F-4D97-AF65-F5344CB8AC3E}">
        <p14:creationId xmlns:p14="http://schemas.microsoft.com/office/powerpoint/2010/main" val="32827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654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Free flaps Bristol 2010-2020</vt:lpstr>
      <vt:lpstr>Objectives</vt:lpstr>
      <vt:lpstr>Data collection</vt:lpstr>
      <vt:lpstr>PowerPoint Presentation</vt:lpstr>
      <vt:lpstr>Data collection issues</vt:lpstr>
      <vt:lpstr>PowerPoint Presentation</vt:lpstr>
      <vt:lpstr>Data collection issues</vt:lpstr>
      <vt:lpstr>Data Collection</vt:lpstr>
      <vt:lpstr>Finding more data</vt:lpstr>
      <vt:lpstr>Data completed</vt:lpstr>
      <vt:lpstr>Demographics</vt:lpstr>
      <vt:lpstr>Flaps</vt:lpstr>
      <vt:lpstr>Flap Failures</vt:lpstr>
      <vt:lpstr>CB </vt:lpstr>
      <vt:lpstr>SS</vt:lpstr>
      <vt:lpstr>PJ</vt:lpstr>
      <vt:lpstr>Number of flaps</vt:lpstr>
      <vt:lpstr>How has covid affected flap service?</vt:lpstr>
      <vt:lpstr>Improvements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flaps Bristol 2010-2020</dc:title>
  <dc:creator>Botha, Etienne</dc:creator>
  <cp:lastModifiedBy>Dunderdale, Helen</cp:lastModifiedBy>
  <cp:revision>62</cp:revision>
  <dcterms:created xsi:type="dcterms:W3CDTF">2021-03-13T11:43:23Z</dcterms:created>
  <dcterms:modified xsi:type="dcterms:W3CDTF">2021-11-23T11:31:08Z</dcterms:modified>
</cp:coreProperties>
</file>