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78" r:id="rId7"/>
    <p:sldId id="258" r:id="rId8"/>
    <p:sldId id="276" r:id="rId9"/>
    <p:sldId id="259" r:id="rId10"/>
    <p:sldId id="269" r:id="rId11"/>
    <p:sldId id="261" r:id="rId12"/>
    <p:sldId id="266" r:id="rId13"/>
    <p:sldId id="262" r:id="rId14"/>
    <p:sldId id="268" r:id="rId15"/>
    <p:sldId id="270" r:id="rId16"/>
    <p:sldId id="271" r:id="rId17"/>
    <p:sldId id="275" r:id="rId18"/>
    <p:sldId id="267" r:id="rId19"/>
    <p:sldId id="273" r:id="rId20"/>
    <p:sldId id="272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  <a:srgbClr val="41B6E6"/>
    <a:srgbClr val="FFB81C"/>
    <a:srgbClr val="AE2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1E133-83AB-4E47-80EE-C00DA4F3B971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B6099-6A7B-4FDD-ACF4-583E9DEBE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4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Risk</a:t>
            </a:r>
            <a:r>
              <a:rPr lang="en-GB" baseline="0" dirty="0" smtClean="0"/>
              <a:t> factors for ORN include dental infection (at the root) and the extraction of teeth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6099-6A7B-4FDD-ACF4-583E9DEBE4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7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6099-6A7B-4FDD-ACF4-583E9DEBE4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7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screen aims to identify teeth of poor prognosis (decay, severe gum disease, root infections and partially erupted teeth) in the radiotherapy field and extract these prior to radiotherapy.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6099-6A7B-4FDD-ACF4-583E9DEBE4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screen aims to identify teeth of poor prognosis (decay, severe gum disease, root infections and partially erupted teeth) in the radiotherapy field and extract these prior to radiotherapy.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6099-6A7B-4FDD-ACF4-583E9DEBE4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Observational evidence suggests  lack of adequate healing time post-extraction can impact upon the incidence of ORN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6099-6A7B-4FDD-ACF4-583E9DEBE4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98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23/11/2021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5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23/11/2021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88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23/11/2021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36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23/11/2021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18703"/>
            <a:ext cx="1368152" cy="72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23/11/2021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85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23/11/2021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91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23/11/2021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7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23/11/2021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23/11/2021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2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23/11/2021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25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23/11/2021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7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FBDE6-699B-4C12-BE52-E3FD79ADB6CA}" type="datetimeFigureOut">
              <a:rPr lang="en-GB" smtClean="0"/>
              <a:t>23/11/2021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26" name="Picture 2" descr="Z:\Images General\7 - Logos\UHBW\RIGHT ALIGNED\UHBW LOGO BLUE AWK_RIGHT ALIGNED noback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66" y="-387424"/>
            <a:ext cx="3189038" cy="22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18703"/>
            <a:ext cx="1368152" cy="722665"/>
          </a:xfrm>
          <a:prstGeom prst="rect">
            <a:avLst/>
          </a:prstGeom>
        </p:spPr>
      </p:pic>
      <p:pic>
        <p:nvPicPr>
          <p:cNvPr id="11" name="Picture 2" descr="K:\Communications Department\Design\LOGOS\PRIDE LOGO SEP 2015 white background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6237312"/>
            <a:ext cx="1656184" cy="42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1412776"/>
            <a:ext cx="9144000" cy="45719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7" name="Picture 2" descr="Z:\Projects, Campaigns and Plans\2021 - Ongoing\CQC\UHBW report publication November 2021\Graphics\CQC inspected and rated good RGB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35" y="5942168"/>
            <a:ext cx="1152653" cy="7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12776"/>
            <a:ext cx="9144000" cy="4365104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640960" cy="1470025"/>
          </a:xfrm>
        </p:spPr>
        <p:txBody>
          <a:bodyPr>
            <a:noAutofit/>
          </a:bodyPr>
          <a:lstStyle/>
          <a:p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/>
              <a:t> </a:t>
            </a:r>
            <a:r>
              <a:rPr lang="en-GB" sz="4800" dirty="0">
                <a:solidFill>
                  <a:schemeClr val="bg1"/>
                </a:solidFill>
              </a:rPr>
              <a:t>Audit of dental extraction healing time prior to radiotherapy 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23528" y="3789040"/>
            <a:ext cx="8280920" cy="1707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Restorative Dentistry</a:t>
            </a:r>
          </a:p>
          <a:p>
            <a:pPr algn="l"/>
            <a:r>
              <a:rPr lang="en-GB" sz="2600" i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Gormley (NIHR Academic Clinical Fellow)</a:t>
            </a:r>
          </a:p>
          <a:p>
            <a:pPr algn="l"/>
            <a:endParaRPr lang="en-GB" sz="2600" i="1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Garner, Tom Dudding, Lisa McNally</a:t>
            </a:r>
          </a:p>
          <a:p>
            <a:pPr algn="l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8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</a:t>
            </a:r>
            <a:r>
              <a:rPr lang="en-GB" dirty="0" smtClean="0">
                <a:solidFill>
                  <a:srgbClr val="005EB8"/>
                </a:solidFill>
              </a:rPr>
              <a:t>Healing Time Audit (1)</a:t>
            </a:r>
            <a:endParaRPr lang="en-GB" dirty="0">
              <a:solidFill>
                <a:srgbClr val="005EB8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316644"/>
              </p:ext>
            </p:extLst>
          </p:nvPr>
        </p:nvGraphicFramePr>
        <p:xfrm>
          <a:off x="1266045" y="1700808"/>
          <a:ext cx="6500253" cy="396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461"/>
                <a:gridCol w="2220461"/>
                <a:gridCol w="2059331"/>
              </a:tblGrid>
              <a:tr h="361761">
                <a:tc>
                  <a:txBody>
                    <a:bodyPr/>
                    <a:lstStyle/>
                    <a:p>
                      <a:r>
                        <a:rPr lang="en-GB" dirty="0" smtClean="0"/>
                        <a:t>Criteria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Target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Result</a:t>
                      </a:r>
                      <a:endParaRPr lang="en-GB" dirty="0"/>
                    </a:p>
                  </a:txBody>
                  <a:tcPr/>
                </a:tc>
              </a:tr>
              <a:tr h="904402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day gap between extractions and radiotherapy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04402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day gap between extractions and radiotherapy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58934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of extraction site 14 days post-extraction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58934">
                <a:tc>
                  <a:txBody>
                    <a:bodyPr/>
                    <a:lstStyle/>
                    <a:p>
                      <a:r>
                        <a:rPr lang="en-GB" i="1" dirty="0" smtClean="0"/>
                        <a:t>Review</a:t>
                      </a:r>
                      <a:r>
                        <a:rPr lang="en-GB" i="1" baseline="0" dirty="0" smtClean="0"/>
                        <a:t> of extraction site (at all)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0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</a:t>
            </a:r>
            <a:r>
              <a:rPr lang="en-GB" dirty="0" smtClean="0">
                <a:solidFill>
                  <a:srgbClr val="005EB8"/>
                </a:solidFill>
              </a:rPr>
              <a:t>Healing Time Audit (1)</a:t>
            </a:r>
            <a:endParaRPr lang="en-GB" dirty="0">
              <a:solidFill>
                <a:srgbClr val="005EB8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076320"/>
              </p:ext>
            </p:extLst>
          </p:nvPr>
        </p:nvGraphicFramePr>
        <p:xfrm>
          <a:off x="1266045" y="1700808"/>
          <a:ext cx="6500253" cy="396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461"/>
                <a:gridCol w="2220461"/>
                <a:gridCol w="2059331"/>
              </a:tblGrid>
              <a:tr h="361761">
                <a:tc>
                  <a:txBody>
                    <a:bodyPr/>
                    <a:lstStyle/>
                    <a:p>
                      <a:r>
                        <a:rPr lang="en-GB" dirty="0" smtClean="0"/>
                        <a:t>Criteria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Target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Result</a:t>
                      </a:r>
                      <a:endParaRPr lang="en-GB" dirty="0"/>
                    </a:p>
                  </a:txBody>
                  <a:tcPr/>
                </a:tc>
              </a:tr>
              <a:tr h="904402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day gap between extractions and radiotherapy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96% (48/50)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04402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day gap between extractions and radiotherapy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72% (36/50)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58934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of extraction site 14 days post-extraction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2% (1/50)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58934">
                <a:tc>
                  <a:txBody>
                    <a:bodyPr/>
                    <a:lstStyle/>
                    <a:p>
                      <a:r>
                        <a:rPr lang="en-GB" i="1" dirty="0" smtClean="0"/>
                        <a:t>Review</a:t>
                      </a:r>
                      <a:r>
                        <a:rPr lang="en-GB" i="1" baseline="0" dirty="0" smtClean="0"/>
                        <a:t> of extraction site booked (at all)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6% (3/50)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0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</a:t>
            </a:r>
            <a:r>
              <a:rPr lang="en-GB" dirty="0" smtClean="0">
                <a:solidFill>
                  <a:srgbClr val="005EB8"/>
                </a:solidFill>
              </a:rPr>
              <a:t>Action Points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2348880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Dental Screen</a:t>
            </a:r>
          </a:p>
          <a:p>
            <a:pPr algn="ctr"/>
            <a:r>
              <a:rPr lang="en-GB" dirty="0" smtClean="0"/>
              <a:t>(Restorative)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372200" y="2348880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Kuldip/Fran</a:t>
            </a:r>
          </a:p>
          <a:p>
            <a:pPr algn="ctr"/>
            <a:r>
              <a:rPr lang="en-GB" dirty="0" smtClean="0"/>
              <a:t>(BDH Management)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391969" y="4581128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Extraction</a:t>
            </a:r>
          </a:p>
          <a:p>
            <a:pPr algn="ctr"/>
            <a:r>
              <a:rPr lang="en-GB" dirty="0" smtClean="0"/>
              <a:t>(Oral Surgery)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39752" y="2529770"/>
            <a:ext cx="3816424" cy="369332"/>
            <a:chOff x="2339752" y="2529770"/>
            <a:chExt cx="3816424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339752" y="2852936"/>
              <a:ext cx="38164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55776" y="2529770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Extractions 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7256065" y="350100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5106" y="4581128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Radiotherapy</a:t>
            </a:r>
          </a:p>
          <a:p>
            <a:pPr algn="ctr"/>
            <a:r>
              <a:rPr lang="en-GB" dirty="0" smtClean="0"/>
              <a:t>(Oncology)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39752" y="4715852"/>
            <a:ext cx="3816424" cy="369332"/>
            <a:chOff x="2339752" y="4715852"/>
            <a:chExt cx="3816424" cy="369332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2339752" y="5085184"/>
              <a:ext cx="38164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694831" y="47158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 – 14 days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25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</a:t>
            </a:r>
            <a:r>
              <a:rPr lang="en-GB" dirty="0" smtClean="0">
                <a:solidFill>
                  <a:srgbClr val="005EB8"/>
                </a:solidFill>
              </a:rPr>
              <a:t>Action Points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2348880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Dental Screen</a:t>
            </a:r>
          </a:p>
          <a:p>
            <a:pPr algn="ctr"/>
            <a:r>
              <a:rPr lang="en-GB" dirty="0" smtClean="0"/>
              <a:t>(Restorative)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372200" y="2348880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Kuldip/Fran</a:t>
            </a:r>
          </a:p>
          <a:p>
            <a:pPr algn="ctr"/>
            <a:r>
              <a:rPr lang="en-GB" dirty="0" smtClean="0"/>
              <a:t>(BDH Management)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39752" y="2852936"/>
            <a:ext cx="38164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91969" y="4581128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Extraction</a:t>
            </a:r>
          </a:p>
          <a:p>
            <a:pPr algn="ctr"/>
            <a:r>
              <a:rPr lang="en-GB" dirty="0" smtClean="0"/>
              <a:t>(Oral Surgery)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252977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Extractions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289910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AND</a:t>
            </a:r>
            <a:r>
              <a:rPr lang="en-GB" dirty="0" smtClean="0">
                <a:solidFill>
                  <a:srgbClr val="00B050"/>
                </a:solidFill>
              </a:rPr>
              <a:t> mucosal check 14 days later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56065" y="350100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5106" y="4581128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Radiotherapy</a:t>
            </a:r>
          </a:p>
          <a:p>
            <a:pPr algn="ctr"/>
            <a:r>
              <a:rPr lang="en-GB" dirty="0" smtClean="0"/>
              <a:t>(Oncology)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339752" y="508518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19872" y="4581128"/>
            <a:ext cx="172819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Mucosal Check</a:t>
            </a:r>
          </a:p>
          <a:p>
            <a:pPr algn="ctr"/>
            <a:r>
              <a:rPr lang="en-GB" dirty="0" smtClean="0"/>
              <a:t>(Oral Surgery)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4103948" y="4715852"/>
            <a:ext cx="3384376" cy="369332"/>
            <a:chOff x="4103948" y="4715852"/>
            <a:chExt cx="3384376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4103948" y="47158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B050"/>
                  </a:solidFill>
                </a:rPr>
                <a:t>14 days 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364088" y="5085184"/>
              <a:ext cx="864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994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</a:t>
            </a:r>
            <a:r>
              <a:rPr lang="en-GB" dirty="0" smtClean="0">
                <a:solidFill>
                  <a:srgbClr val="005EB8"/>
                </a:solidFill>
              </a:rPr>
              <a:t>Healing Time Audit (2)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388541"/>
              </p:ext>
            </p:extLst>
          </p:nvPr>
        </p:nvGraphicFramePr>
        <p:xfrm>
          <a:off x="251520" y="1630004"/>
          <a:ext cx="8676456" cy="42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693244"/>
                <a:gridCol w="2087450"/>
                <a:gridCol w="2087450"/>
              </a:tblGrid>
              <a:tr h="347332">
                <a:tc>
                  <a:txBody>
                    <a:bodyPr/>
                    <a:lstStyle/>
                    <a:p>
                      <a:r>
                        <a:rPr lang="en-GB" dirty="0" smtClean="0"/>
                        <a:t>Criteria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Target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Result 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Result (2)</a:t>
                      </a:r>
                      <a:endParaRPr lang="en-GB" dirty="0"/>
                    </a:p>
                  </a:txBody>
                  <a:tcPr/>
                </a:tc>
              </a:tr>
              <a:tr h="868331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day gap between extractions and radiotherapy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96% (48/50)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68331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day gap between extractions and radiotherapy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72% (36/50)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8860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of extraction site 14 days post-extraction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2% (1/50)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7832">
                <a:tc>
                  <a:txBody>
                    <a:bodyPr/>
                    <a:lstStyle/>
                    <a:p>
                      <a:r>
                        <a:rPr lang="en-GB" i="1" dirty="0" smtClean="0"/>
                        <a:t>Review</a:t>
                      </a:r>
                      <a:r>
                        <a:rPr lang="en-GB" i="1" baseline="0" dirty="0" smtClean="0"/>
                        <a:t> of extraction site booked (at all)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6% (3/50)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202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Cancel no re-book/Did</a:t>
                      </a:r>
                      <a:r>
                        <a:rPr lang="en-GB" i="1" baseline="0" dirty="0" smtClean="0"/>
                        <a:t> Not Attend (DNA) rate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33% (1/3)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3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</a:t>
            </a:r>
            <a:r>
              <a:rPr lang="en-GB" dirty="0" smtClean="0">
                <a:solidFill>
                  <a:srgbClr val="005EB8"/>
                </a:solidFill>
              </a:rPr>
              <a:t>Healing Time Audit (2)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576206"/>
              </p:ext>
            </p:extLst>
          </p:nvPr>
        </p:nvGraphicFramePr>
        <p:xfrm>
          <a:off x="251520" y="1630004"/>
          <a:ext cx="8676456" cy="42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693244"/>
                <a:gridCol w="2087450"/>
                <a:gridCol w="2087450"/>
              </a:tblGrid>
              <a:tr h="347332">
                <a:tc>
                  <a:txBody>
                    <a:bodyPr/>
                    <a:lstStyle/>
                    <a:p>
                      <a:r>
                        <a:rPr lang="en-GB" dirty="0" smtClean="0"/>
                        <a:t>Criteria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Target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Result 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Result (2)</a:t>
                      </a:r>
                      <a:endParaRPr lang="en-GB" dirty="0"/>
                    </a:p>
                  </a:txBody>
                  <a:tcPr/>
                </a:tc>
              </a:tr>
              <a:tr h="868331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day gap between extractions and radiotherapy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96% (48/50)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100% (40/40)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68331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day gap between extractions and radiotherapy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72% (36/50)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83% (33/40)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8860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of extraction site 14 days post-extraction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2% (1/50)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43% (17/40)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7832">
                <a:tc>
                  <a:txBody>
                    <a:bodyPr/>
                    <a:lstStyle/>
                    <a:p>
                      <a:r>
                        <a:rPr lang="en-GB" i="1" dirty="0" smtClean="0"/>
                        <a:t>Review</a:t>
                      </a:r>
                      <a:r>
                        <a:rPr lang="en-GB" i="1" baseline="0" dirty="0" smtClean="0"/>
                        <a:t> of extraction site booked (at all)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6% (3/50)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73% (29/40)</a:t>
                      </a:r>
                      <a:endParaRPr lang="en-GB" dirty="0"/>
                    </a:p>
                  </a:txBody>
                  <a:tcPr/>
                </a:tc>
              </a:tr>
              <a:tr h="55202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Cancel no re-book/Did</a:t>
                      </a:r>
                      <a:r>
                        <a:rPr lang="en-GB" i="1" baseline="0" dirty="0" smtClean="0"/>
                        <a:t> Not Attend (DNA) rate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33% (1/3)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17% (5/29)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</a:t>
            </a:r>
            <a:r>
              <a:rPr lang="en-GB" dirty="0" smtClean="0">
                <a:solidFill>
                  <a:srgbClr val="005EB8"/>
                </a:solidFill>
              </a:rPr>
              <a:t>Healing Time Audit (2)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298394"/>
              </p:ext>
            </p:extLst>
          </p:nvPr>
        </p:nvGraphicFramePr>
        <p:xfrm>
          <a:off x="395536" y="1916832"/>
          <a:ext cx="8208912" cy="2952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4132"/>
                <a:gridCol w="2804132"/>
                <a:gridCol w="2600648"/>
              </a:tblGrid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Time (days) between extraction and review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</a:rPr>
                        <a:t>Time (days) between review and radiotherapy</a:t>
                      </a:r>
                    </a:p>
                  </a:txBody>
                  <a:tcPr marL="68580" marR="68580" marT="0" marB="0"/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Mean (SD)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</a:rPr>
                        <a:t>13.7 (4.5)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</a:rPr>
                        <a:t>8.2 (11.9)</a:t>
                      </a: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Median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Min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u="sng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-4</a:t>
                      </a:r>
                      <a:endParaRPr lang="en-GB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Max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</a:t>
            </a:r>
            <a:r>
              <a:rPr lang="en-GB" dirty="0" smtClean="0">
                <a:solidFill>
                  <a:srgbClr val="005EB8"/>
                </a:solidFill>
              </a:rPr>
              <a:t>Healing Time Audit (2)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042787"/>
              </p:ext>
            </p:extLst>
          </p:nvPr>
        </p:nvGraphicFramePr>
        <p:xfrm>
          <a:off x="395536" y="1628800"/>
          <a:ext cx="8208912" cy="321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9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r>
                        <a:rPr lang="en-GB" sz="1800" baseline="30000" dirty="0" smtClean="0">
                          <a:effectLst/>
                          <a:latin typeface="+mn-lt"/>
                          <a:ea typeface="Calibri"/>
                        </a:rPr>
                        <a:t>st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</a:rPr>
                        <a:t> Audit – Time (days) between extraction and radiotherapy</a:t>
                      </a:r>
                      <a:endParaRPr lang="en-GB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r>
                        <a:rPr lang="en-GB" sz="1800" baseline="30000" dirty="0" smtClean="0">
                          <a:effectLst/>
                          <a:latin typeface="+mn-lt"/>
                          <a:ea typeface="Calibri"/>
                        </a:rPr>
                        <a:t>nd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</a:rPr>
                        <a:t> Audit – Time (days) between extraction and radiotherapy</a:t>
                      </a:r>
                      <a:endParaRPr lang="en-GB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Mean (SD)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</a:rPr>
                        <a:t>18.8 (7.6)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</a:rPr>
                        <a:t>21.7 (11.8)</a:t>
                      </a:r>
                    </a:p>
                  </a:txBody>
                  <a:tcPr marL="68580" marR="685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Median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</a:rPr>
                        <a:t>18.9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Min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Max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</a:rPr>
                        <a:t>69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2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</a:t>
            </a:r>
            <a:r>
              <a:rPr lang="en-GB" dirty="0" smtClean="0">
                <a:solidFill>
                  <a:srgbClr val="005EB8"/>
                </a:solidFill>
              </a:rPr>
              <a:t>Conclusion</a:t>
            </a:r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Increased compliance with RCS Dental Oncology Guidelines</a:t>
            </a:r>
          </a:p>
          <a:p>
            <a:endParaRPr lang="en-GB" dirty="0"/>
          </a:p>
          <a:p>
            <a:r>
              <a:rPr lang="en-GB" dirty="0" smtClean="0"/>
              <a:t>Time and economic consequences of this</a:t>
            </a:r>
          </a:p>
          <a:p>
            <a:pPr lvl="1"/>
            <a:r>
              <a:rPr lang="en-GB" dirty="0" smtClean="0"/>
              <a:t>Current service evaluation into number of ORN follow-up appointments</a:t>
            </a:r>
          </a:p>
          <a:p>
            <a:endParaRPr lang="en-GB" dirty="0"/>
          </a:p>
          <a:p>
            <a:r>
              <a:rPr lang="en-GB" dirty="0" smtClean="0"/>
              <a:t>Complete second cycle and develop next action points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784976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Osteoradionecrosis</a:t>
            </a:r>
            <a:endParaRPr lang="en-GB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844824"/>
            <a:ext cx="4283968" cy="4248472"/>
          </a:xfrm>
        </p:spPr>
        <p:txBody>
          <a:bodyPr>
            <a:normAutofit/>
          </a:bodyPr>
          <a:lstStyle/>
          <a:p>
            <a:pPr lvl="0"/>
            <a:r>
              <a:rPr lang="en-GB" sz="2300" dirty="0" smtClean="0"/>
              <a:t>Osteoradionecrosis </a:t>
            </a:r>
            <a:r>
              <a:rPr lang="en-GB" sz="2300" dirty="0"/>
              <a:t>(ORN) is a common complication of radiotherapy for head and neck malignancy whereby the bone undergoes necrosis, becoming exposed. This is usually symptomatic and may cause intra- or extra-oral fistulae, infection, pain and eventually pathological fracture </a:t>
            </a:r>
            <a:r>
              <a:rPr lang="en-GB" sz="2300" dirty="0" smtClean="0"/>
              <a:t> (Dhanda et al. 2016)</a:t>
            </a:r>
            <a:endParaRPr lang="en-GB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5"/>
          <a:stretch/>
        </p:blipFill>
        <p:spPr bwMode="auto">
          <a:xfrm>
            <a:off x="251520" y="2564904"/>
            <a:ext cx="4141638" cy="250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1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784976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Osteoradionecrosis</a:t>
            </a:r>
            <a:endParaRPr lang="en-GB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ig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0" y="1628800"/>
            <a:ext cx="3409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6" y="1872320"/>
            <a:ext cx="3409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e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91903"/>
            <a:ext cx="3409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gure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21" y="2909913"/>
            <a:ext cx="3409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gure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2399"/>
            <a:ext cx="3409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50" y="4112949"/>
            <a:ext cx="3911205" cy="198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5466603"/>
            <a:ext cx="180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Kim et al. 2016</a:t>
            </a:r>
          </a:p>
        </p:txBody>
      </p:sp>
    </p:spTree>
    <p:extLst>
      <p:ext uri="{BB962C8B-B14F-4D97-AF65-F5344CB8AC3E}">
        <p14:creationId xmlns:p14="http://schemas.microsoft.com/office/powerpoint/2010/main" val="27036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784976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 @ UHBW</a:t>
            </a:r>
            <a:endParaRPr lang="en-GB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464496"/>
          </a:xfrm>
        </p:spPr>
        <p:txBody>
          <a:bodyPr>
            <a:normAutofit/>
          </a:bodyPr>
          <a:lstStyle/>
          <a:p>
            <a:pPr lvl="0"/>
            <a:r>
              <a:rPr lang="en-GB" sz="2300" b="1" dirty="0" smtClean="0"/>
              <a:t>Service Evaluation (2019)</a:t>
            </a:r>
          </a:p>
          <a:p>
            <a:pPr lvl="0"/>
            <a:endParaRPr lang="en-GB" sz="2300" b="1" dirty="0" smtClean="0"/>
          </a:p>
          <a:p>
            <a:pPr lvl="1"/>
            <a:r>
              <a:rPr lang="en-GB" sz="2000" dirty="0">
                <a:cs typeface="Arial" panose="020B0604020202020204" pitchFamily="34" charset="0"/>
              </a:rPr>
              <a:t>All </a:t>
            </a:r>
            <a:r>
              <a:rPr lang="en-GB" sz="2000" dirty="0" smtClean="0">
                <a:cs typeface="Arial" panose="020B0604020202020204" pitchFamily="34" charset="0"/>
              </a:rPr>
              <a:t>eligible patients from 2015-19 who received 60Gy of radiotherapy following a diagnosis for coded head and neck cancer</a:t>
            </a:r>
          </a:p>
          <a:p>
            <a:pPr lvl="1"/>
            <a:endParaRPr lang="en-GB" sz="2000" dirty="0">
              <a:cs typeface="Arial" panose="020B0604020202020204" pitchFamily="34" charset="0"/>
            </a:endParaRPr>
          </a:p>
          <a:p>
            <a:pPr lvl="1"/>
            <a:r>
              <a:rPr lang="en-GB" sz="2000" dirty="0" smtClean="0">
                <a:cs typeface="Arial" panose="020B0604020202020204" pitchFamily="34" charset="0"/>
              </a:rPr>
              <a:t>Sample (n = 60) of a total 332 eligible patients</a:t>
            </a:r>
          </a:p>
          <a:p>
            <a:pPr lvl="1"/>
            <a:endParaRPr lang="en-GB" sz="2000" dirty="0" smtClean="0">
              <a:cs typeface="Arial" panose="020B0604020202020204" pitchFamily="34" charset="0"/>
            </a:endParaRPr>
          </a:p>
          <a:p>
            <a:pPr lvl="1"/>
            <a:r>
              <a:rPr lang="en-GB" sz="2000" dirty="0" smtClean="0">
                <a:cs typeface="Arial" panose="020B0604020202020204" pitchFamily="34" charset="0"/>
              </a:rPr>
              <a:t>6.6% (n = 4) developed ORN</a:t>
            </a:r>
          </a:p>
          <a:p>
            <a:pPr lvl="1"/>
            <a:endParaRPr lang="en-GB" sz="2000" dirty="0" smtClean="0">
              <a:cs typeface="Arial" panose="020B0604020202020204" pitchFamily="34" charset="0"/>
            </a:endParaRPr>
          </a:p>
          <a:p>
            <a:pPr lvl="1"/>
            <a:r>
              <a:rPr lang="en-GB" sz="2000" dirty="0" smtClean="0">
                <a:cs typeface="Arial" panose="020B0604020202020204" pitchFamily="34" charset="0"/>
              </a:rPr>
              <a:t>Likely under-estimation (only clinical letters where ORN explicitly mentioned included)</a:t>
            </a:r>
          </a:p>
          <a:p>
            <a:pPr lvl="1"/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000" dirty="0" smtClean="0"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1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784976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ORN: Wider Picture</a:t>
            </a:r>
            <a:endParaRPr lang="en-GB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229200"/>
            <a:ext cx="8568952" cy="8640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GB" sz="19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900" b="1" dirty="0" smtClean="0">
                <a:cs typeface="Arial" panose="020B0604020202020204" pitchFamily="34" charset="0"/>
              </a:rPr>
              <a:t> 7.0% - International Systematic Review and Meta-Analysis </a:t>
            </a:r>
            <a:r>
              <a:rPr lang="en-GB" sz="1900" dirty="0" smtClean="0">
                <a:cs typeface="Arial" panose="020B0604020202020204" pitchFamily="34" charset="0"/>
              </a:rPr>
              <a:t>(</a:t>
            </a:r>
            <a:r>
              <a:rPr lang="en-GB" sz="1900" dirty="0" err="1" smtClean="0">
                <a:cs typeface="Arial" panose="020B0604020202020204" pitchFamily="34" charset="0"/>
              </a:rPr>
              <a:t>Nabbil</a:t>
            </a:r>
            <a:r>
              <a:rPr lang="en-GB" sz="1900" dirty="0" smtClean="0">
                <a:cs typeface="Arial" panose="020B0604020202020204" pitchFamily="34" charset="0"/>
              </a:rPr>
              <a:t> and </a:t>
            </a:r>
            <a:r>
              <a:rPr lang="en-GB" sz="1900" dirty="0" err="1" smtClean="0">
                <a:cs typeface="Arial" panose="020B0604020202020204" pitchFamily="34" charset="0"/>
              </a:rPr>
              <a:t>Samman</a:t>
            </a:r>
            <a:r>
              <a:rPr lang="en-GB" sz="1900" dirty="0" smtClean="0">
                <a:cs typeface="Arial" panose="020B0604020202020204" pitchFamily="34" charset="0"/>
              </a:rPr>
              <a:t>, 2011)</a:t>
            </a:r>
          </a:p>
          <a:p>
            <a:pPr lvl="1"/>
            <a:endParaRPr lang="en-GB" sz="2000" dirty="0" smtClean="0"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6737" r="55686" b="63233"/>
          <a:stretch/>
        </p:blipFill>
        <p:spPr bwMode="auto">
          <a:xfrm>
            <a:off x="2195736" y="3766064"/>
            <a:ext cx="4449430" cy="174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8063" y="1582436"/>
            <a:ext cx="3907314" cy="1867999"/>
            <a:chOff x="98063" y="1582436"/>
            <a:chExt cx="3907314" cy="1867999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21" y="1582436"/>
              <a:ext cx="2664296" cy="1498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8063" y="3081103"/>
              <a:ext cx="3907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cs typeface="Arial" panose="020B0604020202020204" pitchFamily="34" charset="0"/>
                </a:rPr>
                <a:t>6.9% - RUH, Bath </a:t>
              </a:r>
              <a:r>
                <a:rPr lang="en-GB" dirty="0">
                  <a:cs typeface="Arial" panose="020B0604020202020204" pitchFamily="34" charset="0"/>
                </a:rPr>
                <a:t>(</a:t>
              </a:r>
              <a:r>
                <a:rPr lang="en-GB" dirty="0" err="1">
                  <a:cs typeface="Arial" panose="020B0604020202020204" pitchFamily="34" charset="0"/>
                </a:rPr>
                <a:t>Fitton</a:t>
              </a:r>
              <a:r>
                <a:rPr lang="en-GB" dirty="0">
                  <a:cs typeface="Arial" panose="020B0604020202020204" pitchFamily="34" charset="0"/>
                </a:rPr>
                <a:t> et al. 2019)</a:t>
              </a:r>
              <a:r>
                <a:rPr lang="en-GB" b="1" dirty="0">
                  <a:cs typeface="Arial" panose="020B0604020202020204" pitchFamily="34" charset="0"/>
                </a:rPr>
                <a:t> 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51920" y="1628800"/>
            <a:ext cx="5328592" cy="1824881"/>
            <a:chOff x="3908862" y="1628800"/>
            <a:chExt cx="5328592" cy="1824881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942" y="1628800"/>
              <a:ext cx="3826260" cy="1452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908862" y="3068960"/>
              <a:ext cx="532859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indent="0" algn="ctr">
                <a:buNone/>
              </a:pPr>
              <a:r>
                <a:rPr lang="en-GB" sz="1900" b="1" dirty="0">
                  <a:cs typeface="Arial" panose="020B0604020202020204" pitchFamily="34" charset="0"/>
                </a:rPr>
                <a:t>5.5% - GSTT, London</a:t>
              </a:r>
              <a:r>
                <a:rPr lang="en-GB" sz="1900" dirty="0">
                  <a:cs typeface="Arial" panose="020B0604020202020204" pitchFamily="34" charset="0"/>
                </a:rPr>
                <a:t> (2009-14</a:t>
              </a:r>
              <a:r>
                <a:rPr lang="en-GB" sz="1900" dirty="0" smtClean="0">
                  <a:cs typeface="Arial" panose="020B0604020202020204" pitchFamily="34" charset="0"/>
                </a:rPr>
                <a:t>)(</a:t>
              </a:r>
              <a:r>
                <a:rPr lang="en-GB" sz="1900" dirty="0">
                  <a:cs typeface="Arial" panose="020B0604020202020204" pitchFamily="34" charset="0"/>
                </a:rPr>
                <a:t>de Felice et al. 2016)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6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</a:t>
            </a:r>
            <a:r>
              <a:rPr lang="en-GB" dirty="0" smtClean="0">
                <a:solidFill>
                  <a:srgbClr val="005EB8"/>
                </a:solidFill>
              </a:rPr>
              <a:t>Reducing the Risk</a:t>
            </a:r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EVERY</a:t>
            </a:r>
            <a:r>
              <a:rPr lang="en-GB" dirty="0" smtClean="0"/>
              <a:t> patient having radiotherapy to the head and neck region should have a dental screen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65748"/>
            <a:ext cx="3591427" cy="21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3515"/>
            <a:ext cx="8784976" cy="428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</a:t>
            </a:r>
            <a:r>
              <a:rPr lang="en-GB" dirty="0" smtClean="0">
                <a:solidFill>
                  <a:srgbClr val="005EB8"/>
                </a:solidFill>
              </a:rPr>
              <a:t>Reducing the Risk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059832" y="4005064"/>
            <a:ext cx="720080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156176" y="4463008"/>
            <a:ext cx="720080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732240" y="3095202"/>
            <a:ext cx="720080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338239" y="4293096"/>
            <a:ext cx="720080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2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67" y="1512168"/>
            <a:ext cx="3236225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005EB8"/>
                </a:solidFill>
              </a:rPr>
              <a:t>      Reducing the Risk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46920" y="1484784"/>
            <a:ext cx="7729277" cy="3929220"/>
            <a:chOff x="646920" y="1484784"/>
            <a:chExt cx="7729277" cy="39292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20" y="3166302"/>
              <a:ext cx="7729277" cy="2247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383" y="1484784"/>
              <a:ext cx="1224718" cy="1760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40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</a:t>
            </a:r>
            <a:r>
              <a:rPr lang="en-GB" dirty="0" smtClean="0">
                <a:solidFill>
                  <a:srgbClr val="005EB8"/>
                </a:solidFill>
              </a:rPr>
              <a:t>Healing Time Audit (1)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16905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68674"/>
            <a:ext cx="1238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308304" y="1967984"/>
            <a:ext cx="1440160" cy="1555336"/>
            <a:chOff x="7308304" y="1967984"/>
            <a:chExt cx="1440160" cy="1555336"/>
          </a:xfrm>
        </p:grpSpPr>
        <p:pic>
          <p:nvPicPr>
            <p:cNvPr id="5124" name="Picture 4" descr="See the source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2492896"/>
              <a:ext cx="1030424" cy="1030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08304" y="196798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01/01/2015</a:t>
              </a:r>
              <a:endParaRPr lang="en-GB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35896" y="1967984"/>
            <a:ext cx="1440160" cy="1555336"/>
            <a:chOff x="3635896" y="1967984"/>
            <a:chExt cx="1440160" cy="1555336"/>
          </a:xfrm>
        </p:grpSpPr>
        <p:pic>
          <p:nvPicPr>
            <p:cNvPr id="10" name="Picture 4" descr="See the source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492896"/>
              <a:ext cx="1030424" cy="1030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635896" y="196798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01/03/2020</a:t>
              </a:r>
              <a:endParaRPr lang="en-GB" b="1" dirty="0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5015204" y="300810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04336" y="4300547"/>
            <a:ext cx="2007424" cy="1460992"/>
            <a:chOff x="404336" y="4300547"/>
            <a:chExt cx="2007424" cy="1460992"/>
          </a:xfrm>
        </p:grpSpPr>
        <p:pic>
          <p:nvPicPr>
            <p:cNvPr id="5126" name="Picture 6" descr="See the source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36" y="4669879"/>
              <a:ext cx="1940729" cy="1091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71600" y="4300547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n</a:t>
              </a:r>
              <a:r>
                <a:rPr lang="en-GB" b="1" dirty="0" smtClean="0"/>
                <a:t> = 50</a:t>
              </a:r>
              <a:endParaRPr lang="en-GB" b="1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1993826" y="3008108"/>
            <a:ext cx="13540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97882" y="5373216"/>
            <a:ext cx="5619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19" y="4881513"/>
            <a:ext cx="1544117" cy="86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9" y="4866400"/>
            <a:ext cx="1594529" cy="89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57874"/>
            <a:ext cx="1339623" cy="8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32040" y="51311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7092280" y="51479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907704" y="3645024"/>
            <a:ext cx="540060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CEE45AABFB3B4C9CAD30679E7A05FD" ma:contentTypeVersion="2" ma:contentTypeDescription="Create a new document." ma:contentTypeScope="" ma:versionID="12e562ce645633943dcac418a3796ae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c0a6d81ce70c9fb096a77ae92a297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D429F05-48EC-4567-9179-CBBE98E6EC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6BD205-8372-48EF-BD4D-D92A6742DEC1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4FFDE9A-E6FE-488A-BCE4-B175686CEE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834</Words>
  <Application>Microsoft Office PowerPoint</Application>
  <PresentationFormat>On-screen Show (4:3)</PresentationFormat>
  <Paragraphs>173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Audit of dental extraction healing time prior to radiotherapy </vt:lpstr>
      <vt:lpstr>Osteoradionecrosis</vt:lpstr>
      <vt:lpstr>Osteoradionecrosis</vt:lpstr>
      <vt:lpstr>ORN @ UHBW</vt:lpstr>
      <vt:lpstr>ORN: Wider Picture</vt:lpstr>
      <vt:lpstr>      Reducing the Risk</vt:lpstr>
      <vt:lpstr>      Reducing the Risk</vt:lpstr>
      <vt:lpstr>      Reducing the Risk</vt:lpstr>
      <vt:lpstr>      Healing Time Audit (1)</vt:lpstr>
      <vt:lpstr>      Healing Time Audit (1)</vt:lpstr>
      <vt:lpstr>      Healing Time Audit (1)</vt:lpstr>
      <vt:lpstr>      Action Points</vt:lpstr>
      <vt:lpstr>      Action Points</vt:lpstr>
      <vt:lpstr>      Healing Time Audit (2)</vt:lpstr>
      <vt:lpstr>      Healing Time Audit (2)</vt:lpstr>
      <vt:lpstr>      Healing Time Audit (2)</vt:lpstr>
      <vt:lpstr>      Healing Time Audit (2)</vt:lpstr>
      <vt:lpstr>      Conclusion</vt:lpstr>
    </vt:vector>
  </TitlesOfParts>
  <Company>University Hospitals Bristol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Warr, Tasmeen</dc:creator>
  <cp:lastModifiedBy>Dunderdale, Helen</cp:lastModifiedBy>
  <cp:revision>108</cp:revision>
  <dcterms:created xsi:type="dcterms:W3CDTF">2019-08-02T11:03:15Z</dcterms:created>
  <dcterms:modified xsi:type="dcterms:W3CDTF">2021-11-23T10:20:52Z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0x010100CECEE45AABFB3B4C9CAD30679E7A05FD</vt:lpwstr>
  </property>
</Properties>
</file>