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81" r:id="rId4"/>
    <p:sldId id="1156" r:id="rId5"/>
    <p:sldId id="259" r:id="rId6"/>
    <p:sldId id="258" r:id="rId7"/>
    <p:sldId id="1147" r:id="rId8"/>
    <p:sldId id="1154" r:id="rId9"/>
    <p:sldId id="1155" r:id="rId10"/>
    <p:sldId id="1157" r:id="rId11"/>
    <p:sldId id="273" r:id="rId12"/>
    <p:sldId id="1158" r:id="rId13"/>
    <p:sldId id="1168" r:id="rId14"/>
    <p:sldId id="277" r:id="rId15"/>
    <p:sldId id="1151" r:id="rId16"/>
    <p:sldId id="1152" r:id="rId17"/>
    <p:sldId id="1135" r:id="rId18"/>
    <p:sldId id="260" r:id="rId19"/>
    <p:sldId id="1169" r:id="rId20"/>
    <p:sldId id="1170" r:id="rId21"/>
    <p:sldId id="1171" r:id="rId22"/>
    <p:sldId id="274" r:id="rId23"/>
    <p:sldId id="278" r:id="rId24"/>
    <p:sldId id="1159" r:id="rId25"/>
    <p:sldId id="1153" r:id="rId26"/>
    <p:sldId id="1160" r:id="rId27"/>
    <p:sldId id="1145" r:id="rId28"/>
    <p:sldId id="1146" r:id="rId29"/>
    <p:sldId id="1130" r:id="rId30"/>
    <p:sldId id="1143" r:id="rId31"/>
    <p:sldId id="1165" r:id="rId32"/>
    <p:sldId id="279" r:id="rId33"/>
    <p:sldId id="1161" r:id="rId34"/>
    <p:sldId id="1163" r:id="rId35"/>
    <p:sldId id="1162" r:id="rId36"/>
    <p:sldId id="1164" r:id="rId37"/>
    <p:sldId id="1167" r:id="rId38"/>
    <p:sldId id="116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3"/>
  </p:normalViewPr>
  <p:slideViewPr>
    <p:cSldViewPr snapToGrid="0" snapToObjects="1">
      <p:cViewPr>
        <p:scale>
          <a:sx n="72" d="100"/>
          <a:sy n="72" d="100"/>
        </p:scale>
        <p:origin x="-40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B814AA-B295-4D84-B343-B3E53689649A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2FEF7A4-0509-4E44-887C-A912088EC52B}">
      <dgm:prSet custT="1"/>
      <dgm:spPr>
        <a:xfrm>
          <a:off x="1867527" y="499375"/>
          <a:ext cx="2050067" cy="2050067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None/>
          </a:pPr>
          <a:r>
            <a:rPr lang="en-GB" sz="2000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Colonoscopy: </a:t>
          </a:r>
        </a:p>
        <a:p>
          <a:pPr algn="l" rtl="0">
            <a:buNone/>
          </a:pPr>
          <a:r>
            <a:rPr lang="en-GB" sz="1600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Every 2 years from</a:t>
          </a:r>
        </a:p>
      </dgm:t>
    </dgm:pt>
    <dgm:pt modelId="{F61C727A-20BB-4EE0-B875-B94DDE9ACF4A}" type="parTrans" cxnId="{70173973-B35C-4922-BDAA-A36817EE8C8B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0CA09F29-6D57-43A3-B0DB-54A4C2ECB21B}" type="sibTrans" cxnId="{70173973-B35C-4922-BDAA-A36817EE8C8B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2EE5788E-AF6A-4611-A44E-9FAC631E9674}">
      <dgm:prSet custT="1"/>
      <dgm:spPr>
        <a:xfrm>
          <a:off x="4075292" y="499375"/>
          <a:ext cx="2050067" cy="2050067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None/>
          </a:pPr>
          <a:r>
            <a:rPr lang="en-GB" sz="2000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Aspirin</a:t>
          </a:r>
          <a:endParaRPr lang="en-GB" sz="1600" b="1" dirty="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  <a:p>
          <a:pPr algn="l" rtl="0">
            <a:buNone/>
          </a:pPr>
          <a:r>
            <a:rPr lang="en-GB" sz="1600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~50% reduction  of cancer risk</a:t>
          </a:r>
        </a:p>
        <a:p>
          <a:pPr algn="l" rtl="0">
            <a:buNone/>
          </a:pPr>
          <a:endParaRPr lang="en-GB" sz="1600" b="1" dirty="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  <a:p>
          <a:pPr algn="l" rtl="0">
            <a:buNone/>
          </a:pPr>
          <a:r>
            <a:rPr lang="en-GB" sz="1800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Lifestyle Modification</a:t>
          </a:r>
        </a:p>
      </dgm:t>
    </dgm:pt>
    <dgm:pt modelId="{D4A54BC7-94AE-4B2B-8011-1F488D5E0467}" type="parTrans" cxnId="{81FB79BB-1684-464C-9132-5BB5127BD613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C59D1161-5DA1-4501-89D9-9BA7B3B2AF9C}" type="sibTrans" cxnId="{81FB79BB-1684-464C-9132-5BB5127BD613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2D0FCD42-5C2E-4B4B-A4D3-D44C97537893}">
      <dgm:prSet/>
      <dgm:spPr>
        <a:xfrm>
          <a:off x="1867527" y="2707140"/>
          <a:ext cx="2050067" cy="2050067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None/>
          </a:pPr>
          <a:r>
            <a:rPr lang="en-GB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Prophylactic TAH-BSO </a:t>
          </a:r>
        </a:p>
        <a:p>
          <a:pPr algn="l" rtl="0">
            <a:buNone/>
          </a:pPr>
          <a:r>
            <a:rPr lang="en-GB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~age 40 years</a:t>
          </a:r>
        </a:p>
        <a:p>
          <a:pPr algn="l" rtl="0">
            <a:buNone/>
          </a:pPr>
          <a:r>
            <a:rPr lang="en-GB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PGD</a:t>
          </a:r>
        </a:p>
      </dgm:t>
    </dgm:pt>
    <dgm:pt modelId="{0E9B24E0-9E3B-42AB-A027-4A9983473623}" type="parTrans" cxnId="{B645C673-E9A4-4F20-A856-C298E4AC59B2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F6A9D9C2-4679-42F9-82BC-A4D5D130E84D}" type="sibTrans" cxnId="{B645C673-E9A4-4F20-A856-C298E4AC59B2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3B042185-5B2B-4816-A6FA-AAA544BDBE36}">
      <dgm:prSet/>
      <dgm:spPr>
        <a:xfrm>
          <a:off x="4075292" y="2707140"/>
          <a:ext cx="2050067" cy="205006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None/>
          </a:pPr>
          <a:r>
            <a:rPr lang="en-GB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@ Cancer diagnosis</a:t>
          </a:r>
        </a:p>
      </dgm:t>
    </dgm:pt>
    <dgm:pt modelId="{20CE19E4-683A-495A-9882-76EECD897390}" type="parTrans" cxnId="{BF01D41A-5634-4731-8B05-917424F19726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B4B387FE-4B31-43AF-8BE4-B7DEE6FB83D5}" type="sibTrans" cxnId="{BF01D41A-5634-4731-8B05-917424F19726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B6A44815-8DCD-48C0-ADDC-89D370BBD01B}">
      <dgm:prSet/>
      <dgm:spPr>
        <a:xfrm>
          <a:off x="4075292" y="2707140"/>
          <a:ext cx="2050067" cy="205006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Char char="•"/>
          </a:pPr>
          <a:r>
            <a:rPr lang="en-GB" b="1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Adaptive surgery</a:t>
          </a:r>
          <a:endParaRPr lang="en-GB" b="1" dirty="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</dgm:t>
    </dgm:pt>
    <dgm:pt modelId="{D2A69E07-2B85-4EEC-A158-DB38100E1B14}" type="parTrans" cxnId="{8CB3C41B-5FC6-4579-BD82-7B928F187A7C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D297DD5B-D036-4C4A-8815-7578CCD840DF}" type="sibTrans" cxnId="{8CB3C41B-5FC6-4579-BD82-7B928F187A7C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FF620107-230E-433A-B709-A64E57AB724F}">
      <dgm:prSet/>
      <dgm:spPr>
        <a:xfrm>
          <a:off x="4075292" y="2707140"/>
          <a:ext cx="2050067" cy="205006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Char char="•"/>
          </a:pPr>
          <a:r>
            <a:rPr lang="en-GB" b="1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Personalised onco-therapy</a:t>
          </a:r>
        </a:p>
      </dgm:t>
    </dgm:pt>
    <dgm:pt modelId="{A56F41B0-B274-4904-818E-67D395ECE089}" type="parTrans" cxnId="{AE3F62A9-6CB9-423A-A40A-A38A959DDAA8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D6FF1E0E-AD0F-4E96-B2F8-4B45D59FC2E0}" type="sibTrans" cxnId="{AE3F62A9-6CB9-423A-A40A-A38A959DDAA8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A07D556D-E97F-4DBF-809A-477C44E56C52}">
      <dgm:prSet/>
      <dgm:spPr>
        <a:xfrm>
          <a:off x="4075292" y="2707140"/>
          <a:ext cx="2050067" cy="205006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Char char="•"/>
          </a:pPr>
          <a:endParaRPr lang="en-GB" b="1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</dgm:t>
    </dgm:pt>
    <dgm:pt modelId="{5C04BBB2-DE83-447F-BEE0-EA9F2BDD1832}" type="parTrans" cxnId="{22947565-D5FC-4DF4-97EF-866C77BCBB2C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38427871-374E-473C-8A8C-87065537DF69}" type="sibTrans" cxnId="{22947565-D5FC-4DF4-97EF-866C77BCBB2C}">
      <dgm:prSet/>
      <dgm:spPr/>
      <dgm:t>
        <a:bodyPr/>
        <a:lstStyle/>
        <a:p>
          <a:pPr algn="l"/>
          <a:endParaRPr lang="en-GB" b="1">
            <a:latin typeface="Calibri" pitchFamily="34" charset="0"/>
          </a:endParaRPr>
        </a:p>
      </dgm:t>
    </dgm:pt>
    <dgm:pt modelId="{381DCEAA-560C-FE45-BC3E-BAA1910865C7}">
      <dgm:prSet/>
      <dgm:spPr>
        <a:xfrm>
          <a:off x="1867527" y="499375"/>
          <a:ext cx="2050067" cy="2050067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Char char="•"/>
          </a:pPr>
          <a:r>
            <a:rPr lang="en-GB" sz="1600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MLH1 MSH2: 25 years onwards</a:t>
          </a:r>
        </a:p>
      </dgm:t>
    </dgm:pt>
    <dgm:pt modelId="{4122A5D5-3D05-1744-8725-782E8A6F8838}" type="parTrans" cxnId="{6E2C8686-B830-F74D-9040-4F2DAF996FB2}">
      <dgm:prSet/>
      <dgm:spPr/>
      <dgm:t>
        <a:bodyPr/>
        <a:lstStyle/>
        <a:p>
          <a:endParaRPr lang="en-US"/>
        </a:p>
      </dgm:t>
    </dgm:pt>
    <dgm:pt modelId="{96DDB895-CF71-B74E-8C19-5A38E372BEE9}" type="sibTrans" cxnId="{6E2C8686-B830-F74D-9040-4F2DAF996FB2}">
      <dgm:prSet/>
      <dgm:spPr/>
      <dgm:t>
        <a:bodyPr/>
        <a:lstStyle/>
        <a:p>
          <a:endParaRPr lang="en-US"/>
        </a:p>
      </dgm:t>
    </dgm:pt>
    <dgm:pt modelId="{027A8521-7634-8047-A127-65EC374D4DAF}">
      <dgm:prSet/>
      <dgm:spPr>
        <a:xfrm>
          <a:off x="1867527" y="499375"/>
          <a:ext cx="2050067" cy="2050067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 rtl="0">
            <a:buChar char="•"/>
          </a:pPr>
          <a:r>
            <a:rPr lang="en-GB" sz="1600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MSH6 PMS2: 35 years onwards</a:t>
          </a:r>
        </a:p>
      </dgm:t>
    </dgm:pt>
    <dgm:pt modelId="{665B0F92-34DC-C74D-B8A9-EF787E47088F}" type="parTrans" cxnId="{67B57E1C-38B2-444F-B7BD-20316E6CCF06}">
      <dgm:prSet/>
      <dgm:spPr/>
      <dgm:t>
        <a:bodyPr/>
        <a:lstStyle/>
        <a:p>
          <a:endParaRPr lang="en-US"/>
        </a:p>
      </dgm:t>
    </dgm:pt>
    <dgm:pt modelId="{47F8D851-BD13-7445-B063-D3D597358974}" type="sibTrans" cxnId="{67B57E1C-38B2-444F-B7BD-20316E6CCF06}">
      <dgm:prSet/>
      <dgm:spPr/>
      <dgm:t>
        <a:bodyPr/>
        <a:lstStyle/>
        <a:p>
          <a:endParaRPr lang="en-US"/>
        </a:p>
      </dgm:t>
    </dgm:pt>
    <dgm:pt modelId="{29E5A056-158F-4862-AFE5-C86E03D6BE47}" type="pres">
      <dgm:prSet presAssocID="{D5B814AA-B295-4D84-B343-B3E53689649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96A6A5A-9112-49BB-AE2B-C2FA18FB44A0}" type="pres">
      <dgm:prSet presAssocID="{D5B814AA-B295-4D84-B343-B3E53689649A}" presName="diamond" presStyleLbl="bgShp" presStyleIdx="0" presStyleCnt="1"/>
      <dgm:spPr>
        <a:xfrm>
          <a:off x="1368152" y="0"/>
          <a:ext cx="5256583" cy="5256583"/>
        </a:xfrm>
        <a:prstGeom prst="diamond">
          <a:avLst/>
        </a:prstGeom>
        <a:solidFill>
          <a:srgbClr val="ED7D31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C7F5FBA0-A51C-4139-B156-0B23D5B1F765}" type="pres">
      <dgm:prSet presAssocID="{D5B814AA-B295-4D84-B343-B3E53689649A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C03E2A-34D0-4EE6-A0FD-4B467C19569C}" type="pres">
      <dgm:prSet presAssocID="{D5B814AA-B295-4D84-B343-B3E53689649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BF822B-4388-4E60-A7ED-AAEA20AE15E8}" type="pres">
      <dgm:prSet presAssocID="{D5B814AA-B295-4D84-B343-B3E53689649A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E9F6CF-A124-44D8-9A48-869CE34BE93F}" type="pres">
      <dgm:prSet presAssocID="{D5B814AA-B295-4D84-B343-B3E53689649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645C673-E9A4-4F20-A856-C298E4AC59B2}" srcId="{D5B814AA-B295-4D84-B343-B3E53689649A}" destId="{2D0FCD42-5C2E-4B4B-A4D3-D44C97537893}" srcOrd="2" destOrd="0" parTransId="{0E9B24E0-9E3B-42AB-A027-4A9983473623}" sibTransId="{F6A9D9C2-4679-42F9-82BC-A4D5D130E84D}"/>
    <dgm:cxn modelId="{F3C5E544-2458-424E-BCC0-3EB223A3E3F3}" type="presOf" srcId="{62FEF7A4-0509-4E44-887C-A912088EC52B}" destId="{C7F5FBA0-A51C-4139-B156-0B23D5B1F765}" srcOrd="0" destOrd="0" presId="urn:microsoft.com/office/officeart/2005/8/layout/matrix3"/>
    <dgm:cxn modelId="{81FB79BB-1684-464C-9132-5BB5127BD613}" srcId="{D5B814AA-B295-4D84-B343-B3E53689649A}" destId="{2EE5788E-AF6A-4611-A44E-9FAC631E9674}" srcOrd="1" destOrd="0" parTransId="{D4A54BC7-94AE-4B2B-8011-1F488D5E0467}" sibTransId="{C59D1161-5DA1-4501-89D9-9BA7B3B2AF9C}"/>
    <dgm:cxn modelId="{8CB3C41B-5FC6-4579-BD82-7B928F187A7C}" srcId="{3B042185-5B2B-4816-A6FA-AAA544BDBE36}" destId="{B6A44815-8DCD-48C0-ADDC-89D370BBD01B}" srcOrd="0" destOrd="0" parTransId="{D2A69E07-2B85-4EEC-A158-DB38100E1B14}" sibTransId="{D297DD5B-D036-4C4A-8815-7578CCD840DF}"/>
    <dgm:cxn modelId="{8A78B98D-C784-184A-AA77-517707033EB8}" type="presOf" srcId="{027A8521-7634-8047-A127-65EC374D4DAF}" destId="{C7F5FBA0-A51C-4139-B156-0B23D5B1F765}" srcOrd="0" destOrd="2" presId="urn:microsoft.com/office/officeart/2005/8/layout/matrix3"/>
    <dgm:cxn modelId="{76171686-8D1E-454D-991B-7F53D18722FF}" type="presOf" srcId="{2EE5788E-AF6A-4611-A44E-9FAC631E9674}" destId="{E7C03E2A-34D0-4EE6-A0FD-4B467C19569C}" srcOrd="0" destOrd="0" presId="urn:microsoft.com/office/officeart/2005/8/layout/matrix3"/>
    <dgm:cxn modelId="{BF01D41A-5634-4731-8B05-917424F19726}" srcId="{D5B814AA-B295-4D84-B343-B3E53689649A}" destId="{3B042185-5B2B-4816-A6FA-AAA544BDBE36}" srcOrd="3" destOrd="0" parTransId="{20CE19E4-683A-495A-9882-76EECD897390}" sibTransId="{B4B387FE-4B31-43AF-8BE4-B7DEE6FB83D5}"/>
    <dgm:cxn modelId="{70173973-B35C-4922-BDAA-A36817EE8C8B}" srcId="{D5B814AA-B295-4D84-B343-B3E53689649A}" destId="{62FEF7A4-0509-4E44-887C-A912088EC52B}" srcOrd="0" destOrd="0" parTransId="{F61C727A-20BB-4EE0-B875-B94DDE9ACF4A}" sibTransId="{0CA09F29-6D57-43A3-B0DB-54A4C2ECB21B}"/>
    <dgm:cxn modelId="{22947565-D5FC-4DF4-97EF-866C77BCBB2C}" srcId="{FF620107-230E-433A-B709-A64E57AB724F}" destId="{A07D556D-E97F-4DBF-809A-477C44E56C52}" srcOrd="0" destOrd="0" parTransId="{5C04BBB2-DE83-447F-BEE0-EA9F2BDD1832}" sibTransId="{38427871-374E-473C-8A8C-87065537DF69}"/>
    <dgm:cxn modelId="{67B57E1C-38B2-444F-B7BD-20316E6CCF06}" srcId="{62FEF7A4-0509-4E44-887C-A912088EC52B}" destId="{027A8521-7634-8047-A127-65EC374D4DAF}" srcOrd="1" destOrd="0" parTransId="{665B0F92-34DC-C74D-B8A9-EF787E47088F}" sibTransId="{47F8D851-BD13-7445-B063-D3D597358974}"/>
    <dgm:cxn modelId="{26230542-14B3-DC42-B6C2-AC9AF9ED19B7}" type="presOf" srcId="{FF620107-230E-433A-B709-A64E57AB724F}" destId="{BEE9F6CF-A124-44D8-9A48-869CE34BE93F}" srcOrd="0" destOrd="2" presId="urn:microsoft.com/office/officeart/2005/8/layout/matrix3"/>
    <dgm:cxn modelId="{6E2C8686-B830-F74D-9040-4F2DAF996FB2}" srcId="{62FEF7A4-0509-4E44-887C-A912088EC52B}" destId="{381DCEAA-560C-FE45-BC3E-BAA1910865C7}" srcOrd="0" destOrd="0" parTransId="{4122A5D5-3D05-1744-8725-782E8A6F8838}" sibTransId="{96DDB895-CF71-B74E-8C19-5A38E372BEE9}"/>
    <dgm:cxn modelId="{A83D6F94-7A24-644E-B7AD-662394064ACE}" type="presOf" srcId="{A07D556D-E97F-4DBF-809A-477C44E56C52}" destId="{BEE9F6CF-A124-44D8-9A48-869CE34BE93F}" srcOrd="0" destOrd="3" presId="urn:microsoft.com/office/officeart/2005/8/layout/matrix3"/>
    <dgm:cxn modelId="{010E8780-17B8-DC4C-90FD-8F2FC5D32BF8}" type="presOf" srcId="{D5B814AA-B295-4D84-B343-B3E53689649A}" destId="{29E5A056-158F-4862-AFE5-C86E03D6BE47}" srcOrd="0" destOrd="0" presId="urn:microsoft.com/office/officeart/2005/8/layout/matrix3"/>
    <dgm:cxn modelId="{AE3F62A9-6CB9-423A-A40A-A38A959DDAA8}" srcId="{3B042185-5B2B-4816-A6FA-AAA544BDBE36}" destId="{FF620107-230E-433A-B709-A64E57AB724F}" srcOrd="1" destOrd="0" parTransId="{A56F41B0-B274-4904-818E-67D395ECE089}" sibTransId="{D6FF1E0E-AD0F-4E96-B2F8-4B45D59FC2E0}"/>
    <dgm:cxn modelId="{6B3BECE4-54C2-6C41-AB2B-85FBDEC24DF5}" type="presOf" srcId="{381DCEAA-560C-FE45-BC3E-BAA1910865C7}" destId="{C7F5FBA0-A51C-4139-B156-0B23D5B1F765}" srcOrd="0" destOrd="1" presId="urn:microsoft.com/office/officeart/2005/8/layout/matrix3"/>
    <dgm:cxn modelId="{3DBBEBA4-6CE6-744C-85F9-6BC5741C4734}" type="presOf" srcId="{3B042185-5B2B-4816-A6FA-AAA544BDBE36}" destId="{BEE9F6CF-A124-44D8-9A48-869CE34BE93F}" srcOrd="0" destOrd="0" presId="urn:microsoft.com/office/officeart/2005/8/layout/matrix3"/>
    <dgm:cxn modelId="{B6A70163-9B7A-BE4B-9E33-23C771BCCF21}" type="presOf" srcId="{B6A44815-8DCD-48C0-ADDC-89D370BBD01B}" destId="{BEE9F6CF-A124-44D8-9A48-869CE34BE93F}" srcOrd="0" destOrd="1" presId="urn:microsoft.com/office/officeart/2005/8/layout/matrix3"/>
    <dgm:cxn modelId="{45850CAC-E6A8-1C46-BBD9-977EC6ED070A}" type="presOf" srcId="{2D0FCD42-5C2E-4B4B-A4D3-D44C97537893}" destId="{51BF822B-4388-4E60-A7ED-AAEA20AE15E8}" srcOrd="0" destOrd="0" presId="urn:microsoft.com/office/officeart/2005/8/layout/matrix3"/>
    <dgm:cxn modelId="{325D0462-B5CE-374B-AFC3-2C675D123DF2}" type="presParOf" srcId="{29E5A056-158F-4862-AFE5-C86E03D6BE47}" destId="{C96A6A5A-9112-49BB-AE2B-C2FA18FB44A0}" srcOrd="0" destOrd="0" presId="urn:microsoft.com/office/officeart/2005/8/layout/matrix3"/>
    <dgm:cxn modelId="{5AD871D2-FFB4-CC4C-B581-B0D9BF9E9B5D}" type="presParOf" srcId="{29E5A056-158F-4862-AFE5-C86E03D6BE47}" destId="{C7F5FBA0-A51C-4139-B156-0B23D5B1F765}" srcOrd="1" destOrd="0" presId="urn:microsoft.com/office/officeart/2005/8/layout/matrix3"/>
    <dgm:cxn modelId="{CB26109B-EBA0-1743-8989-06AB2F797D4B}" type="presParOf" srcId="{29E5A056-158F-4862-AFE5-C86E03D6BE47}" destId="{E7C03E2A-34D0-4EE6-A0FD-4B467C19569C}" srcOrd="2" destOrd="0" presId="urn:microsoft.com/office/officeart/2005/8/layout/matrix3"/>
    <dgm:cxn modelId="{DCF9FE19-A7C0-834F-B588-21C099DE0EB5}" type="presParOf" srcId="{29E5A056-158F-4862-AFE5-C86E03D6BE47}" destId="{51BF822B-4388-4E60-A7ED-AAEA20AE15E8}" srcOrd="3" destOrd="0" presId="urn:microsoft.com/office/officeart/2005/8/layout/matrix3"/>
    <dgm:cxn modelId="{FAE0DA1B-064B-D346-B4F6-8FBACE422B73}" type="presParOf" srcId="{29E5A056-158F-4862-AFE5-C86E03D6BE47}" destId="{BEE9F6CF-A124-44D8-9A48-869CE34BE93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3BABC3-0884-4D17-B82F-057482CEBD2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6B3BAE-0001-4B77-95E8-90875BD69BEA}">
      <dgm:prSet/>
      <dgm:spPr/>
      <dgm:t>
        <a:bodyPr/>
        <a:lstStyle/>
        <a:p>
          <a:r>
            <a:rPr lang="en-GB"/>
            <a:t>Embedding genomics into routine care</a:t>
          </a:r>
          <a:endParaRPr lang="en-US"/>
        </a:p>
      </dgm:t>
    </dgm:pt>
    <dgm:pt modelId="{F6E27003-B47C-4795-9E88-2A48CEF6AC2E}" type="parTrans" cxnId="{40DCA29B-4372-402A-959B-9885AF7AD8D7}">
      <dgm:prSet/>
      <dgm:spPr/>
      <dgm:t>
        <a:bodyPr/>
        <a:lstStyle/>
        <a:p>
          <a:endParaRPr lang="en-US"/>
        </a:p>
      </dgm:t>
    </dgm:pt>
    <dgm:pt modelId="{406DE56B-0C45-45EE-94A4-ED222508BEBF}" type="sibTrans" cxnId="{40DCA29B-4372-402A-959B-9885AF7AD8D7}">
      <dgm:prSet/>
      <dgm:spPr/>
      <dgm:t>
        <a:bodyPr/>
        <a:lstStyle/>
        <a:p>
          <a:endParaRPr lang="en-US"/>
        </a:p>
      </dgm:t>
    </dgm:pt>
    <dgm:pt modelId="{A8EA6A6D-A272-477C-AA85-8ABA8F29D8C6}">
      <dgm:prSet/>
      <dgm:spPr/>
      <dgm:t>
        <a:bodyPr/>
        <a:lstStyle/>
        <a:p>
          <a:r>
            <a:rPr lang="en-GB"/>
            <a:t>Equity of access</a:t>
          </a:r>
          <a:endParaRPr lang="en-US"/>
        </a:p>
      </dgm:t>
    </dgm:pt>
    <dgm:pt modelId="{03309DAE-DBC2-4E38-B510-9C506A8B2E11}" type="parTrans" cxnId="{EA86A9D1-610B-44F7-A2D2-DB0AB5277FEC}">
      <dgm:prSet/>
      <dgm:spPr/>
      <dgm:t>
        <a:bodyPr/>
        <a:lstStyle/>
        <a:p>
          <a:endParaRPr lang="en-US"/>
        </a:p>
      </dgm:t>
    </dgm:pt>
    <dgm:pt modelId="{FA76F515-12AA-4F3E-9C2D-BED3EEF4EB29}" type="sibTrans" cxnId="{EA86A9D1-610B-44F7-A2D2-DB0AB5277FEC}">
      <dgm:prSet/>
      <dgm:spPr/>
      <dgm:t>
        <a:bodyPr/>
        <a:lstStyle/>
        <a:p>
          <a:endParaRPr lang="en-US"/>
        </a:p>
      </dgm:t>
    </dgm:pt>
    <dgm:pt modelId="{884A64E1-A06C-44B5-9E79-6806B36A603F}">
      <dgm:prSet/>
      <dgm:spPr/>
      <dgm:t>
        <a:bodyPr/>
        <a:lstStyle/>
        <a:p>
          <a:r>
            <a:rPr lang="en-GB"/>
            <a:t>Personalised medicine</a:t>
          </a:r>
          <a:endParaRPr lang="en-US"/>
        </a:p>
      </dgm:t>
    </dgm:pt>
    <dgm:pt modelId="{346A5F0F-5E9B-4158-BADD-68EBD115BD6D}" type="parTrans" cxnId="{8F6961D7-5547-4153-9FAD-708525847C0A}">
      <dgm:prSet/>
      <dgm:spPr/>
      <dgm:t>
        <a:bodyPr/>
        <a:lstStyle/>
        <a:p>
          <a:endParaRPr lang="en-US"/>
        </a:p>
      </dgm:t>
    </dgm:pt>
    <dgm:pt modelId="{A1875395-9035-4997-B7B4-1BED5883BD5B}" type="sibTrans" cxnId="{8F6961D7-5547-4153-9FAD-708525847C0A}">
      <dgm:prSet/>
      <dgm:spPr/>
      <dgm:t>
        <a:bodyPr/>
        <a:lstStyle/>
        <a:p>
          <a:endParaRPr lang="en-US"/>
        </a:p>
      </dgm:t>
    </dgm:pt>
    <dgm:pt modelId="{BE621365-4BC0-4578-9A2D-941F3861D59F}">
      <dgm:prSet/>
      <dgm:spPr/>
      <dgm:t>
        <a:bodyPr/>
        <a:lstStyle/>
        <a:p>
          <a:r>
            <a:rPr lang="en-GB"/>
            <a:t>Workforce Transformation programmes</a:t>
          </a:r>
          <a:endParaRPr lang="en-US"/>
        </a:p>
      </dgm:t>
    </dgm:pt>
    <dgm:pt modelId="{7C87368F-7B1D-4A35-A7EB-D83F8B947254}" type="parTrans" cxnId="{6CFA34CB-D260-4D61-9577-256C16989428}">
      <dgm:prSet/>
      <dgm:spPr/>
      <dgm:t>
        <a:bodyPr/>
        <a:lstStyle/>
        <a:p>
          <a:endParaRPr lang="en-US"/>
        </a:p>
      </dgm:t>
    </dgm:pt>
    <dgm:pt modelId="{F5232F0B-091E-4685-882D-EF69C4B70067}" type="sibTrans" cxnId="{6CFA34CB-D260-4D61-9577-256C16989428}">
      <dgm:prSet/>
      <dgm:spPr/>
      <dgm:t>
        <a:bodyPr/>
        <a:lstStyle/>
        <a:p>
          <a:endParaRPr lang="en-US"/>
        </a:p>
      </dgm:t>
    </dgm:pt>
    <dgm:pt modelId="{B9EB32B1-8B96-49A6-9A4D-1CF9161FE2A6}">
      <dgm:prSet/>
      <dgm:spPr/>
      <dgm:t>
        <a:bodyPr/>
        <a:lstStyle/>
        <a:p>
          <a:r>
            <a:rPr lang="en-GB"/>
            <a:t>Strong collaborations</a:t>
          </a:r>
          <a:endParaRPr lang="en-US"/>
        </a:p>
      </dgm:t>
    </dgm:pt>
    <dgm:pt modelId="{05D9E50B-D1DE-465C-9783-A2443EC160DA}" type="parTrans" cxnId="{CCDB6BDE-7E90-4A61-A1F0-7F3C39AB226F}">
      <dgm:prSet/>
      <dgm:spPr/>
      <dgm:t>
        <a:bodyPr/>
        <a:lstStyle/>
        <a:p>
          <a:endParaRPr lang="en-US"/>
        </a:p>
      </dgm:t>
    </dgm:pt>
    <dgm:pt modelId="{4781883A-2ABD-406F-876A-C9E68E1AA04C}" type="sibTrans" cxnId="{CCDB6BDE-7E90-4A61-A1F0-7F3C39AB226F}">
      <dgm:prSet/>
      <dgm:spPr/>
      <dgm:t>
        <a:bodyPr/>
        <a:lstStyle/>
        <a:p>
          <a:endParaRPr lang="en-US"/>
        </a:p>
      </dgm:t>
    </dgm:pt>
    <dgm:pt modelId="{DBFC7A9E-4F24-4497-B570-9BABDD0C3C24}">
      <dgm:prSet/>
      <dgm:spPr/>
      <dgm:t>
        <a:bodyPr/>
        <a:lstStyle/>
        <a:p>
          <a:r>
            <a:rPr lang="en-GB" dirty="0"/>
            <a:t>Patient engagement</a:t>
          </a:r>
          <a:endParaRPr lang="en-US" dirty="0"/>
        </a:p>
      </dgm:t>
    </dgm:pt>
    <dgm:pt modelId="{F4325439-0269-4F2F-AB6B-920EC34B3DF5}" type="parTrans" cxnId="{3D555E60-96B4-4728-AE48-0483B7B526EA}">
      <dgm:prSet/>
      <dgm:spPr/>
      <dgm:t>
        <a:bodyPr/>
        <a:lstStyle/>
        <a:p>
          <a:endParaRPr lang="en-US"/>
        </a:p>
      </dgm:t>
    </dgm:pt>
    <dgm:pt modelId="{06329AE3-A66B-484C-AB84-ED665FC8B6D6}" type="sibTrans" cxnId="{3D555E60-96B4-4728-AE48-0483B7B526EA}">
      <dgm:prSet/>
      <dgm:spPr/>
      <dgm:t>
        <a:bodyPr/>
        <a:lstStyle/>
        <a:p>
          <a:endParaRPr lang="en-US"/>
        </a:p>
      </dgm:t>
    </dgm:pt>
    <dgm:pt modelId="{8CFBA83C-4E89-4AFD-8BBB-55B05A7C50AD}" type="pres">
      <dgm:prSet presAssocID="{6D3BABC3-0884-4D17-B82F-057482CEBD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BF4D0FA-805B-4F4D-99C9-7EF4ABFFB8B5}" type="pres">
      <dgm:prSet presAssocID="{F56B3BAE-0001-4B77-95E8-90875BD69BEA}" presName="compNode" presStyleCnt="0"/>
      <dgm:spPr/>
    </dgm:pt>
    <dgm:pt modelId="{74DEE9D5-6273-4B42-8DB0-AB3D03C05B39}" type="pres">
      <dgm:prSet presAssocID="{F56B3BAE-0001-4B77-95E8-90875BD69BEA}" presName="bgRect" presStyleLbl="bgShp" presStyleIdx="0" presStyleCnt="6"/>
      <dgm:spPr/>
    </dgm:pt>
    <dgm:pt modelId="{0F11C78E-57AA-4F57-91A3-1B274D2B88BA}" type="pres">
      <dgm:prSet presAssocID="{F56B3BAE-0001-4B77-95E8-90875BD69BE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42ED45C5-4C35-478E-8DBE-0F331ACBA7A7}" type="pres">
      <dgm:prSet presAssocID="{F56B3BAE-0001-4B77-95E8-90875BD69BEA}" presName="spaceRect" presStyleCnt="0"/>
      <dgm:spPr/>
    </dgm:pt>
    <dgm:pt modelId="{2E9FB2AB-A501-471C-AC18-BCB85F64A721}" type="pres">
      <dgm:prSet presAssocID="{F56B3BAE-0001-4B77-95E8-90875BD69BEA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B5876FA3-C1B8-4053-836B-7B85C0BA806E}" type="pres">
      <dgm:prSet presAssocID="{406DE56B-0C45-45EE-94A4-ED222508BEBF}" presName="sibTrans" presStyleCnt="0"/>
      <dgm:spPr/>
    </dgm:pt>
    <dgm:pt modelId="{09DB4D30-ABC1-4379-8812-D8F6EC3EF1EE}" type="pres">
      <dgm:prSet presAssocID="{A8EA6A6D-A272-477C-AA85-8ABA8F29D8C6}" presName="compNode" presStyleCnt="0"/>
      <dgm:spPr/>
    </dgm:pt>
    <dgm:pt modelId="{B30184C6-B12B-4483-890E-B02E5A8A0FC1}" type="pres">
      <dgm:prSet presAssocID="{A8EA6A6D-A272-477C-AA85-8ABA8F29D8C6}" presName="bgRect" presStyleLbl="bgShp" presStyleIdx="1" presStyleCnt="6"/>
      <dgm:spPr/>
    </dgm:pt>
    <dgm:pt modelId="{74D0D90D-B882-4C37-8E3A-DEBB86EE6DE0}" type="pres">
      <dgm:prSet presAssocID="{A8EA6A6D-A272-477C-AA85-8ABA8F29D8C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2AFE4436-05D6-4DE2-B62A-567D09D06684}" type="pres">
      <dgm:prSet presAssocID="{A8EA6A6D-A272-477C-AA85-8ABA8F29D8C6}" presName="spaceRect" presStyleCnt="0"/>
      <dgm:spPr/>
    </dgm:pt>
    <dgm:pt modelId="{4F253D67-82F6-411D-B1B7-B5BDBBA28049}" type="pres">
      <dgm:prSet presAssocID="{A8EA6A6D-A272-477C-AA85-8ABA8F29D8C6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713515DD-6BA8-4CDA-8763-5D1D06EDD09C}" type="pres">
      <dgm:prSet presAssocID="{FA76F515-12AA-4F3E-9C2D-BED3EEF4EB29}" presName="sibTrans" presStyleCnt="0"/>
      <dgm:spPr/>
    </dgm:pt>
    <dgm:pt modelId="{62888CD1-71C9-4801-98F4-0508F4B7F614}" type="pres">
      <dgm:prSet presAssocID="{884A64E1-A06C-44B5-9E79-6806B36A603F}" presName="compNode" presStyleCnt="0"/>
      <dgm:spPr/>
    </dgm:pt>
    <dgm:pt modelId="{2D77BAA0-64E8-428F-B2C4-426872192115}" type="pres">
      <dgm:prSet presAssocID="{884A64E1-A06C-44B5-9E79-6806B36A603F}" presName="bgRect" presStyleLbl="bgShp" presStyleIdx="2" presStyleCnt="6"/>
      <dgm:spPr/>
    </dgm:pt>
    <dgm:pt modelId="{2B7CB820-F26D-4D49-B736-618E903F663A}" type="pres">
      <dgm:prSet presAssocID="{884A64E1-A06C-44B5-9E79-6806B36A603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FCDC4BE5-9F56-4D2B-8F56-9441DF0A73B0}" type="pres">
      <dgm:prSet presAssocID="{884A64E1-A06C-44B5-9E79-6806B36A603F}" presName="spaceRect" presStyleCnt="0"/>
      <dgm:spPr/>
    </dgm:pt>
    <dgm:pt modelId="{1F5B2703-A41A-4676-ADEB-731E78A29658}" type="pres">
      <dgm:prSet presAssocID="{884A64E1-A06C-44B5-9E79-6806B36A603F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D98882D8-6060-48B4-9328-838C79615FB6}" type="pres">
      <dgm:prSet presAssocID="{A1875395-9035-4997-B7B4-1BED5883BD5B}" presName="sibTrans" presStyleCnt="0"/>
      <dgm:spPr/>
    </dgm:pt>
    <dgm:pt modelId="{5C122568-B3AC-4584-B5A6-BCE0D0CA3B14}" type="pres">
      <dgm:prSet presAssocID="{BE621365-4BC0-4578-9A2D-941F3861D59F}" presName="compNode" presStyleCnt="0"/>
      <dgm:spPr/>
    </dgm:pt>
    <dgm:pt modelId="{5970EB8E-90EF-4889-B508-25B7D85426F0}" type="pres">
      <dgm:prSet presAssocID="{BE621365-4BC0-4578-9A2D-941F3861D59F}" presName="bgRect" presStyleLbl="bgShp" presStyleIdx="3" presStyleCnt="6"/>
      <dgm:spPr/>
    </dgm:pt>
    <dgm:pt modelId="{A6373C47-3C67-4E59-A0FE-878D78147958}" type="pres">
      <dgm:prSet presAssocID="{BE621365-4BC0-4578-9A2D-941F3861D59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CD3D979-8838-42D6-AF86-12B2EA916C4F}" type="pres">
      <dgm:prSet presAssocID="{BE621365-4BC0-4578-9A2D-941F3861D59F}" presName="spaceRect" presStyleCnt="0"/>
      <dgm:spPr/>
    </dgm:pt>
    <dgm:pt modelId="{D1295791-9252-47AD-B005-5C35F2906865}" type="pres">
      <dgm:prSet presAssocID="{BE621365-4BC0-4578-9A2D-941F3861D59F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732E8116-DCCE-4418-B342-AE50FF9ABD98}" type="pres">
      <dgm:prSet presAssocID="{F5232F0B-091E-4685-882D-EF69C4B70067}" presName="sibTrans" presStyleCnt="0"/>
      <dgm:spPr/>
    </dgm:pt>
    <dgm:pt modelId="{B4A50E24-1BA3-4C0F-BCD4-DCEA29B2DD21}" type="pres">
      <dgm:prSet presAssocID="{B9EB32B1-8B96-49A6-9A4D-1CF9161FE2A6}" presName="compNode" presStyleCnt="0"/>
      <dgm:spPr/>
    </dgm:pt>
    <dgm:pt modelId="{46D3ABED-37AE-41A5-A4A7-14EE3990F20D}" type="pres">
      <dgm:prSet presAssocID="{B9EB32B1-8B96-49A6-9A4D-1CF9161FE2A6}" presName="bgRect" presStyleLbl="bgShp" presStyleIdx="4" presStyleCnt="6"/>
      <dgm:spPr/>
    </dgm:pt>
    <dgm:pt modelId="{0B86E314-3F84-436F-8185-B92B1D0BC74F}" type="pres">
      <dgm:prSet presAssocID="{B9EB32B1-8B96-49A6-9A4D-1CF9161FE2A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4F9759F-93AD-4192-A256-DC741042AA24}" type="pres">
      <dgm:prSet presAssocID="{B9EB32B1-8B96-49A6-9A4D-1CF9161FE2A6}" presName="spaceRect" presStyleCnt="0"/>
      <dgm:spPr/>
    </dgm:pt>
    <dgm:pt modelId="{407302D8-6BA4-4E20-AC9C-4AEBE8BC356C}" type="pres">
      <dgm:prSet presAssocID="{B9EB32B1-8B96-49A6-9A4D-1CF9161FE2A6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44B855AC-E832-420B-B867-ED743E1ED7DB}" type="pres">
      <dgm:prSet presAssocID="{4781883A-2ABD-406F-876A-C9E68E1AA04C}" presName="sibTrans" presStyleCnt="0"/>
      <dgm:spPr/>
    </dgm:pt>
    <dgm:pt modelId="{3B0CB1D1-A1A9-4647-ACAB-8C2DD5F90887}" type="pres">
      <dgm:prSet presAssocID="{DBFC7A9E-4F24-4497-B570-9BABDD0C3C24}" presName="compNode" presStyleCnt="0"/>
      <dgm:spPr/>
    </dgm:pt>
    <dgm:pt modelId="{1553AFCD-14F3-48E3-ACAB-9C1E6B3564A1}" type="pres">
      <dgm:prSet presAssocID="{DBFC7A9E-4F24-4497-B570-9BABDD0C3C24}" presName="bgRect" presStyleLbl="bgShp" presStyleIdx="5" presStyleCnt="6"/>
      <dgm:spPr/>
    </dgm:pt>
    <dgm:pt modelId="{F144D6AC-1ECB-4746-9607-8CE994EBD721}" type="pres">
      <dgm:prSet presAssocID="{DBFC7A9E-4F24-4497-B570-9BABDD0C3C2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4D23D1D-3753-4A3E-BB09-364C7F93074F}" type="pres">
      <dgm:prSet presAssocID="{DBFC7A9E-4F24-4497-B570-9BABDD0C3C24}" presName="spaceRect" presStyleCnt="0"/>
      <dgm:spPr/>
    </dgm:pt>
    <dgm:pt modelId="{4844DA1F-2B38-4088-961E-12995FA6C1CE}" type="pres">
      <dgm:prSet presAssocID="{DBFC7A9E-4F24-4497-B570-9BABDD0C3C24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8F6961D7-5547-4153-9FAD-708525847C0A}" srcId="{6D3BABC3-0884-4D17-B82F-057482CEBD2B}" destId="{884A64E1-A06C-44B5-9E79-6806B36A603F}" srcOrd="2" destOrd="0" parTransId="{346A5F0F-5E9B-4158-BADD-68EBD115BD6D}" sibTransId="{A1875395-9035-4997-B7B4-1BED5883BD5B}"/>
    <dgm:cxn modelId="{6C5DF334-E11E-42B9-B1C4-E4E0F8BEA98C}" type="presOf" srcId="{A8EA6A6D-A272-477C-AA85-8ABA8F29D8C6}" destId="{4F253D67-82F6-411D-B1B7-B5BDBBA28049}" srcOrd="0" destOrd="0" presId="urn:microsoft.com/office/officeart/2018/2/layout/IconVerticalSolidList"/>
    <dgm:cxn modelId="{EA86A9D1-610B-44F7-A2D2-DB0AB5277FEC}" srcId="{6D3BABC3-0884-4D17-B82F-057482CEBD2B}" destId="{A8EA6A6D-A272-477C-AA85-8ABA8F29D8C6}" srcOrd="1" destOrd="0" parTransId="{03309DAE-DBC2-4E38-B510-9C506A8B2E11}" sibTransId="{FA76F515-12AA-4F3E-9C2D-BED3EEF4EB29}"/>
    <dgm:cxn modelId="{6CFA34CB-D260-4D61-9577-256C16989428}" srcId="{6D3BABC3-0884-4D17-B82F-057482CEBD2B}" destId="{BE621365-4BC0-4578-9A2D-941F3861D59F}" srcOrd="3" destOrd="0" parTransId="{7C87368F-7B1D-4A35-A7EB-D83F8B947254}" sibTransId="{F5232F0B-091E-4685-882D-EF69C4B70067}"/>
    <dgm:cxn modelId="{FC99960C-7BB0-45D6-9D25-6B7DC55C80EB}" type="presOf" srcId="{884A64E1-A06C-44B5-9E79-6806B36A603F}" destId="{1F5B2703-A41A-4676-ADEB-731E78A29658}" srcOrd="0" destOrd="0" presId="urn:microsoft.com/office/officeart/2018/2/layout/IconVerticalSolidList"/>
    <dgm:cxn modelId="{64EF7537-FC53-4C07-AE8D-B80E9BFD7845}" type="presOf" srcId="{F56B3BAE-0001-4B77-95E8-90875BD69BEA}" destId="{2E9FB2AB-A501-471C-AC18-BCB85F64A721}" srcOrd="0" destOrd="0" presId="urn:microsoft.com/office/officeart/2018/2/layout/IconVerticalSolidList"/>
    <dgm:cxn modelId="{E9249B85-9F2E-4984-B1A0-2C84AA9FDE10}" type="presOf" srcId="{6D3BABC3-0884-4D17-B82F-057482CEBD2B}" destId="{8CFBA83C-4E89-4AFD-8BBB-55B05A7C50AD}" srcOrd="0" destOrd="0" presId="urn:microsoft.com/office/officeart/2018/2/layout/IconVerticalSolidList"/>
    <dgm:cxn modelId="{3D555E60-96B4-4728-AE48-0483B7B526EA}" srcId="{6D3BABC3-0884-4D17-B82F-057482CEBD2B}" destId="{DBFC7A9E-4F24-4497-B570-9BABDD0C3C24}" srcOrd="5" destOrd="0" parTransId="{F4325439-0269-4F2F-AB6B-920EC34B3DF5}" sibTransId="{06329AE3-A66B-484C-AB84-ED665FC8B6D6}"/>
    <dgm:cxn modelId="{B05ED165-15BF-4687-A5A9-FFB2D03F96A3}" type="presOf" srcId="{BE621365-4BC0-4578-9A2D-941F3861D59F}" destId="{D1295791-9252-47AD-B005-5C35F2906865}" srcOrd="0" destOrd="0" presId="urn:microsoft.com/office/officeart/2018/2/layout/IconVerticalSolidList"/>
    <dgm:cxn modelId="{CCDB6BDE-7E90-4A61-A1F0-7F3C39AB226F}" srcId="{6D3BABC3-0884-4D17-B82F-057482CEBD2B}" destId="{B9EB32B1-8B96-49A6-9A4D-1CF9161FE2A6}" srcOrd="4" destOrd="0" parTransId="{05D9E50B-D1DE-465C-9783-A2443EC160DA}" sibTransId="{4781883A-2ABD-406F-876A-C9E68E1AA04C}"/>
    <dgm:cxn modelId="{40DCA29B-4372-402A-959B-9885AF7AD8D7}" srcId="{6D3BABC3-0884-4D17-B82F-057482CEBD2B}" destId="{F56B3BAE-0001-4B77-95E8-90875BD69BEA}" srcOrd="0" destOrd="0" parTransId="{F6E27003-B47C-4795-9E88-2A48CEF6AC2E}" sibTransId="{406DE56B-0C45-45EE-94A4-ED222508BEBF}"/>
    <dgm:cxn modelId="{9D5C800F-466C-429E-A94F-FEFCCEAB9813}" type="presOf" srcId="{B9EB32B1-8B96-49A6-9A4D-1CF9161FE2A6}" destId="{407302D8-6BA4-4E20-AC9C-4AEBE8BC356C}" srcOrd="0" destOrd="0" presId="urn:microsoft.com/office/officeart/2018/2/layout/IconVerticalSolidList"/>
    <dgm:cxn modelId="{7418D6FF-CB65-493C-8794-291C70CDD23F}" type="presOf" srcId="{DBFC7A9E-4F24-4497-B570-9BABDD0C3C24}" destId="{4844DA1F-2B38-4088-961E-12995FA6C1CE}" srcOrd="0" destOrd="0" presId="urn:microsoft.com/office/officeart/2018/2/layout/IconVerticalSolidList"/>
    <dgm:cxn modelId="{218ADA13-FF3F-4AD3-BD1E-8C038BA1E4FA}" type="presParOf" srcId="{8CFBA83C-4E89-4AFD-8BBB-55B05A7C50AD}" destId="{3BF4D0FA-805B-4F4D-99C9-7EF4ABFFB8B5}" srcOrd="0" destOrd="0" presId="urn:microsoft.com/office/officeart/2018/2/layout/IconVerticalSolidList"/>
    <dgm:cxn modelId="{14302192-990C-4799-85C9-12EBBF732EB8}" type="presParOf" srcId="{3BF4D0FA-805B-4F4D-99C9-7EF4ABFFB8B5}" destId="{74DEE9D5-6273-4B42-8DB0-AB3D03C05B39}" srcOrd="0" destOrd="0" presId="urn:microsoft.com/office/officeart/2018/2/layout/IconVerticalSolidList"/>
    <dgm:cxn modelId="{877CD0DB-F062-4107-8845-BE12ED2304E1}" type="presParOf" srcId="{3BF4D0FA-805B-4F4D-99C9-7EF4ABFFB8B5}" destId="{0F11C78E-57AA-4F57-91A3-1B274D2B88BA}" srcOrd="1" destOrd="0" presId="urn:microsoft.com/office/officeart/2018/2/layout/IconVerticalSolidList"/>
    <dgm:cxn modelId="{F1AD9966-46C5-4D96-B58D-06B75AFF7F58}" type="presParOf" srcId="{3BF4D0FA-805B-4F4D-99C9-7EF4ABFFB8B5}" destId="{42ED45C5-4C35-478E-8DBE-0F331ACBA7A7}" srcOrd="2" destOrd="0" presId="urn:microsoft.com/office/officeart/2018/2/layout/IconVerticalSolidList"/>
    <dgm:cxn modelId="{7A35EC29-24FF-406D-8EF8-AFB635A28CE6}" type="presParOf" srcId="{3BF4D0FA-805B-4F4D-99C9-7EF4ABFFB8B5}" destId="{2E9FB2AB-A501-471C-AC18-BCB85F64A721}" srcOrd="3" destOrd="0" presId="urn:microsoft.com/office/officeart/2018/2/layout/IconVerticalSolidList"/>
    <dgm:cxn modelId="{1CD539BA-0F24-485D-BFA4-9C18C09A0EB4}" type="presParOf" srcId="{8CFBA83C-4E89-4AFD-8BBB-55B05A7C50AD}" destId="{B5876FA3-C1B8-4053-836B-7B85C0BA806E}" srcOrd="1" destOrd="0" presId="urn:microsoft.com/office/officeart/2018/2/layout/IconVerticalSolidList"/>
    <dgm:cxn modelId="{F940927C-5E62-4FAF-BB70-9009ACB6BD30}" type="presParOf" srcId="{8CFBA83C-4E89-4AFD-8BBB-55B05A7C50AD}" destId="{09DB4D30-ABC1-4379-8812-D8F6EC3EF1EE}" srcOrd="2" destOrd="0" presId="urn:microsoft.com/office/officeart/2018/2/layout/IconVerticalSolidList"/>
    <dgm:cxn modelId="{7A0A7B18-45E6-4536-B59C-11887D1B8865}" type="presParOf" srcId="{09DB4D30-ABC1-4379-8812-D8F6EC3EF1EE}" destId="{B30184C6-B12B-4483-890E-B02E5A8A0FC1}" srcOrd="0" destOrd="0" presId="urn:microsoft.com/office/officeart/2018/2/layout/IconVerticalSolidList"/>
    <dgm:cxn modelId="{2D6A960B-6407-4514-83A9-EF9E1CC426DF}" type="presParOf" srcId="{09DB4D30-ABC1-4379-8812-D8F6EC3EF1EE}" destId="{74D0D90D-B882-4C37-8E3A-DEBB86EE6DE0}" srcOrd="1" destOrd="0" presId="urn:microsoft.com/office/officeart/2018/2/layout/IconVerticalSolidList"/>
    <dgm:cxn modelId="{E97CCA62-20F8-45A2-9D63-E8FF3FE25AE1}" type="presParOf" srcId="{09DB4D30-ABC1-4379-8812-D8F6EC3EF1EE}" destId="{2AFE4436-05D6-4DE2-B62A-567D09D06684}" srcOrd="2" destOrd="0" presId="urn:microsoft.com/office/officeart/2018/2/layout/IconVerticalSolidList"/>
    <dgm:cxn modelId="{2013AF16-16E7-4D9A-B5F7-5E13ADB8E875}" type="presParOf" srcId="{09DB4D30-ABC1-4379-8812-D8F6EC3EF1EE}" destId="{4F253D67-82F6-411D-B1B7-B5BDBBA28049}" srcOrd="3" destOrd="0" presId="urn:microsoft.com/office/officeart/2018/2/layout/IconVerticalSolidList"/>
    <dgm:cxn modelId="{37CA6501-EE0F-4454-9EEC-4B583FA2C1BF}" type="presParOf" srcId="{8CFBA83C-4E89-4AFD-8BBB-55B05A7C50AD}" destId="{713515DD-6BA8-4CDA-8763-5D1D06EDD09C}" srcOrd="3" destOrd="0" presId="urn:microsoft.com/office/officeart/2018/2/layout/IconVerticalSolidList"/>
    <dgm:cxn modelId="{CAB597AE-E60F-4046-B044-CA038D276D40}" type="presParOf" srcId="{8CFBA83C-4E89-4AFD-8BBB-55B05A7C50AD}" destId="{62888CD1-71C9-4801-98F4-0508F4B7F614}" srcOrd="4" destOrd="0" presId="urn:microsoft.com/office/officeart/2018/2/layout/IconVerticalSolidList"/>
    <dgm:cxn modelId="{BF82E9C6-909D-4539-8C95-03B1F36D9FD3}" type="presParOf" srcId="{62888CD1-71C9-4801-98F4-0508F4B7F614}" destId="{2D77BAA0-64E8-428F-B2C4-426872192115}" srcOrd="0" destOrd="0" presId="urn:microsoft.com/office/officeart/2018/2/layout/IconVerticalSolidList"/>
    <dgm:cxn modelId="{8E9F403C-2C6D-4B79-B005-FC96FE386928}" type="presParOf" srcId="{62888CD1-71C9-4801-98F4-0508F4B7F614}" destId="{2B7CB820-F26D-4D49-B736-618E903F663A}" srcOrd="1" destOrd="0" presId="urn:microsoft.com/office/officeart/2018/2/layout/IconVerticalSolidList"/>
    <dgm:cxn modelId="{9AAF23F0-0298-4ED0-A6A3-0A3FA0A11944}" type="presParOf" srcId="{62888CD1-71C9-4801-98F4-0508F4B7F614}" destId="{FCDC4BE5-9F56-4D2B-8F56-9441DF0A73B0}" srcOrd="2" destOrd="0" presId="urn:microsoft.com/office/officeart/2018/2/layout/IconVerticalSolidList"/>
    <dgm:cxn modelId="{0BD70A5B-C3D4-401F-B222-AC851C3A2CE6}" type="presParOf" srcId="{62888CD1-71C9-4801-98F4-0508F4B7F614}" destId="{1F5B2703-A41A-4676-ADEB-731E78A29658}" srcOrd="3" destOrd="0" presId="urn:microsoft.com/office/officeart/2018/2/layout/IconVerticalSolidList"/>
    <dgm:cxn modelId="{C729DE96-9486-49A3-A2C0-C97DEBFA180E}" type="presParOf" srcId="{8CFBA83C-4E89-4AFD-8BBB-55B05A7C50AD}" destId="{D98882D8-6060-48B4-9328-838C79615FB6}" srcOrd="5" destOrd="0" presId="urn:microsoft.com/office/officeart/2018/2/layout/IconVerticalSolidList"/>
    <dgm:cxn modelId="{3C9961B4-B669-4C5D-ACE9-33ED6BBBD9D5}" type="presParOf" srcId="{8CFBA83C-4E89-4AFD-8BBB-55B05A7C50AD}" destId="{5C122568-B3AC-4584-B5A6-BCE0D0CA3B14}" srcOrd="6" destOrd="0" presId="urn:microsoft.com/office/officeart/2018/2/layout/IconVerticalSolidList"/>
    <dgm:cxn modelId="{147A0300-ECDA-4D7A-BA68-DECC0F3AFF38}" type="presParOf" srcId="{5C122568-B3AC-4584-B5A6-BCE0D0CA3B14}" destId="{5970EB8E-90EF-4889-B508-25B7D85426F0}" srcOrd="0" destOrd="0" presId="urn:microsoft.com/office/officeart/2018/2/layout/IconVerticalSolidList"/>
    <dgm:cxn modelId="{436A7F7E-EB5F-43A1-A6CE-986745EF9961}" type="presParOf" srcId="{5C122568-B3AC-4584-B5A6-BCE0D0CA3B14}" destId="{A6373C47-3C67-4E59-A0FE-878D78147958}" srcOrd="1" destOrd="0" presId="urn:microsoft.com/office/officeart/2018/2/layout/IconVerticalSolidList"/>
    <dgm:cxn modelId="{BDE14940-FE1B-47F3-9C30-66C821F16BB2}" type="presParOf" srcId="{5C122568-B3AC-4584-B5A6-BCE0D0CA3B14}" destId="{2CD3D979-8838-42D6-AF86-12B2EA916C4F}" srcOrd="2" destOrd="0" presId="urn:microsoft.com/office/officeart/2018/2/layout/IconVerticalSolidList"/>
    <dgm:cxn modelId="{623DBBFE-4D29-49B7-8FB8-F67E7E666A93}" type="presParOf" srcId="{5C122568-B3AC-4584-B5A6-BCE0D0CA3B14}" destId="{D1295791-9252-47AD-B005-5C35F2906865}" srcOrd="3" destOrd="0" presId="urn:microsoft.com/office/officeart/2018/2/layout/IconVerticalSolidList"/>
    <dgm:cxn modelId="{ACF81F77-7BE5-4AE1-847E-D303EFF3A07D}" type="presParOf" srcId="{8CFBA83C-4E89-4AFD-8BBB-55B05A7C50AD}" destId="{732E8116-DCCE-4418-B342-AE50FF9ABD98}" srcOrd="7" destOrd="0" presId="urn:microsoft.com/office/officeart/2018/2/layout/IconVerticalSolidList"/>
    <dgm:cxn modelId="{0FFAB90D-D833-409E-89B6-AF24749822C7}" type="presParOf" srcId="{8CFBA83C-4E89-4AFD-8BBB-55B05A7C50AD}" destId="{B4A50E24-1BA3-4C0F-BCD4-DCEA29B2DD21}" srcOrd="8" destOrd="0" presId="urn:microsoft.com/office/officeart/2018/2/layout/IconVerticalSolidList"/>
    <dgm:cxn modelId="{DA82E058-9A81-4BF8-9275-E1CEF2C92161}" type="presParOf" srcId="{B4A50E24-1BA3-4C0F-BCD4-DCEA29B2DD21}" destId="{46D3ABED-37AE-41A5-A4A7-14EE3990F20D}" srcOrd="0" destOrd="0" presId="urn:microsoft.com/office/officeart/2018/2/layout/IconVerticalSolidList"/>
    <dgm:cxn modelId="{59078446-1591-4F08-A51A-B254B7406B16}" type="presParOf" srcId="{B4A50E24-1BA3-4C0F-BCD4-DCEA29B2DD21}" destId="{0B86E314-3F84-436F-8185-B92B1D0BC74F}" srcOrd="1" destOrd="0" presId="urn:microsoft.com/office/officeart/2018/2/layout/IconVerticalSolidList"/>
    <dgm:cxn modelId="{401EBDBA-2AE8-4398-91BA-7FA269A2081C}" type="presParOf" srcId="{B4A50E24-1BA3-4C0F-BCD4-DCEA29B2DD21}" destId="{14F9759F-93AD-4192-A256-DC741042AA24}" srcOrd="2" destOrd="0" presId="urn:microsoft.com/office/officeart/2018/2/layout/IconVerticalSolidList"/>
    <dgm:cxn modelId="{7EB7BFE5-7A49-4912-BD0C-BA3536661772}" type="presParOf" srcId="{B4A50E24-1BA3-4C0F-BCD4-DCEA29B2DD21}" destId="{407302D8-6BA4-4E20-AC9C-4AEBE8BC356C}" srcOrd="3" destOrd="0" presId="urn:microsoft.com/office/officeart/2018/2/layout/IconVerticalSolidList"/>
    <dgm:cxn modelId="{710AA419-8EF5-4567-9233-3519D378E370}" type="presParOf" srcId="{8CFBA83C-4E89-4AFD-8BBB-55B05A7C50AD}" destId="{44B855AC-E832-420B-B867-ED743E1ED7DB}" srcOrd="9" destOrd="0" presId="urn:microsoft.com/office/officeart/2018/2/layout/IconVerticalSolidList"/>
    <dgm:cxn modelId="{1020F001-837E-48D6-8AA5-F253B74FBFF7}" type="presParOf" srcId="{8CFBA83C-4E89-4AFD-8BBB-55B05A7C50AD}" destId="{3B0CB1D1-A1A9-4647-ACAB-8C2DD5F90887}" srcOrd="10" destOrd="0" presId="urn:microsoft.com/office/officeart/2018/2/layout/IconVerticalSolidList"/>
    <dgm:cxn modelId="{A7DA0A3A-BEC5-41AD-8EA9-68E7EDE47628}" type="presParOf" srcId="{3B0CB1D1-A1A9-4647-ACAB-8C2DD5F90887}" destId="{1553AFCD-14F3-48E3-ACAB-9C1E6B3564A1}" srcOrd="0" destOrd="0" presId="urn:microsoft.com/office/officeart/2018/2/layout/IconVerticalSolidList"/>
    <dgm:cxn modelId="{A488053C-38F9-4A2D-AEF0-CA9FCCF310F1}" type="presParOf" srcId="{3B0CB1D1-A1A9-4647-ACAB-8C2DD5F90887}" destId="{F144D6AC-1ECB-4746-9607-8CE994EBD721}" srcOrd="1" destOrd="0" presId="urn:microsoft.com/office/officeart/2018/2/layout/IconVerticalSolidList"/>
    <dgm:cxn modelId="{DA5799E5-D82E-4E72-85B1-B6179A42FD10}" type="presParOf" srcId="{3B0CB1D1-A1A9-4647-ACAB-8C2DD5F90887}" destId="{B4D23D1D-3753-4A3E-BB09-364C7F93074F}" srcOrd="2" destOrd="0" presId="urn:microsoft.com/office/officeart/2018/2/layout/IconVerticalSolidList"/>
    <dgm:cxn modelId="{FAECDC36-9538-4139-AE5B-3C61759EBB79}" type="presParOf" srcId="{3B0CB1D1-A1A9-4647-ACAB-8C2DD5F90887}" destId="{4844DA1F-2B38-4088-961E-12995FA6C1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4D3EEA-2379-4207-AD84-B60B7B6C60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ECFB1E-1AB0-40EC-969A-21A30408CF5C}">
      <dgm:prSet/>
      <dgm:spPr/>
      <dgm:t>
        <a:bodyPr/>
        <a:lstStyle/>
        <a:p>
          <a:r>
            <a:rPr lang="en-US"/>
            <a:t>LS champion each cancer MDT</a:t>
          </a:r>
        </a:p>
      </dgm:t>
    </dgm:pt>
    <dgm:pt modelId="{5ACD210B-5B8F-4389-A2D4-345C9FD9E787}" type="parTrans" cxnId="{C9093784-0D2E-4AD6-9BE4-E3A6E7F0661A}">
      <dgm:prSet/>
      <dgm:spPr/>
      <dgm:t>
        <a:bodyPr/>
        <a:lstStyle/>
        <a:p>
          <a:endParaRPr lang="en-US"/>
        </a:p>
      </dgm:t>
    </dgm:pt>
    <dgm:pt modelId="{7E330E50-BA3E-4C39-AA96-0D27FB369912}" type="sibTrans" cxnId="{C9093784-0D2E-4AD6-9BE4-E3A6E7F0661A}">
      <dgm:prSet/>
      <dgm:spPr/>
      <dgm:t>
        <a:bodyPr/>
        <a:lstStyle/>
        <a:p>
          <a:endParaRPr lang="en-US"/>
        </a:p>
      </dgm:t>
    </dgm:pt>
    <dgm:pt modelId="{76822953-B0A1-48C4-B7C8-424480E7050F}">
      <dgm:prSet/>
      <dgm:spPr/>
      <dgm:t>
        <a:bodyPr/>
        <a:lstStyle/>
        <a:p>
          <a:r>
            <a:rPr lang="en-US"/>
            <a:t>Ensure delivery testing pathway</a:t>
          </a:r>
        </a:p>
      </dgm:t>
    </dgm:pt>
    <dgm:pt modelId="{908D1742-DF55-46BF-8EEB-35D687265469}" type="parTrans" cxnId="{7123BA15-BD23-4A2A-8F4A-3B1FFF9E5938}">
      <dgm:prSet/>
      <dgm:spPr/>
      <dgm:t>
        <a:bodyPr/>
        <a:lstStyle/>
        <a:p>
          <a:endParaRPr lang="en-US"/>
        </a:p>
      </dgm:t>
    </dgm:pt>
    <dgm:pt modelId="{654F7475-F272-491A-BE9D-AEB066A73C34}" type="sibTrans" cxnId="{7123BA15-BD23-4A2A-8F4A-3B1FFF9E5938}">
      <dgm:prSet/>
      <dgm:spPr/>
      <dgm:t>
        <a:bodyPr/>
        <a:lstStyle/>
        <a:p>
          <a:endParaRPr lang="en-US"/>
        </a:p>
      </dgm:t>
    </dgm:pt>
    <dgm:pt modelId="{1E3F9F55-FB8D-4210-AED2-894AEA99C2BD}">
      <dgm:prSet/>
      <dgm:spPr/>
      <dgm:t>
        <a:bodyPr/>
        <a:lstStyle/>
        <a:p>
          <a:r>
            <a:rPr lang="en-US"/>
            <a:t>Coordinate surveillance</a:t>
          </a:r>
        </a:p>
      </dgm:t>
    </dgm:pt>
    <dgm:pt modelId="{B4AB738C-09C3-40B5-B9DF-CF7236B42DCD}" type="parTrans" cxnId="{B3EBEF8E-C5A7-43F0-8A2A-32F0A488BA60}">
      <dgm:prSet/>
      <dgm:spPr/>
      <dgm:t>
        <a:bodyPr/>
        <a:lstStyle/>
        <a:p>
          <a:endParaRPr lang="en-US"/>
        </a:p>
      </dgm:t>
    </dgm:pt>
    <dgm:pt modelId="{F742D582-8E84-4B5E-BFBC-D2A17DECAEE3}" type="sibTrans" cxnId="{B3EBEF8E-C5A7-43F0-8A2A-32F0A488BA60}">
      <dgm:prSet/>
      <dgm:spPr/>
      <dgm:t>
        <a:bodyPr/>
        <a:lstStyle/>
        <a:p>
          <a:endParaRPr lang="en-US"/>
        </a:p>
      </dgm:t>
    </dgm:pt>
    <dgm:pt modelId="{B90E684D-758A-4C14-9CF2-68B6AFBBEC30}">
      <dgm:prSet/>
      <dgm:spPr/>
      <dgm:t>
        <a:bodyPr/>
        <a:lstStyle/>
        <a:p>
          <a:r>
            <a:rPr lang="en-US" dirty="0"/>
            <a:t>Apply interventions e.g. aspirin</a:t>
          </a:r>
        </a:p>
      </dgm:t>
    </dgm:pt>
    <dgm:pt modelId="{61C1680B-F614-46A0-A311-AEE853244AEE}" type="parTrans" cxnId="{BBBB82DF-B820-4342-8BDC-F1497370413E}">
      <dgm:prSet/>
      <dgm:spPr/>
      <dgm:t>
        <a:bodyPr/>
        <a:lstStyle/>
        <a:p>
          <a:endParaRPr lang="en-US"/>
        </a:p>
      </dgm:t>
    </dgm:pt>
    <dgm:pt modelId="{FDF74D15-199B-4303-A9FE-E5FA7A45230D}" type="sibTrans" cxnId="{BBBB82DF-B820-4342-8BDC-F1497370413E}">
      <dgm:prSet/>
      <dgm:spPr/>
      <dgm:t>
        <a:bodyPr/>
        <a:lstStyle/>
        <a:p>
          <a:endParaRPr lang="en-US"/>
        </a:p>
      </dgm:t>
    </dgm:pt>
    <dgm:pt modelId="{36E51FDD-A134-45E9-8798-8A168E8C8CD7}">
      <dgm:prSet/>
      <dgm:spPr/>
      <dgm:t>
        <a:bodyPr/>
        <a:lstStyle/>
        <a:p>
          <a:r>
            <a:rPr lang="en-US"/>
            <a:t>Regional Expert Centres</a:t>
          </a:r>
        </a:p>
      </dgm:t>
    </dgm:pt>
    <dgm:pt modelId="{4B1F10E3-E332-4207-BAC7-8A28D56A96B1}" type="parTrans" cxnId="{C5AC4F7D-9555-41AF-9214-6A21F54A0605}">
      <dgm:prSet/>
      <dgm:spPr/>
      <dgm:t>
        <a:bodyPr/>
        <a:lstStyle/>
        <a:p>
          <a:endParaRPr lang="en-US"/>
        </a:p>
      </dgm:t>
    </dgm:pt>
    <dgm:pt modelId="{4082C704-8412-4485-A5BD-D882C47B47C9}" type="sibTrans" cxnId="{C5AC4F7D-9555-41AF-9214-6A21F54A0605}">
      <dgm:prSet/>
      <dgm:spPr/>
      <dgm:t>
        <a:bodyPr/>
        <a:lstStyle/>
        <a:p>
          <a:endParaRPr lang="en-US"/>
        </a:p>
      </dgm:t>
    </dgm:pt>
    <dgm:pt modelId="{77029E5D-1651-47DD-8D78-7AA3329853FD}">
      <dgm:prSet/>
      <dgm:spPr/>
      <dgm:t>
        <a:bodyPr/>
        <a:lstStyle/>
        <a:p>
          <a:r>
            <a:rPr lang="en-US" dirty="0"/>
            <a:t>Affiliated RGCs/GMSAs &amp; Cancer Networks</a:t>
          </a:r>
        </a:p>
      </dgm:t>
    </dgm:pt>
    <dgm:pt modelId="{D53800C2-B7B3-4414-800D-AA301F99933A}" type="parTrans" cxnId="{9D687CE2-261A-41E1-86A4-47737017932D}">
      <dgm:prSet/>
      <dgm:spPr/>
      <dgm:t>
        <a:bodyPr/>
        <a:lstStyle/>
        <a:p>
          <a:endParaRPr lang="en-US"/>
        </a:p>
      </dgm:t>
    </dgm:pt>
    <dgm:pt modelId="{09800AB7-06A7-424A-8074-B60A7631A5D0}" type="sibTrans" cxnId="{9D687CE2-261A-41E1-86A4-47737017932D}">
      <dgm:prSet/>
      <dgm:spPr/>
      <dgm:t>
        <a:bodyPr/>
        <a:lstStyle/>
        <a:p>
          <a:endParaRPr lang="en-US"/>
        </a:p>
      </dgm:t>
    </dgm:pt>
    <dgm:pt modelId="{6D585B31-9BB1-46BA-820E-7F89D47C883A}">
      <dgm:prSet/>
      <dgm:spPr/>
      <dgm:t>
        <a:bodyPr/>
        <a:lstStyle/>
        <a:p>
          <a:r>
            <a:rPr lang="en-US"/>
            <a:t>Truly multidisciplinary</a:t>
          </a:r>
        </a:p>
      </dgm:t>
    </dgm:pt>
    <dgm:pt modelId="{BB66846E-193F-4917-BA7A-B46CD3FE2EE3}" type="parTrans" cxnId="{6E0B39D7-7C22-4774-85A0-96E1AC60422B}">
      <dgm:prSet/>
      <dgm:spPr/>
      <dgm:t>
        <a:bodyPr/>
        <a:lstStyle/>
        <a:p>
          <a:endParaRPr lang="en-US"/>
        </a:p>
      </dgm:t>
    </dgm:pt>
    <dgm:pt modelId="{4B8ED2D3-8B2D-4C4E-97A2-3E6D18F94784}" type="sibTrans" cxnId="{6E0B39D7-7C22-4774-85A0-96E1AC60422B}">
      <dgm:prSet/>
      <dgm:spPr/>
      <dgm:t>
        <a:bodyPr/>
        <a:lstStyle/>
        <a:p>
          <a:endParaRPr lang="en-US"/>
        </a:p>
      </dgm:t>
    </dgm:pt>
    <dgm:pt modelId="{95A86A9E-99C3-47C5-B09A-025D67973462}">
      <dgm:prSet/>
      <dgm:spPr/>
      <dgm:t>
        <a:bodyPr/>
        <a:lstStyle/>
        <a:p>
          <a:r>
            <a:rPr lang="en-US" dirty="0"/>
            <a:t>Manage complexity, e.g. host MDMs </a:t>
          </a:r>
        </a:p>
      </dgm:t>
    </dgm:pt>
    <dgm:pt modelId="{9489A7BE-4ACC-4293-B9F8-F9D40090CB35}" type="parTrans" cxnId="{193F8CEB-3B8C-4905-8E5B-EB8208C31E81}">
      <dgm:prSet/>
      <dgm:spPr/>
      <dgm:t>
        <a:bodyPr/>
        <a:lstStyle/>
        <a:p>
          <a:endParaRPr lang="en-US"/>
        </a:p>
      </dgm:t>
    </dgm:pt>
    <dgm:pt modelId="{49109E69-0237-46F2-9E66-B07472518A13}" type="sibTrans" cxnId="{193F8CEB-3B8C-4905-8E5B-EB8208C31E81}">
      <dgm:prSet/>
      <dgm:spPr/>
      <dgm:t>
        <a:bodyPr/>
        <a:lstStyle/>
        <a:p>
          <a:endParaRPr lang="en-US"/>
        </a:p>
      </dgm:t>
    </dgm:pt>
    <dgm:pt modelId="{5197DA98-3791-4372-9F5B-5231E4231574}">
      <dgm:prSet/>
      <dgm:spPr/>
      <dgm:t>
        <a:bodyPr/>
        <a:lstStyle/>
        <a:p>
          <a:r>
            <a:rPr lang="en-US" dirty="0"/>
            <a:t>Ensure equity of access</a:t>
          </a:r>
        </a:p>
      </dgm:t>
    </dgm:pt>
    <dgm:pt modelId="{CB1E4CD9-9C89-448A-B20A-E0C03EF3C6E0}" type="parTrans" cxnId="{77E0FD6B-8414-4754-B0A0-2215E0ECD4C8}">
      <dgm:prSet/>
      <dgm:spPr/>
      <dgm:t>
        <a:bodyPr/>
        <a:lstStyle/>
        <a:p>
          <a:endParaRPr lang="en-US"/>
        </a:p>
      </dgm:t>
    </dgm:pt>
    <dgm:pt modelId="{3691B9C0-075E-4610-A95E-A3146AB0E6C6}" type="sibTrans" cxnId="{77E0FD6B-8414-4754-B0A0-2215E0ECD4C8}">
      <dgm:prSet/>
      <dgm:spPr/>
      <dgm:t>
        <a:bodyPr/>
        <a:lstStyle/>
        <a:p>
          <a:endParaRPr lang="en-US"/>
        </a:p>
      </dgm:t>
    </dgm:pt>
    <dgm:pt modelId="{35BB9416-8FC6-EE43-A0D9-7717A997444B}">
      <dgm:prSet/>
      <dgm:spPr/>
      <dgm:t>
        <a:bodyPr/>
        <a:lstStyle/>
        <a:p>
          <a:r>
            <a:rPr lang="en-US" dirty="0"/>
            <a:t>CPD coordination</a:t>
          </a:r>
        </a:p>
      </dgm:t>
    </dgm:pt>
    <dgm:pt modelId="{52BE974A-6E10-5C45-A29E-FC0DCF19497F}" type="parTrans" cxnId="{7FBC9A4A-D068-2E44-A0D0-9D82753A3353}">
      <dgm:prSet/>
      <dgm:spPr/>
      <dgm:t>
        <a:bodyPr/>
        <a:lstStyle/>
        <a:p>
          <a:endParaRPr lang="en-GB"/>
        </a:p>
      </dgm:t>
    </dgm:pt>
    <dgm:pt modelId="{D17BE573-3B6E-5F40-8B7C-AC38116E9F73}" type="sibTrans" cxnId="{7FBC9A4A-D068-2E44-A0D0-9D82753A3353}">
      <dgm:prSet/>
      <dgm:spPr/>
      <dgm:t>
        <a:bodyPr/>
        <a:lstStyle/>
        <a:p>
          <a:endParaRPr lang="en-GB"/>
        </a:p>
      </dgm:t>
    </dgm:pt>
    <dgm:pt modelId="{E2F5D71C-9D0F-E142-AB4F-05D8C26E1B97}">
      <dgm:prSet/>
      <dgm:spPr/>
      <dgm:t>
        <a:bodyPr/>
        <a:lstStyle/>
        <a:p>
          <a:r>
            <a:rPr lang="en-US" dirty="0"/>
            <a:t>2 yearly CPD</a:t>
          </a:r>
        </a:p>
      </dgm:t>
    </dgm:pt>
    <dgm:pt modelId="{A6896B5D-4E72-C545-991A-AD6F432D6964}" type="parTrans" cxnId="{7B016A04-50E9-404E-861C-C56C54194743}">
      <dgm:prSet/>
      <dgm:spPr/>
      <dgm:t>
        <a:bodyPr/>
        <a:lstStyle/>
        <a:p>
          <a:endParaRPr lang="en-GB"/>
        </a:p>
      </dgm:t>
    </dgm:pt>
    <dgm:pt modelId="{3BF54D29-C0BF-F84E-BC7A-FDD93994ED60}" type="sibTrans" cxnId="{7B016A04-50E9-404E-861C-C56C54194743}">
      <dgm:prSet/>
      <dgm:spPr/>
      <dgm:t>
        <a:bodyPr/>
        <a:lstStyle/>
        <a:p>
          <a:endParaRPr lang="en-GB"/>
        </a:p>
      </dgm:t>
    </dgm:pt>
    <dgm:pt modelId="{876E899B-7423-1941-92E9-61FA4C021EDD}" type="pres">
      <dgm:prSet presAssocID="{904D3EEA-2379-4207-AD84-B60B7B6C60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228B1A2-B4C5-6C47-9466-759454EB92D3}" type="pres">
      <dgm:prSet presAssocID="{9FECFB1E-1AB0-40EC-969A-21A30408CF5C}" presName="parentLin" presStyleCnt="0"/>
      <dgm:spPr/>
    </dgm:pt>
    <dgm:pt modelId="{5561A085-C4CA-EF41-BC5E-BC44BF491707}" type="pres">
      <dgm:prSet presAssocID="{9FECFB1E-1AB0-40EC-969A-21A30408CF5C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CBEB04AA-BCA7-564C-B228-13628305FCF9}" type="pres">
      <dgm:prSet presAssocID="{9FECFB1E-1AB0-40EC-969A-21A30408CF5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0C3609-4B8E-B649-A6C4-A8B584F9BA85}" type="pres">
      <dgm:prSet presAssocID="{9FECFB1E-1AB0-40EC-969A-21A30408CF5C}" presName="negativeSpace" presStyleCnt="0"/>
      <dgm:spPr/>
    </dgm:pt>
    <dgm:pt modelId="{7D6EDC61-EF93-4C4F-B17A-36C861E5B03E}" type="pres">
      <dgm:prSet presAssocID="{9FECFB1E-1AB0-40EC-969A-21A30408CF5C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A66361-27E3-8A4A-8F17-5ABF747D77DF}" type="pres">
      <dgm:prSet presAssocID="{7E330E50-BA3E-4C39-AA96-0D27FB369912}" presName="spaceBetweenRectangles" presStyleCnt="0"/>
      <dgm:spPr/>
    </dgm:pt>
    <dgm:pt modelId="{1DE1EBC8-97D6-4047-B516-A3F5CC76057C}" type="pres">
      <dgm:prSet presAssocID="{36E51FDD-A134-45E9-8798-8A168E8C8CD7}" presName="parentLin" presStyleCnt="0"/>
      <dgm:spPr/>
    </dgm:pt>
    <dgm:pt modelId="{26FB8C0E-5433-3F4E-8063-C029D0859038}" type="pres">
      <dgm:prSet presAssocID="{36E51FDD-A134-45E9-8798-8A168E8C8CD7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36BC50DF-3A6E-D849-9AF4-CCE6B6EBA3E6}" type="pres">
      <dgm:prSet presAssocID="{36E51FDD-A134-45E9-8798-8A168E8C8CD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F6293A-C86D-DB41-9E61-6C0502F0E94D}" type="pres">
      <dgm:prSet presAssocID="{36E51FDD-A134-45E9-8798-8A168E8C8CD7}" presName="negativeSpace" presStyleCnt="0"/>
      <dgm:spPr/>
    </dgm:pt>
    <dgm:pt modelId="{E185182D-C93D-5B45-82DC-E2DEC0BE2B30}" type="pres">
      <dgm:prSet presAssocID="{36E51FDD-A134-45E9-8798-8A168E8C8CD7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123BA15-BD23-4A2A-8F4A-3B1FFF9E5938}" srcId="{9FECFB1E-1AB0-40EC-969A-21A30408CF5C}" destId="{76822953-B0A1-48C4-B7C8-424480E7050F}" srcOrd="0" destOrd="0" parTransId="{908D1742-DF55-46BF-8EEB-35D687265469}" sibTransId="{654F7475-F272-491A-BE9D-AEB066A73C34}"/>
    <dgm:cxn modelId="{041D9DE9-9239-F248-9E2F-75B163F83A86}" type="presOf" srcId="{9FECFB1E-1AB0-40EC-969A-21A30408CF5C}" destId="{CBEB04AA-BCA7-564C-B228-13628305FCF9}" srcOrd="1" destOrd="0" presId="urn:microsoft.com/office/officeart/2005/8/layout/list1"/>
    <dgm:cxn modelId="{193F8CEB-3B8C-4905-8E5B-EB8208C31E81}" srcId="{36E51FDD-A134-45E9-8798-8A168E8C8CD7}" destId="{95A86A9E-99C3-47C5-B09A-025D67973462}" srcOrd="2" destOrd="0" parTransId="{9489A7BE-4ACC-4293-B9F8-F9D40090CB35}" sibTransId="{49109E69-0237-46F2-9E66-B07472518A13}"/>
    <dgm:cxn modelId="{E37A33C1-B53D-4841-A95F-6CCB74B0C3B9}" type="presOf" srcId="{76822953-B0A1-48C4-B7C8-424480E7050F}" destId="{7D6EDC61-EF93-4C4F-B17A-36C861E5B03E}" srcOrd="0" destOrd="0" presId="urn:microsoft.com/office/officeart/2005/8/layout/list1"/>
    <dgm:cxn modelId="{B4277445-814F-7F46-ADE1-44BE228EB326}" type="presOf" srcId="{E2F5D71C-9D0F-E142-AB4F-05D8C26E1B97}" destId="{7D6EDC61-EF93-4C4F-B17A-36C861E5B03E}" srcOrd="0" destOrd="3" presId="urn:microsoft.com/office/officeart/2005/8/layout/list1"/>
    <dgm:cxn modelId="{BF044B01-B151-3642-B9B9-D486C391747E}" type="presOf" srcId="{36E51FDD-A134-45E9-8798-8A168E8C8CD7}" destId="{26FB8C0E-5433-3F4E-8063-C029D0859038}" srcOrd="0" destOrd="0" presId="urn:microsoft.com/office/officeart/2005/8/layout/list1"/>
    <dgm:cxn modelId="{C8FBDD6C-99E3-E147-90DE-41BAD70BB10C}" type="presOf" srcId="{36E51FDD-A134-45E9-8798-8A168E8C8CD7}" destId="{36BC50DF-3A6E-D849-9AF4-CCE6B6EBA3E6}" srcOrd="1" destOrd="0" presId="urn:microsoft.com/office/officeart/2005/8/layout/list1"/>
    <dgm:cxn modelId="{7B016A04-50E9-404E-861C-C56C54194743}" srcId="{9FECFB1E-1AB0-40EC-969A-21A30408CF5C}" destId="{E2F5D71C-9D0F-E142-AB4F-05D8C26E1B97}" srcOrd="3" destOrd="0" parTransId="{A6896B5D-4E72-C545-991A-AD6F432D6964}" sibTransId="{3BF54D29-C0BF-F84E-BC7A-FDD93994ED60}"/>
    <dgm:cxn modelId="{77E0FD6B-8414-4754-B0A0-2215E0ECD4C8}" srcId="{36E51FDD-A134-45E9-8798-8A168E8C8CD7}" destId="{5197DA98-3791-4372-9F5B-5231E4231574}" srcOrd="4" destOrd="0" parTransId="{CB1E4CD9-9C89-448A-B20A-E0C03EF3C6E0}" sibTransId="{3691B9C0-075E-4610-A95E-A3146AB0E6C6}"/>
    <dgm:cxn modelId="{7FBC9A4A-D068-2E44-A0D0-9D82753A3353}" srcId="{36E51FDD-A134-45E9-8798-8A168E8C8CD7}" destId="{35BB9416-8FC6-EE43-A0D9-7717A997444B}" srcOrd="3" destOrd="0" parTransId="{52BE974A-6E10-5C45-A29E-FC0DCF19497F}" sibTransId="{D17BE573-3B6E-5F40-8B7C-AC38116E9F73}"/>
    <dgm:cxn modelId="{697763C2-75D7-3F4C-9DED-8B885F914E18}" type="presOf" srcId="{904D3EEA-2379-4207-AD84-B60B7B6C60D3}" destId="{876E899B-7423-1941-92E9-61FA4C021EDD}" srcOrd="0" destOrd="0" presId="urn:microsoft.com/office/officeart/2005/8/layout/list1"/>
    <dgm:cxn modelId="{71E42456-926B-8A49-9C91-1AE55502750C}" type="presOf" srcId="{9FECFB1E-1AB0-40EC-969A-21A30408CF5C}" destId="{5561A085-C4CA-EF41-BC5E-BC44BF491707}" srcOrd="0" destOrd="0" presId="urn:microsoft.com/office/officeart/2005/8/layout/list1"/>
    <dgm:cxn modelId="{6F8EEF31-FCAF-2846-9D00-252A5AADB165}" type="presOf" srcId="{6D585B31-9BB1-46BA-820E-7F89D47C883A}" destId="{E185182D-C93D-5B45-82DC-E2DEC0BE2B30}" srcOrd="0" destOrd="1" presId="urn:microsoft.com/office/officeart/2005/8/layout/list1"/>
    <dgm:cxn modelId="{873E06B5-A169-354C-8061-927FA27291B6}" type="presOf" srcId="{35BB9416-8FC6-EE43-A0D9-7717A997444B}" destId="{E185182D-C93D-5B45-82DC-E2DEC0BE2B30}" srcOrd="0" destOrd="3" presId="urn:microsoft.com/office/officeart/2005/8/layout/list1"/>
    <dgm:cxn modelId="{C5AC4F7D-9555-41AF-9214-6A21F54A0605}" srcId="{904D3EEA-2379-4207-AD84-B60B7B6C60D3}" destId="{36E51FDD-A134-45E9-8798-8A168E8C8CD7}" srcOrd="1" destOrd="0" parTransId="{4B1F10E3-E332-4207-BAC7-8A28D56A96B1}" sibTransId="{4082C704-8412-4485-A5BD-D882C47B47C9}"/>
    <dgm:cxn modelId="{A0E61E41-D6A6-474E-A5AE-BDECF2C3DC3B}" type="presOf" srcId="{B90E684D-758A-4C14-9CF2-68B6AFBBEC30}" destId="{7D6EDC61-EF93-4C4F-B17A-36C861E5B03E}" srcOrd="0" destOrd="2" presId="urn:microsoft.com/office/officeart/2005/8/layout/list1"/>
    <dgm:cxn modelId="{BBBB82DF-B820-4342-8BDC-F1497370413E}" srcId="{9FECFB1E-1AB0-40EC-969A-21A30408CF5C}" destId="{B90E684D-758A-4C14-9CF2-68B6AFBBEC30}" srcOrd="2" destOrd="0" parTransId="{61C1680B-F614-46A0-A311-AEE853244AEE}" sibTransId="{FDF74D15-199B-4303-A9FE-E5FA7A45230D}"/>
    <dgm:cxn modelId="{B3EBEF8E-C5A7-43F0-8A2A-32F0A488BA60}" srcId="{9FECFB1E-1AB0-40EC-969A-21A30408CF5C}" destId="{1E3F9F55-FB8D-4210-AED2-894AEA99C2BD}" srcOrd="1" destOrd="0" parTransId="{B4AB738C-09C3-40B5-B9DF-CF7236B42DCD}" sibTransId="{F742D582-8E84-4B5E-BFBC-D2A17DECAEE3}"/>
    <dgm:cxn modelId="{8D6AE956-E675-5A45-A106-960289C4C37D}" type="presOf" srcId="{5197DA98-3791-4372-9F5B-5231E4231574}" destId="{E185182D-C93D-5B45-82DC-E2DEC0BE2B30}" srcOrd="0" destOrd="4" presId="urn:microsoft.com/office/officeart/2005/8/layout/list1"/>
    <dgm:cxn modelId="{26737AFE-6C67-3242-A79D-B8512E400100}" type="presOf" srcId="{77029E5D-1651-47DD-8D78-7AA3329853FD}" destId="{E185182D-C93D-5B45-82DC-E2DEC0BE2B30}" srcOrd="0" destOrd="0" presId="urn:microsoft.com/office/officeart/2005/8/layout/list1"/>
    <dgm:cxn modelId="{6E0B39D7-7C22-4774-85A0-96E1AC60422B}" srcId="{36E51FDD-A134-45E9-8798-8A168E8C8CD7}" destId="{6D585B31-9BB1-46BA-820E-7F89D47C883A}" srcOrd="1" destOrd="0" parTransId="{BB66846E-193F-4917-BA7A-B46CD3FE2EE3}" sibTransId="{4B8ED2D3-8B2D-4C4E-97A2-3E6D18F94784}"/>
    <dgm:cxn modelId="{C9093784-0D2E-4AD6-9BE4-E3A6E7F0661A}" srcId="{904D3EEA-2379-4207-AD84-B60B7B6C60D3}" destId="{9FECFB1E-1AB0-40EC-969A-21A30408CF5C}" srcOrd="0" destOrd="0" parTransId="{5ACD210B-5B8F-4389-A2D4-345C9FD9E787}" sibTransId="{7E330E50-BA3E-4C39-AA96-0D27FB369912}"/>
    <dgm:cxn modelId="{9D687CE2-261A-41E1-86A4-47737017932D}" srcId="{36E51FDD-A134-45E9-8798-8A168E8C8CD7}" destId="{77029E5D-1651-47DD-8D78-7AA3329853FD}" srcOrd="0" destOrd="0" parTransId="{D53800C2-B7B3-4414-800D-AA301F99933A}" sibTransId="{09800AB7-06A7-424A-8074-B60A7631A5D0}"/>
    <dgm:cxn modelId="{15A5BC62-032C-294C-900A-52AE775637D8}" type="presOf" srcId="{95A86A9E-99C3-47C5-B09A-025D67973462}" destId="{E185182D-C93D-5B45-82DC-E2DEC0BE2B30}" srcOrd="0" destOrd="2" presId="urn:microsoft.com/office/officeart/2005/8/layout/list1"/>
    <dgm:cxn modelId="{0B5E6FBF-1512-7F42-B309-CD6281DD1C43}" type="presOf" srcId="{1E3F9F55-FB8D-4210-AED2-894AEA99C2BD}" destId="{7D6EDC61-EF93-4C4F-B17A-36C861E5B03E}" srcOrd="0" destOrd="1" presId="urn:microsoft.com/office/officeart/2005/8/layout/list1"/>
    <dgm:cxn modelId="{DBBA32AD-40C6-0645-AD8B-F7828BD8D91E}" type="presParOf" srcId="{876E899B-7423-1941-92E9-61FA4C021EDD}" destId="{C228B1A2-B4C5-6C47-9466-759454EB92D3}" srcOrd="0" destOrd="0" presId="urn:microsoft.com/office/officeart/2005/8/layout/list1"/>
    <dgm:cxn modelId="{FF327C5C-EC86-F74B-AE4D-3835FD57014D}" type="presParOf" srcId="{C228B1A2-B4C5-6C47-9466-759454EB92D3}" destId="{5561A085-C4CA-EF41-BC5E-BC44BF491707}" srcOrd="0" destOrd="0" presId="urn:microsoft.com/office/officeart/2005/8/layout/list1"/>
    <dgm:cxn modelId="{2CA06648-584F-B146-8CD8-21720D183A33}" type="presParOf" srcId="{C228B1A2-B4C5-6C47-9466-759454EB92D3}" destId="{CBEB04AA-BCA7-564C-B228-13628305FCF9}" srcOrd="1" destOrd="0" presId="urn:microsoft.com/office/officeart/2005/8/layout/list1"/>
    <dgm:cxn modelId="{9FFA467B-735C-1644-BCBC-1AA8996BD6CC}" type="presParOf" srcId="{876E899B-7423-1941-92E9-61FA4C021EDD}" destId="{710C3609-4B8E-B649-A6C4-A8B584F9BA85}" srcOrd="1" destOrd="0" presId="urn:microsoft.com/office/officeart/2005/8/layout/list1"/>
    <dgm:cxn modelId="{6094D9EF-3385-8746-B7F7-0CA5DBFFF8AD}" type="presParOf" srcId="{876E899B-7423-1941-92E9-61FA4C021EDD}" destId="{7D6EDC61-EF93-4C4F-B17A-36C861E5B03E}" srcOrd="2" destOrd="0" presId="urn:microsoft.com/office/officeart/2005/8/layout/list1"/>
    <dgm:cxn modelId="{CE0B931E-5FAB-834E-86BA-96D25B8B5FA9}" type="presParOf" srcId="{876E899B-7423-1941-92E9-61FA4C021EDD}" destId="{E2A66361-27E3-8A4A-8F17-5ABF747D77DF}" srcOrd="3" destOrd="0" presId="urn:microsoft.com/office/officeart/2005/8/layout/list1"/>
    <dgm:cxn modelId="{413F1DFA-3D7B-414B-BF97-DDF13D44C19B}" type="presParOf" srcId="{876E899B-7423-1941-92E9-61FA4C021EDD}" destId="{1DE1EBC8-97D6-4047-B516-A3F5CC76057C}" srcOrd="4" destOrd="0" presId="urn:microsoft.com/office/officeart/2005/8/layout/list1"/>
    <dgm:cxn modelId="{F39D1AAD-AD55-4446-ACCD-142C36F6CEBF}" type="presParOf" srcId="{1DE1EBC8-97D6-4047-B516-A3F5CC76057C}" destId="{26FB8C0E-5433-3F4E-8063-C029D0859038}" srcOrd="0" destOrd="0" presId="urn:microsoft.com/office/officeart/2005/8/layout/list1"/>
    <dgm:cxn modelId="{78D05D2B-E2AF-A94F-9BB0-4AD4FFEA63DC}" type="presParOf" srcId="{1DE1EBC8-97D6-4047-B516-A3F5CC76057C}" destId="{36BC50DF-3A6E-D849-9AF4-CCE6B6EBA3E6}" srcOrd="1" destOrd="0" presId="urn:microsoft.com/office/officeart/2005/8/layout/list1"/>
    <dgm:cxn modelId="{5F2257C7-FD29-4B48-97E7-765201AAC680}" type="presParOf" srcId="{876E899B-7423-1941-92E9-61FA4C021EDD}" destId="{54F6293A-C86D-DB41-9E61-6C0502F0E94D}" srcOrd="5" destOrd="0" presId="urn:microsoft.com/office/officeart/2005/8/layout/list1"/>
    <dgm:cxn modelId="{C5920C3F-5E1B-574C-915D-4C4F4F0A4F57}" type="presParOf" srcId="{876E899B-7423-1941-92E9-61FA4C021EDD}" destId="{E185182D-C93D-5B45-82DC-E2DEC0BE2B3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A6A5A-9112-49BB-AE2B-C2FA18FB44A0}">
      <dsp:nvSpPr>
        <dsp:cNvPr id="0" name=""/>
        <dsp:cNvSpPr/>
      </dsp:nvSpPr>
      <dsp:spPr>
        <a:xfrm>
          <a:off x="1368152" y="0"/>
          <a:ext cx="5256583" cy="5256583"/>
        </a:xfrm>
        <a:prstGeom prst="diamond">
          <a:avLst/>
        </a:prstGeom>
        <a:solidFill>
          <a:srgbClr val="ED7D31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5FBA0-A51C-4139-B156-0B23D5B1F765}">
      <dsp:nvSpPr>
        <dsp:cNvPr id="0" name=""/>
        <dsp:cNvSpPr/>
      </dsp:nvSpPr>
      <dsp:spPr>
        <a:xfrm>
          <a:off x="1867527" y="499375"/>
          <a:ext cx="2050067" cy="2050067"/>
        </a:xfrm>
        <a:prstGeom prst="roundRect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Colonoscopy: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Every 2 years from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MLH1 MSH2: 25 years onwards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MSH6 PMS2: 35 years onwards</a:t>
          </a:r>
        </a:p>
      </dsp:txBody>
      <dsp:txXfrm>
        <a:off x="1967603" y="599451"/>
        <a:ext cx="1849915" cy="1849915"/>
      </dsp:txXfrm>
    </dsp:sp>
    <dsp:sp modelId="{E7C03E2A-34D0-4EE6-A0FD-4B467C19569C}">
      <dsp:nvSpPr>
        <dsp:cNvPr id="0" name=""/>
        <dsp:cNvSpPr/>
      </dsp:nvSpPr>
      <dsp:spPr>
        <a:xfrm>
          <a:off x="4075292" y="499375"/>
          <a:ext cx="2050067" cy="2050067"/>
        </a:xfrm>
        <a:prstGeom prst="round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Aspirin</a:t>
          </a:r>
          <a:endParaRPr lang="en-GB" sz="1600" b="1" kern="1200" dirty="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~50% reduction  of cancer risk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Lifestyle Modification</a:t>
          </a:r>
        </a:p>
      </dsp:txBody>
      <dsp:txXfrm>
        <a:off x="4175368" y="599451"/>
        <a:ext cx="1849915" cy="1849915"/>
      </dsp:txXfrm>
    </dsp:sp>
    <dsp:sp modelId="{51BF822B-4388-4E60-A7ED-AAEA20AE15E8}">
      <dsp:nvSpPr>
        <dsp:cNvPr id="0" name=""/>
        <dsp:cNvSpPr/>
      </dsp:nvSpPr>
      <dsp:spPr>
        <a:xfrm>
          <a:off x="1867527" y="2707140"/>
          <a:ext cx="2050067" cy="2050067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Prophylactic TAH-BSO </a:t>
          </a:r>
        </a:p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~age 40 years</a:t>
          </a:r>
        </a:p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PGD</a:t>
          </a:r>
        </a:p>
      </dsp:txBody>
      <dsp:txXfrm>
        <a:off x="1967603" y="2807216"/>
        <a:ext cx="1849915" cy="1849915"/>
      </dsp:txXfrm>
    </dsp:sp>
    <dsp:sp modelId="{BEE9F6CF-A124-44D8-9A48-869CE34BE93F}">
      <dsp:nvSpPr>
        <dsp:cNvPr id="0" name=""/>
        <dsp:cNvSpPr/>
      </dsp:nvSpPr>
      <dsp:spPr>
        <a:xfrm>
          <a:off x="4075292" y="2707140"/>
          <a:ext cx="2050067" cy="2050067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@ Cancer diagnosis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Adaptive surgery</a:t>
          </a:r>
          <a:endParaRPr lang="en-GB" sz="1600" b="1" kern="1200" dirty="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b="1" kern="120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Personalised onco-therapy</a:t>
          </a:r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600" b="1" kern="120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</dsp:txBody>
      <dsp:txXfrm>
        <a:off x="4175368" y="2807216"/>
        <a:ext cx="1849915" cy="1849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EE9D5-6273-4B42-8DB0-AB3D03C05B39}">
      <dsp:nvSpPr>
        <dsp:cNvPr id="0" name=""/>
        <dsp:cNvSpPr/>
      </dsp:nvSpPr>
      <dsp:spPr>
        <a:xfrm>
          <a:off x="0" y="1610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1C78E-57AA-4F57-91A3-1B274D2B88BA}">
      <dsp:nvSpPr>
        <dsp:cNvPr id="0" name=""/>
        <dsp:cNvSpPr/>
      </dsp:nvSpPr>
      <dsp:spPr>
        <a:xfrm>
          <a:off x="207634" y="156049"/>
          <a:ext cx="377516" cy="37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FB2AB-A501-471C-AC18-BCB85F64A721}">
      <dsp:nvSpPr>
        <dsp:cNvPr id="0" name=""/>
        <dsp:cNvSpPr/>
      </dsp:nvSpPr>
      <dsp:spPr>
        <a:xfrm>
          <a:off x="792785" y="1610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Embedding genomics into routine care</a:t>
          </a:r>
          <a:endParaRPr lang="en-US" sz="1900" kern="1200"/>
        </a:p>
      </dsp:txBody>
      <dsp:txXfrm>
        <a:off x="792785" y="1610"/>
        <a:ext cx="5836018" cy="686394"/>
      </dsp:txXfrm>
    </dsp:sp>
    <dsp:sp modelId="{B30184C6-B12B-4483-890E-B02E5A8A0FC1}">
      <dsp:nvSpPr>
        <dsp:cNvPr id="0" name=""/>
        <dsp:cNvSpPr/>
      </dsp:nvSpPr>
      <dsp:spPr>
        <a:xfrm>
          <a:off x="0" y="859603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0D90D-B882-4C37-8E3A-DEBB86EE6DE0}">
      <dsp:nvSpPr>
        <dsp:cNvPr id="0" name=""/>
        <dsp:cNvSpPr/>
      </dsp:nvSpPr>
      <dsp:spPr>
        <a:xfrm>
          <a:off x="207634" y="1014042"/>
          <a:ext cx="377516" cy="37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53D67-82F6-411D-B1B7-B5BDBBA28049}">
      <dsp:nvSpPr>
        <dsp:cNvPr id="0" name=""/>
        <dsp:cNvSpPr/>
      </dsp:nvSpPr>
      <dsp:spPr>
        <a:xfrm>
          <a:off x="792785" y="859603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Equity of access</a:t>
          </a:r>
          <a:endParaRPr lang="en-US" sz="1900" kern="1200"/>
        </a:p>
      </dsp:txBody>
      <dsp:txXfrm>
        <a:off x="792785" y="859603"/>
        <a:ext cx="5836018" cy="686394"/>
      </dsp:txXfrm>
    </dsp:sp>
    <dsp:sp modelId="{2D77BAA0-64E8-428F-B2C4-426872192115}">
      <dsp:nvSpPr>
        <dsp:cNvPr id="0" name=""/>
        <dsp:cNvSpPr/>
      </dsp:nvSpPr>
      <dsp:spPr>
        <a:xfrm>
          <a:off x="0" y="1717596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CB820-F26D-4D49-B736-618E903F663A}">
      <dsp:nvSpPr>
        <dsp:cNvPr id="0" name=""/>
        <dsp:cNvSpPr/>
      </dsp:nvSpPr>
      <dsp:spPr>
        <a:xfrm>
          <a:off x="207634" y="1872035"/>
          <a:ext cx="377516" cy="37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B2703-A41A-4676-ADEB-731E78A29658}">
      <dsp:nvSpPr>
        <dsp:cNvPr id="0" name=""/>
        <dsp:cNvSpPr/>
      </dsp:nvSpPr>
      <dsp:spPr>
        <a:xfrm>
          <a:off x="792785" y="1717596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Personalised medicine</a:t>
          </a:r>
          <a:endParaRPr lang="en-US" sz="1900" kern="1200"/>
        </a:p>
      </dsp:txBody>
      <dsp:txXfrm>
        <a:off x="792785" y="1717596"/>
        <a:ext cx="5836018" cy="686394"/>
      </dsp:txXfrm>
    </dsp:sp>
    <dsp:sp modelId="{5970EB8E-90EF-4889-B508-25B7D85426F0}">
      <dsp:nvSpPr>
        <dsp:cNvPr id="0" name=""/>
        <dsp:cNvSpPr/>
      </dsp:nvSpPr>
      <dsp:spPr>
        <a:xfrm>
          <a:off x="0" y="2575589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73C47-3C67-4E59-A0FE-878D78147958}">
      <dsp:nvSpPr>
        <dsp:cNvPr id="0" name=""/>
        <dsp:cNvSpPr/>
      </dsp:nvSpPr>
      <dsp:spPr>
        <a:xfrm>
          <a:off x="207634" y="2730028"/>
          <a:ext cx="377516" cy="3775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95791-9252-47AD-B005-5C35F2906865}">
      <dsp:nvSpPr>
        <dsp:cNvPr id="0" name=""/>
        <dsp:cNvSpPr/>
      </dsp:nvSpPr>
      <dsp:spPr>
        <a:xfrm>
          <a:off x="792785" y="2575589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Workforce Transformation programmes</a:t>
          </a:r>
          <a:endParaRPr lang="en-US" sz="1900" kern="1200"/>
        </a:p>
      </dsp:txBody>
      <dsp:txXfrm>
        <a:off x="792785" y="2575589"/>
        <a:ext cx="5836018" cy="686394"/>
      </dsp:txXfrm>
    </dsp:sp>
    <dsp:sp modelId="{46D3ABED-37AE-41A5-A4A7-14EE3990F20D}">
      <dsp:nvSpPr>
        <dsp:cNvPr id="0" name=""/>
        <dsp:cNvSpPr/>
      </dsp:nvSpPr>
      <dsp:spPr>
        <a:xfrm>
          <a:off x="0" y="3433582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6E314-3F84-436F-8185-B92B1D0BC74F}">
      <dsp:nvSpPr>
        <dsp:cNvPr id="0" name=""/>
        <dsp:cNvSpPr/>
      </dsp:nvSpPr>
      <dsp:spPr>
        <a:xfrm>
          <a:off x="207634" y="3588021"/>
          <a:ext cx="377516" cy="3775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302D8-6BA4-4E20-AC9C-4AEBE8BC356C}">
      <dsp:nvSpPr>
        <dsp:cNvPr id="0" name=""/>
        <dsp:cNvSpPr/>
      </dsp:nvSpPr>
      <dsp:spPr>
        <a:xfrm>
          <a:off x="792785" y="3433582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/>
            <a:t>Strong collaborations</a:t>
          </a:r>
          <a:endParaRPr lang="en-US" sz="1900" kern="1200"/>
        </a:p>
      </dsp:txBody>
      <dsp:txXfrm>
        <a:off x="792785" y="3433582"/>
        <a:ext cx="5836018" cy="686394"/>
      </dsp:txXfrm>
    </dsp:sp>
    <dsp:sp modelId="{1553AFCD-14F3-48E3-ACAB-9C1E6B3564A1}">
      <dsp:nvSpPr>
        <dsp:cNvPr id="0" name=""/>
        <dsp:cNvSpPr/>
      </dsp:nvSpPr>
      <dsp:spPr>
        <a:xfrm>
          <a:off x="0" y="4291575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4D6AC-1ECB-4746-9607-8CE994EBD721}">
      <dsp:nvSpPr>
        <dsp:cNvPr id="0" name=""/>
        <dsp:cNvSpPr/>
      </dsp:nvSpPr>
      <dsp:spPr>
        <a:xfrm>
          <a:off x="207634" y="4446014"/>
          <a:ext cx="377516" cy="3775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4DA1F-2B38-4088-961E-12995FA6C1CE}">
      <dsp:nvSpPr>
        <dsp:cNvPr id="0" name=""/>
        <dsp:cNvSpPr/>
      </dsp:nvSpPr>
      <dsp:spPr>
        <a:xfrm>
          <a:off x="792785" y="4291575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Patient engagement</a:t>
          </a:r>
          <a:endParaRPr lang="en-US" sz="1900" kern="1200" dirty="0"/>
        </a:p>
      </dsp:txBody>
      <dsp:txXfrm>
        <a:off x="792785" y="4291575"/>
        <a:ext cx="5836018" cy="6863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EDC61-EF93-4C4F-B17A-36C861E5B03E}">
      <dsp:nvSpPr>
        <dsp:cNvPr id="0" name=""/>
        <dsp:cNvSpPr/>
      </dsp:nvSpPr>
      <dsp:spPr>
        <a:xfrm>
          <a:off x="0" y="284319"/>
          <a:ext cx="5181600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74904" rIns="40215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Ensure delivery testing pathway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Coordinate surveillance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Apply interventions e.g. aspirin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2 yearly CPD</a:t>
          </a:r>
        </a:p>
      </dsp:txBody>
      <dsp:txXfrm>
        <a:off x="0" y="284319"/>
        <a:ext cx="5181600" cy="1587600"/>
      </dsp:txXfrm>
    </dsp:sp>
    <dsp:sp modelId="{CBEB04AA-BCA7-564C-B228-13628305FCF9}">
      <dsp:nvSpPr>
        <dsp:cNvPr id="0" name=""/>
        <dsp:cNvSpPr/>
      </dsp:nvSpPr>
      <dsp:spPr>
        <a:xfrm>
          <a:off x="259080" y="18638"/>
          <a:ext cx="36271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LS champion each cancer MDT</a:t>
          </a:r>
        </a:p>
      </dsp:txBody>
      <dsp:txXfrm>
        <a:off x="285019" y="44577"/>
        <a:ext cx="3575242" cy="479482"/>
      </dsp:txXfrm>
    </dsp:sp>
    <dsp:sp modelId="{E185182D-C93D-5B45-82DC-E2DEC0BE2B30}">
      <dsp:nvSpPr>
        <dsp:cNvPr id="0" name=""/>
        <dsp:cNvSpPr/>
      </dsp:nvSpPr>
      <dsp:spPr>
        <a:xfrm>
          <a:off x="0" y="2234799"/>
          <a:ext cx="5181600" cy="209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374904" rIns="40215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Affiliated RGCs/GMSAs &amp; Cancer Networks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Truly multidisciplinary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Manage complexity, e.g. host MDMs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CPD coordination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Ensure equity of access</a:t>
          </a:r>
        </a:p>
      </dsp:txBody>
      <dsp:txXfrm>
        <a:off x="0" y="2234799"/>
        <a:ext cx="5181600" cy="2097900"/>
      </dsp:txXfrm>
    </dsp:sp>
    <dsp:sp modelId="{36BC50DF-3A6E-D849-9AF4-CCE6B6EBA3E6}">
      <dsp:nvSpPr>
        <dsp:cNvPr id="0" name=""/>
        <dsp:cNvSpPr/>
      </dsp:nvSpPr>
      <dsp:spPr>
        <a:xfrm>
          <a:off x="259080" y="1969119"/>
          <a:ext cx="36271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Regional Expert Centres</a:t>
          </a:r>
        </a:p>
      </dsp:txBody>
      <dsp:txXfrm>
        <a:off x="285019" y="1995058"/>
        <a:ext cx="357524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751DE-9849-7547-90AF-1DB957BA2F0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0DFD6-4B97-CD4D-9010-55B5D2904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0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This template is copyright of Presentation Magazine.  www.presentationmagazine.com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4BEA-58FC-4DE5-BD6E-A1CC48B8116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54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mpartners.nhs.uk/lynch-syndrome-early-diagnosis-pathway/" TargetMode="External"/><Relationship Id="rId2" Type="http://schemas.openxmlformats.org/officeDocument/2006/relationships/hyperlink" Target="https://www.surveymonkey.co.uk/r/lynch_surve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geoff.hughes@nhs.net" TargetMode="External"/><Relationship Id="rId2" Type="http://schemas.openxmlformats.org/officeDocument/2006/relationships/hyperlink" Target="mailto:neilryan@nhs.net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mpartners.nhs.uk/lynch-syndrome-early-diagnosis-pathway/" TargetMode="External"/><Relationship Id="rId2" Type="http://schemas.openxmlformats.org/officeDocument/2006/relationships/hyperlink" Target="https://scanmail.trustwave.com/?c=8248&amp;d=oJnL4EFgKDHl9K5ao3TE6ys6bH84fVuT3EROxmLmXg&amp;u=https://future.nhs.uk/NHSgenomics/view?objectId%3d2857220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national-workshop-lynch-cancer-mdts.eventbrite.co.uk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4B86A-00B4-1644-9A25-F7AE605DC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Lynch syndrome southwest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8405C4-73C0-EF4F-9B75-F60C14C95E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Neil Ryan </a:t>
            </a:r>
          </a:p>
          <a:p>
            <a:pPr algn="ctr"/>
            <a:r>
              <a:rPr lang="en-GB" dirty="0"/>
              <a:t>Southwest Genomic Medicine Service Alliance Clinical Lead: Lynch syndrome.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00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B2961-3836-674D-ACCC-4F5116A4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Cancer stats 2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7B3A4B-7198-3C42-925F-21DC88DE3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1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733A3B-7255-4045-ADA9-04D94B383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8" y="146044"/>
            <a:ext cx="4930293" cy="2944880"/>
          </a:xfrm>
          <a:custGeom>
            <a:avLst/>
            <a:gdLst/>
            <a:ahLst/>
            <a:cxnLst/>
            <a:rect l="l" t="t" r="r" b="b"/>
            <a:pathLst>
              <a:path w="7090237" h="5759451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B659190-8848-6D4F-926E-0FBFFFFE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328" y="0"/>
            <a:ext cx="6875836" cy="6780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DD92CA-D6AD-474E-8DAC-4FD12510A64C}"/>
              </a:ext>
            </a:extLst>
          </p:cNvPr>
          <p:cNvSpPr txBox="1"/>
          <p:nvPr/>
        </p:nvSpPr>
        <p:spPr>
          <a:xfrm>
            <a:off x="432363" y="3543301"/>
            <a:ext cx="3714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20% of GO didn’t known LS was associated with 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18% of GO didn’t agree with the universal LS screening in 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&lt;5% of Cancer Centers we carrying out universal screening in EC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management of women with LS was far from uniform </a:t>
            </a:r>
          </a:p>
        </p:txBody>
      </p:sp>
    </p:spTree>
    <p:extLst>
      <p:ext uri="{BB962C8B-B14F-4D97-AF65-F5344CB8AC3E}">
        <p14:creationId xmlns:p14="http://schemas.microsoft.com/office/powerpoint/2010/main" val="16022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7"/>
    </mc:Choice>
    <mc:Fallback xmlns="">
      <p:transition spd="slow" advTm="3984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xmlns="" id="{247CB252-11EF-4A9F-8EA1-6F4635166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42402-FE6B-784B-8CDE-C09708BF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How to improve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548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7CACEA-4A1F-204A-B8E7-3D9455C7A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" y="414810"/>
            <a:ext cx="11266255" cy="59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55AE6B0-AC9E-4167-806F-E9DB135FC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C98AB1-64FB-B343-B3D5-65AF2C2C1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GB" sz="3700"/>
              <a:t>Genomic Medicine Service Alliance</a:t>
            </a:r>
            <a:r>
              <a:rPr lang="en-US" sz="370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523416A-383B-4FDC-B4C9-D8EDDFE9C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B0D29D5-3F7C-4197-821B-6D60A66CC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347FB49A-3541-428A-AADE-682A3C505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xmlns="" id="{D96F53DC-08F1-42C6-B558-B83D54B276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AFE48CAF-A51C-463F-A570-ED99439A5C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01F0C48B-50FF-4351-8207-16D0960483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xmlns="" id="{300384B6-5ED6-4F91-A548-B706D83751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xmlns="" id="{337AFFAE-C182-463C-9459-8AB3C69D9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xmlns="" id="{510ACF17-C3F0-42BF-BDEB-D079277121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E804EFD0-B84E-476F-9FC6-6C4A42EA0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7BD1F4E-A66D-4C06-86DA-8D56CA7A3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A9FACD83-E2CB-41E1-AC1F-46F6FC3485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946731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702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4D20AA-2C77-9D46-B496-00C73788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 fontScale="90000"/>
          </a:bodyPr>
          <a:lstStyle/>
          <a:p>
            <a:r>
              <a:rPr lang="en-US" sz="3700"/>
              <a:t>Genomics Medical Service Alliances (GMSAs)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A7D6D418-206E-4BBC-970B-F4E5AD59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36913"/>
            <a:ext cx="4960174" cy="3468608"/>
          </a:xfrm>
        </p:spPr>
        <p:txBody>
          <a:bodyPr>
            <a:normAutofit/>
          </a:bodyPr>
          <a:lstStyle/>
          <a:p>
            <a:r>
              <a:rPr lang="en-US" sz="2000" dirty="0"/>
              <a:t>January 2021</a:t>
            </a:r>
          </a:p>
          <a:p>
            <a:r>
              <a:rPr lang="en-US" sz="2000" dirty="0"/>
              <a:t>7 x GMSAs linked to Genomic Laboratory Hubs (GLHs)</a:t>
            </a:r>
          </a:p>
          <a:p>
            <a:pPr fontAlgn="base"/>
            <a:r>
              <a:rPr lang="en-GB" sz="2000" dirty="0"/>
              <a:t>Embedding genomics into routine patient care pathways</a:t>
            </a:r>
          </a:p>
          <a:p>
            <a:pPr fontAlgn="base"/>
            <a:r>
              <a:rPr lang="en-GB" sz="2000" dirty="0"/>
              <a:t>Clinical Reference Group (CRG)</a:t>
            </a:r>
          </a:p>
          <a:p>
            <a:pPr lvl="1" fontAlgn="base"/>
            <a:r>
              <a:rPr lang="en-GB" sz="1600" dirty="0"/>
              <a:t>Advise on clinical policy and strategy for genomics</a:t>
            </a:r>
          </a:p>
          <a:p>
            <a:r>
              <a:rPr lang="en-US" sz="2000" dirty="0"/>
              <a:t>7 x National Projects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CC2038F9-F69B-EB4A-AA2A-E14DE9875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"/>
          <a:stretch/>
        </p:blipFill>
        <p:spPr>
          <a:xfrm>
            <a:off x="5798375" y="10"/>
            <a:ext cx="6393624" cy="61055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4111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260C3-D4B6-C54C-8C6A-54BA53E7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Genomics Medical Service Alliances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64781E39-9227-5A4E-9BEA-60644483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09" b="1"/>
          <a:stretch/>
        </p:blipFill>
        <p:spPr>
          <a:xfrm>
            <a:off x="-26641" y="17839"/>
            <a:ext cx="5798798" cy="5733256"/>
          </a:xfrm>
          <a:prstGeom prst="rect">
            <a:avLst/>
          </a:prstGeom>
        </p:spPr>
      </p:pic>
      <p:pic>
        <p:nvPicPr>
          <p:cNvPr id="3074" name="02683633-D517-4810-8F8C-549D04D4D2CF" descr="02683633-D517-4810-8F8C-549D04D4D2C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9" y="17840"/>
            <a:ext cx="12097932" cy="685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xmlns="" id="{28615575-26AC-AC47-AFF9-79E875829EE5}"/>
              </a:ext>
            </a:extLst>
          </p:cNvPr>
          <p:cNvSpPr/>
          <p:nvPr/>
        </p:nvSpPr>
        <p:spPr>
          <a:xfrm>
            <a:off x="0" y="2819400"/>
            <a:ext cx="12188951" cy="163285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2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A75AF08-8572-7F4D-8031-AB7AD37910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3556" y="1196752"/>
            <a:ext cx="6076580" cy="493937"/>
          </a:xfrm>
        </p:spPr>
      </p:pic>
      <p:graphicFrame>
        <p:nvGraphicFramePr>
          <p:cNvPr id="16" name="Content Placeholder 13">
            <a:extLst>
              <a:ext uri="{FF2B5EF4-FFF2-40B4-BE49-F238E27FC236}">
                <a16:creationId xmlns:a16="http://schemas.microsoft.com/office/drawing/2014/main" xmlns="" id="{A8F06F5A-914E-49BD-A11F-A9595778C863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B42ACAED-0324-5E4B-874B-9C45CCF9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495" y="422002"/>
            <a:ext cx="6667500" cy="9271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xmlns="" id="{EA8C3492-D59C-C147-ACD6-AD5222CCAD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500" y="1869380"/>
            <a:ext cx="48895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8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2D0F5A-DB8C-9F4B-B742-D3EA9470B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0"/>
            <a:ext cx="7672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17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200-000005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350" y="1131994"/>
            <a:ext cx="5501176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6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91D5D7-6588-1049-8354-9AC942BC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71" y="816638"/>
            <a:ext cx="8827669" cy="53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8EB4DC7-0890-E24B-8F45-4BB99E549B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096508"/>
              </p:ext>
            </p:extLst>
          </p:nvPr>
        </p:nvGraphicFramePr>
        <p:xfrm>
          <a:off x="2693651" y="1131994"/>
          <a:ext cx="6806578" cy="4590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6308">
                  <a:extLst>
                    <a:ext uri="{9D8B030D-6E8A-4147-A177-3AD203B41FA5}">
                      <a16:colId xmlns:a16="http://schemas.microsoft.com/office/drawing/2014/main" xmlns="" val="216616259"/>
                    </a:ext>
                  </a:extLst>
                </a:gridCol>
                <a:gridCol w="3070648">
                  <a:extLst>
                    <a:ext uri="{9D8B030D-6E8A-4147-A177-3AD203B41FA5}">
                      <a16:colId xmlns:a16="http://schemas.microsoft.com/office/drawing/2014/main" xmlns="" val="1027133566"/>
                    </a:ext>
                  </a:extLst>
                </a:gridCol>
                <a:gridCol w="658090">
                  <a:extLst>
                    <a:ext uri="{9D8B030D-6E8A-4147-A177-3AD203B41FA5}">
                      <a16:colId xmlns:a16="http://schemas.microsoft.com/office/drawing/2014/main" xmlns="" val="3100322648"/>
                    </a:ext>
                  </a:extLst>
                </a:gridCol>
                <a:gridCol w="421934">
                  <a:extLst>
                    <a:ext uri="{9D8B030D-6E8A-4147-A177-3AD203B41FA5}">
                      <a16:colId xmlns:a16="http://schemas.microsoft.com/office/drawing/2014/main" xmlns="" val="1897126185"/>
                    </a:ext>
                  </a:extLst>
                </a:gridCol>
                <a:gridCol w="540012">
                  <a:extLst>
                    <a:ext uri="{9D8B030D-6E8A-4147-A177-3AD203B41FA5}">
                      <a16:colId xmlns:a16="http://schemas.microsoft.com/office/drawing/2014/main" xmlns="" val="2054488733"/>
                    </a:ext>
                  </a:extLst>
                </a:gridCol>
                <a:gridCol w="789586">
                  <a:extLst>
                    <a:ext uri="{9D8B030D-6E8A-4147-A177-3AD203B41FA5}">
                      <a16:colId xmlns:a16="http://schemas.microsoft.com/office/drawing/2014/main" xmlns="" val="2827271576"/>
                    </a:ext>
                  </a:extLst>
                </a:gridCol>
              </a:tblGrid>
              <a:tr h="330226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Peninsula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2014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9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281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3.20%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2203665410"/>
                  </a:ext>
                </a:extLst>
              </a:tr>
              <a:tr h="330226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Peninsula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2015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5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275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1.82%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1563260110"/>
                  </a:ext>
                </a:extLst>
              </a:tr>
              <a:tr h="330226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Peninsula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2016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2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303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0.66%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1089796535"/>
                  </a:ext>
                </a:extLst>
              </a:tr>
              <a:tr h="330226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Peninsula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2017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1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307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0.33%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3505577105"/>
                  </a:ext>
                </a:extLst>
              </a:tr>
              <a:tr h="330226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Peninsula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2018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301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1.99%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2336453217"/>
                  </a:ext>
                </a:extLst>
              </a:tr>
              <a:tr h="587852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Somerset, Wiltshire, Avon and Gloucestershire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2014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3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406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0.74%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3891359431"/>
                  </a:ext>
                </a:extLst>
              </a:tr>
              <a:tr h="587852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Somerset, Wiltshire, Avon and Gloucestershire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2015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3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419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0.72%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3235818699"/>
                  </a:ext>
                </a:extLst>
              </a:tr>
              <a:tr h="587852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Somerset, Wiltshire, Avon and Gloucestershire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2016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421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1.43%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2732525416"/>
                  </a:ext>
                </a:extLst>
              </a:tr>
              <a:tr h="587852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Somerset, Wiltshire, Avon and Gloucestershire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2017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10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407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2.46%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1838300731"/>
                  </a:ext>
                </a:extLst>
              </a:tr>
              <a:tr h="587852"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Endometrial</a:t>
                      </a:r>
                      <a:endParaRPr lang="en-GB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Somerset, Wiltshire, Avon and Gloucestershire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700" u="none" strike="noStrike">
                          <a:effectLst/>
                        </a:rPr>
                        <a:t>2018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6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>
                          <a:effectLst/>
                        </a:rPr>
                        <a:t>428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700" u="none" strike="noStrike" dirty="0">
                          <a:effectLst/>
                        </a:rPr>
                        <a:t>1.40%</a:t>
                      </a:r>
                      <a:endParaRPr lang="en-GB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70" marR="10770" marT="10770" marB="0" anchor="b"/>
                </a:tc>
                <a:extLst>
                  <a:ext uri="{0D108BD9-81ED-4DB2-BD59-A6C34878D82A}">
                    <a16:rowId xmlns:a16="http://schemas.microsoft.com/office/drawing/2014/main" xmlns="" val="251472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723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D86BCB-C5FD-D943-B542-F902EC3E20D1}"/>
              </a:ext>
            </a:extLst>
          </p:cNvPr>
          <p:cNvSpPr txBox="1"/>
          <p:nvPr/>
        </p:nvSpPr>
        <p:spPr>
          <a:xfrm>
            <a:off x="242887" y="4614863"/>
            <a:ext cx="32861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MDT coordinators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27BE18-9B3C-1C45-B4ED-D7135DD631A5}"/>
              </a:ext>
            </a:extLst>
          </p:cNvPr>
          <p:cNvSpPr txBox="1"/>
          <p:nvPr/>
        </p:nvSpPr>
        <p:spPr>
          <a:xfrm>
            <a:off x="4452937" y="4614863"/>
            <a:ext cx="32861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GLA results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D1722F-B090-154B-98C1-F9E6B4CBED46}"/>
              </a:ext>
            </a:extLst>
          </p:cNvPr>
          <p:cNvSpPr txBox="1"/>
          <p:nvPr/>
        </p:nvSpPr>
        <p:spPr>
          <a:xfrm>
            <a:off x="2452687" y="2724151"/>
            <a:ext cx="32861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Regional coordinator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30BB26F-C221-4C4D-8764-3DD30691C121}"/>
              </a:ext>
            </a:extLst>
          </p:cNvPr>
          <p:cNvCxnSpPr>
            <a:cxnSpLocks/>
          </p:cNvCxnSpPr>
          <p:nvPr/>
        </p:nvCxnSpPr>
        <p:spPr>
          <a:xfrm flipV="1">
            <a:off x="1757362" y="3157538"/>
            <a:ext cx="1377552" cy="1457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E544A4C-40BF-FC4A-8B10-D9AEB0BF3B3E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4452938" y="3125511"/>
            <a:ext cx="1643062" cy="1489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B44499-E3AA-EE4C-9544-6A1EC6998936}"/>
              </a:ext>
            </a:extLst>
          </p:cNvPr>
          <p:cNvSpPr txBox="1"/>
          <p:nvPr/>
        </p:nvSpPr>
        <p:spPr>
          <a:xfrm>
            <a:off x="4281487" y="1425477"/>
            <a:ext cx="32861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Surveillance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ECF0694-4CFD-6F43-B80C-FD81D0EC25FD}"/>
              </a:ext>
            </a:extLst>
          </p:cNvPr>
          <p:cNvCxnSpPr/>
          <p:nvPr/>
        </p:nvCxnSpPr>
        <p:spPr>
          <a:xfrm flipV="1">
            <a:off x="4452937" y="1794809"/>
            <a:ext cx="821532" cy="86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789142-EAA5-3045-8C78-75A1CF3B0C95}"/>
              </a:ext>
            </a:extLst>
          </p:cNvPr>
          <p:cNvSpPr txBox="1"/>
          <p:nvPr/>
        </p:nvSpPr>
        <p:spPr>
          <a:xfrm>
            <a:off x="809624" y="1441491"/>
            <a:ext cx="32861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Registry 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9BB5DD3-FA4A-7340-AAE9-735E0FD98C6A}"/>
              </a:ext>
            </a:extLst>
          </p:cNvPr>
          <p:cNvCxnSpPr>
            <a:cxnSpLocks/>
          </p:cNvCxnSpPr>
          <p:nvPr/>
        </p:nvCxnSpPr>
        <p:spPr>
          <a:xfrm flipH="1" flipV="1">
            <a:off x="2328862" y="1874878"/>
            <a:ext cx="806052" cy="867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C3467AC-1763-7C48-A888-2150BFD13619}"/>
              </a:ext>
            </a:extLst>
          </p:cNvPr>
          <p:cNvCxnSpPr/>
          <p:nvPr/>
        </p:nvCxnSpPr>
        <p:spPr>
          <a:xfrm flipH="1">
            <a:off x="2114549" y="3093483"/>
            <a:ext cx="1414463" cy="1521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84DA9043-2B2B-084A-B4FB-A3E83131F6BE}"/>
              </a:ext>
            </a:extLst>
          </p:cNvPr>
          <p:cNvCxnSpPr/>
          <p:nvPr/>
        </p:nvCxnSpPr>
        <p:spPr>
          <a:xfrm>
            <a:off x="5010149" y="3093483"/>
            <a:ext cx="1481139" cy="1393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7B53139-21EA-9347-AF85-C0B6A369994F}"/>
              </a:ext>
            </a:extLst>
          </p:cNvPr>
          <p:cNvSpPr txBox="1"/>
          <p:nvPr/>
        </p:nvSpPr>
        <p:spPr>
          <a:xfrm>
            <a:off x="6095999" y="2708137"/>
            <a:ext cx="328612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Regional MDT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8CB886-4D6E-B44B-AD38-BEC33468BDEA}"/>
              </a:ext>
            </a:extLst>
          </p:cNvPr>
          <p:cNvSpPr txBox="1"/>
          <p:nvPr/>
        </p:nvSpPr>
        <p:spPr>
          <a:xfrm>
            <a:off x="227409" y="2756179"/>
            <a:ext cx="169187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Clinical lead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7B3FC0FD-21EA-DD41-8B4D-6432E9C22A89}"/>
              </a:ext>
            </a:extLst>
          </p:cNvPr>
          <p:cNvCxnSpPr/>
          <p:nvPr/>
        </p:nvCxnSpPr>
        <p:spPr>
          <a:xfrm>
            <a:off x="2114549" y="2940845"/>
            <a:ext cx="2143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9DE1A723-5BD9-254C-B61B-FCD44D09CBEB}"/>
              </a:ext>
            </a:extLst>
          </p:cNvPr>
          <p:cNvCxnSpPr>
            <a:stCxn id="23" idx="1"/>
          </p:cNvCxnSpPr>
          <p:nvPr/>
        </p:nvCxnSpPr>
        <p:spPr>
          <a:xfrm flipH="1">
            <a:off x="5924549" y="2892803"/>
            <a:ext cx="171450" cy="16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930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A65AC7D1-EAA9-48F5-B509-60A7F50BF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D6320AF9-619A-4175-865B-5663E1AEF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63B6EC6-D752-4EE7-908B-F8F19E8C7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EFECD4E8-AD3E-4228-82A2-9461958EA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3">
            <a:extLst>
              <a:ext uri="{FF2B5EF4-FFF2-40B4-BE49-F238E27FC236}">
                <a16:creationId xmlns:a16="http://schemas.microsoft.com/office/drawing/2014/main" xmlns="" id="{7E018740-5C2B-4A41-AC1A-7E68D1EC1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xmlns="" id="{166F75A4-C475-4941-8EE2-B80A06A2C1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xmlns="" id="{A032553A-72E8-4B0D-8405-FF9771C9A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27">
            <a:extLst>
              <a:ext uri="{FF2B5EF4-FFF2-40B4-BE49-F238E27FC236}">
                <a16:creationId xmlns:a16="http://schemas.microsoft.com/office/drawing/2014/main" xmlns="" id="{765800AC-C3B9-498E-87BC-29FAE4C7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xmlns="" id="{1F9D6ACB-2FF4-49F9-978A-E0D5327FC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xmlns="" id="{A5EC319D-0FEA-4B95-A3EA-01E35672C9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941A91-4FE4-5048-9545-F6CAD79E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Key areas to address in the region </a:t>
            </a:r>
          </a:p>
        </p:txBody>
      </p:sp>
      <p:pic>
        <p:nvPicPr>
          <p:cNvPr id="1026" name="Picture 2" descr="WE-NEED-YOU - Corporate Video Production">
            <a:extLst>
              <a:ext uri="{FF2B5EF4-FFF2-40B4-BE49-F238E27FC236}">
                <a16:creationId xmlns:a16="http://schemas.microsoft.com/office/drawing/2014/main" xmlns="" id="{B68E15A1-11CB-8C4D-8DB4-63D64B947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r="12004"/>
          <a:stretch/>
        </p:blipFill>
        <p:spPr bwMode="auto">
          <a:xfrm>
            <a:off x="872324" y="1168399"/>
            <a:ext cx="3626627" cy="46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FBDB04-751B-8A46-A9EB-52AB0409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solidFill>
                  <a:srgbClr val="FFFFFF"/>
                </a:solidFill>
              </a:rPr>
              <a:t>My outstanding 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Audit compliance with testing 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Database of all LS patient 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Follow up </a:t>
            </a:r>
            <a:r>
              <a:rPr lang="en-US" sz="1700" dirty="0" err="1">
                <a:solidFill>
                  <a:srgbClr val="FFFFFF"/>
                </a:solidFill>
              </a:rPr>
              <a:t>standardisation</a:t>
            </a:r>
            <a:endParaRPr lang="en-US" sz="17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A pan SW specialist MDT</a:t>
            </a:r>
          </a:p>
          <a:p>
            <a:pPr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solidFill>
                  <a:srgbClr val="FFFFFF"/>
                </a:solidFill>
              </a:rPr>
              <a:t>Needed from you: 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National survey completion 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Network of MDT LS leads  </a:t>
            </a:r>
          </a:p>
          <a:p>
            <a:pPr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81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954CA-5116-374B-B279-1872604A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BB8219D-6AA8-DA49-B486-FDFA41550B2B}"/>
              </a:ext>
            </a:extLst>
          </p:cNvPr>
          <p:cNvSpPr txBox="1">
            <a:spLocks/>
          </p:cNvSpPr>
          <p:nvPr/>
        </p:nvSpPr>
        <p:spPr>
          <a:xfrm>
            <a:off x="782433" y="1529557"/>
            <a:ext cx="9165825" cy="42121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b="1" dirty="0"/>
              <a:t>Ensure delivery of NICE DG27 or DG42 i.e. universal testing for Lynch syndrome for newly diagnosed patients</a:t>
            </a:r>
            <a:endParaRPr lang="en-GB" sz="1600" b="1" dirty="0"/>
          </a:p>
          <a:p>
            <a:pPr lvl="1"/>
            <a:r>
              <a:rPr lang="en-GB" dirty="0"/>
              <a:t>Allocate specific responsibilities within their team</a:t>
            </a:r>
            <a:endParaRPr lang="en-GB" sz="1400" dirty="0"/>
          </a:p>
          <a:p>
            <a:pPr lvl="1"/>
            <a:r>
              <a:rPr lang="en-GB" dirty="0"/>
              <a:t>Eligible patients are referred for genetic testing </a:t>
            </a:r>
            <a:r>
              <a:rPr lang="en-GB" u="sng" dirty="0"/>
              <a:t>OR</a:t>
            </a:r>
            <a:r>
              <a:rPr lang="en-GB" dirty="0"/>
              <a:t> offered genetic testing locally via ‘mainstreaming’ pathway</a:t>
            </a:r>
            <a:endParaRPr lang="en-GB" sz="1400" dirty="0"/>
          </a:p>
          <a:p>
            <a:pPr marL="0" indent="0">
              <a:buFont typeface="Wingdings 3" charset="2"/>
              <a:buNone/>
            </a:pPr>
            <a:r>
              <a:rPr lang="en-GB" b="1" dirty="0"/>
              <a:t>Link to regional network via cancer/genomic alliance</a:t>
            </a:r>
            <a:endParaRPr lang="en-GB" sz="1600" b="1" dirty="0"/>
          </a:p>
          <a:p>
            <a:pPr lvl="1"/>
            <a:r>
              <a:rPr lang="en-GB" dirty="0"/>
              <a:t>Streamline referrals i.e. ensure a robust mechanism for referrals is implemented</a:t>
            </a:r>
            <a:endParaRPr lang="en-GB" sz="1400" dirty="0"/>
          </a:p>
          <a:p>
            <a:pPr lvl="1"/>
            <a:r>
              <a:rPr lang="en-GB" dirty="0"/>
              <a:t>Refer new Lynch syndrome patients for colonoscopic surveillance</a:t>
            </a:r>
            <a:endParaRPr lang="en-GB" sz="1400" dirty="0"/>
          </a:p>
          <a:p>
            <a:pPr lvl="1"/>
            <a:r>
              <a:rPr lang="en-GB" dirty="0"/>
              <a:t>Complex case management: can be discussed with regional centre</a:t>
            </a:r>
            <a:endParaRPr lang="en-GB" sz="1400" dirty="0"/>
          </a:p>
          <a:p>
            <a:r>
              <a:rPr lang="en-GB" dirty="0"/>
              <a:t>Complete the brief national survey: To assess current state of service within their MDT and identify support required </a:t>
            </a:r>
            <a:r>
              <a:rPr lang="en-GB" sz="1600" dirty="0"/>
              <a:t> </a:t>
            </a:r>
            <a:r>
              <a:rPr lang="en-GB" sz="1600" u="sng" dirty="0">
                <a:hlinkClick r:id="rId2"/>
              </a:rPr>
              <a:t>https://www.surveymonkey.co.uk/r/lynch_survey</a:t>
            </a:r>
            <a:endParaRPr lang="en-GB" sz="1600" dirty="0"/>
          </a:p>
          <a:p>
            <a:pPr marL="0" indent="0">
              <a:buFont typeface="Wingdings 3" charset="2"/>
              <a:buNone/>
            </a:pPr>
            <a:r>
              <a:rPr lang="en-GB" b="1" dirty="0"/>
              <a:t>Training</a:t>
            </a:r>
            <a:endParaRPr lang="en-GB" sz="1600" b="1" dirty="0"/>
          </a:p>
          <a:p>
            <a:pPr lvl="1"/>
            <a:r>
              <a:rPr lang="en-GB" dirty="0"/>
              <a:t>Complete short online training modules</a:t>
            </a:r>
            <a:endParaRPr lang="en-GB" sz="1400" dirty="0"/>
          </a:p>
          <a:p>
            <a:r>
              <a:rPr lang="en-GB" u="sng" dirty="0">
                <a:hlinkClick r:id="rId3"/>
              </a:rPr>
              <a:t>https://rmpartners.nhs.uk/lynch-syndrome-early-diagnosis-pathway/</a:t>
            </a:r>
            <a:r>
              <a:rPr lang="en-GB" dirty="0"/>
              <a:t> </a:t>
            </a:r>
            <a:endParaRPr lang="en-GB" sz="1600" dirty="0"/>
          </a:p>
          <a:p>
            <a:pPr lvl="1"/>
            <a:r>
              <a:rPr lang="en-GB" dirty="0"/>
              <a:t>2-yearly focused CPD delivered by regional expert centre</a:t>
            </a:r>
            <a:endParaRPr lang="en-GB" sz="1400" dirty="0"/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85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2DDB54C3-6623-0F43-84CB-F9402E2779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358495"/>
              </p:ext>
            </p:extLst>
          </p:nvPr>
        </p:nvGraphicFramePr>
        <p:xfrm>
          <a:off x="1126309" y="1445553"/>
          <a:ext cx="9941261" cy="3963270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2056267">
                  <a:extLst>
                    <a:ext uri="{9D8B030D-6E8A-4147-A177-3AD203B41FA5}">
                      <a16:colId xmlns:a16="http://schemas.microsoft.com/office/drawing/2014/main" xmlns="" val="3712140014"/>
                    </a:ext>
                  </a:extLst>
                </a:gridCol>
                <a:gridCol w="2596782">
                  <a:extLst>
                    <a:ext uri="{9D8B030D-6E8A-4147-A177-3AD203B41FA5}">
                      <a16:colId xmlns:a16="http://schemas.microsoft.com/office/drawing/2014/main" xmlns="" val="3189949138"/>
                    </a:ext>
                  </a:extLst>
                </a:gridCol>
                <a:gridCol w="1813161">
                  <a:extLst>
                    <a:ext uri="{9D8B030D-6E8A-4147-A177-3AD203B41FA5}">
                      <a16:colId xmlns:a16="http://schemas.microsoft.com/office/drawing/2014/main" xmlns="" val="3176567822"/>
                    </a:ext>
                  </a:extLst>
                </a:gridCol>
                <a:gridCol w="3475051">
                  <a:extLst>
                    <a:ext uri="{9D8B030D-6E8A-4147-A177-3AD203B41FA5}">
                      <a16:colId xmlns:a16="http://schemas.microsoft.com/office/drawing/2014/main" xmlns="" val="2267790411"/>
                    </a:ext>
                  </a:extLst>
                </a:gridCol>
              </a:tblGrid>
              <a:tr h="518796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Name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Specialty 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Email 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88467663"/>
                  </a:ext>
                </a:extLst>
              </a:tr>
              <a:tr h="850494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Pinias Mukonowesuro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Bath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Gynae (Pathologist)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pmukonoweshuro@nhs.net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5673017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Jane Borley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Cornwall 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Gynae 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jane.borley@nhs.net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9955145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Neil Ryan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Bristol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Gynae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sng" strike="noStrike" cap="none" spc="0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neilryan@nhs.net</a:t>
                      </a:r>
                      <a:endParaRPr lang="en-GB" sz="2200" b="0" i="0" u="sng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56388917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Katharine Edey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Exeter 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Gynae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sng" strike="noStrike" cap="none" spc="0">
                          <a:solidFill>
                            <a:schemeClr val="tx1"/>
                          </a:solidFill>
                          <a:effectLst/>
                        </a:rPr>
                        <a:t> k.edey@nhs.ne</a:t>
                      </a:r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en-GB" sz="2200" b="0" i="0" u="sng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56467164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Geoff Hughes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Plymouth 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Gynae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sng" strike="noStrike" cap="none" spc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geoff.hughes@nhs.net</a:t>
                      </a:r>
                      <a:endParaRPr lang="en-GB" sz="2200" b="0" i="0" u="sng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6028235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en-GB" sz="2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Gloucester 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Gynae </a:t>
                      </a:r>
                      <a:endParaRPr lang="en-GB" sz="22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200" b="0" i="0" u="sng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2957" marR="12957" marT="12957" marB="12438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0792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385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6F5E0C4-2FC2-484A-8034-1F425FCDA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444" y="1131994"/>
            <a:ext cx="831698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43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Colourful strings being woven togehter">
            <a:extLst>
              <a:ext uri="{FF2B5EF4-FFF2-40B4-BE49-F238E27FC236}">
                <a16:creationId xmlns:a16="http://schemas.microsoft.com/office/drawing/2014/main" xmlns="" id="{CB92B569-5071-4759-96F6-072813484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AD64F-5C47-944E-9784-DECAF1EF3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Support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5543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423CA5-E2E1-4789-B759-9906C1C940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CDE44-6714-744D-8DC4-01BAC0DB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890A06-A07D-B045-A1B5-E880CF353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</a:rPr>
              <a:t>Patient Passport</a:t>
            </a: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</a:rPr>
              <a:t>Handbook from NSHE</a:t>
            </a: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</a:rPr>
              <a:t>NHS Futures website</a:t>
            </a:r>
          </a:p>
          <a:p>
            <a:pPr>
              <a:lnSpc>
                <a:spcPct val="90000"/>
              </a:lnSpc>
            </a:pPr>
            <a:r>
              <a:rPr lang="en-GB" sz="1500">
                <a:solidFill>
                  <a:schemeClr val="bg1"/>
                </a:solidFill>
                <a:latin typeface="Calibri" panose="020F0502020204030204" pitchFamily="34" charset="0"/>
                <a:hlinkClick r:id="rId2"/>
              </a:rPr>
              <a:t>https://future.nhs.uk/NHSgenomics/view?objectId=28572208</a:t>
            </a:r>
            <a:endParaRPr lang="en-US" sz="15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500">
              <a:solidFill>
                <a:schemeClr val="bg1"/>
              </a:solidFill>
              <a:hlinkClick r:id="rId3"/>
            </a:endParaRPr>
          </a:p>
          <a:p>
            <a:pPr>
              <a:lnSpc>
                <a:spcPct val="90000"/>
              </a:lnSpc>
            </a:pPr>
            <a:endParaRPr lang="en-US" sz="1500">
              <a:solidFill>
                <a:schemeClr val="bg1"/>
              </a:solidFill>
              <a:hlinkClick r:id="rId3"/>
            </a:endParaRP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  <a:hlinkClick r:id="rId3"/>
              </a:rPr>
              <a:t>QIP supporting documents</a:t>
            </a:r>
          </a:p>
          <a:p>
            <a:pPr>
              <a:lnSpc>
                <a:spcPct val="90000"/>
              </a:lnSpc>
            </a:pPr>
            <a:r>
              <a:rPr lang="en-US" sz="1500">
                <a:solidFill>
                  <a:schemeClr val="bg1"/>
                </a:solidFill>
                <a:hlinkClick r:id="rId3"/>
              </a:rPr>
              <a:t>Training website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>
                <a:solidFill>
                  <a:schemeClr val="bg1"/>
                </a:solidFill>
                <a:hlinkClick r:id="rId3"/>
              </a:rPr>
              <a:t>https://rmpartners.nhs.uk/lynch-syndrome-early-diagnosis-pathway/ </a:t>
            </a:r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EEFD9D8C-D1C6-0041-9E14-59AA41A85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532507"/>
            <a:ext cx="5143500" cy="3780471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85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589833CA-FB85-B54C-BEAD-5365C68C4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150" y="1131994"/>
            <a:ext cx="6981576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46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0" y="274638"/>
            <a:ext cx="10441160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Online training Modules</a:t>
            </a:r>
          </a:p>
        </p:txBody>
      </p:sp>
      <p:pic>
        <p:nvPicPr>
          <p:cNvPr id="1024" name="Content Placeholder 102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988840"/>
            <a:ext cx="2376264" cy="1523339"/>
          </a:xfrm>
        </p:spPr>
      </p:pic>
      <p:pic>
        <p:nvPicPr>
          <p:cNvPr id="1025" name="Content Placeholder 102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974317"/>
            <a:ext cx="2376264" cy="1526691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018380"/>
            <a:ext cx="2332880" cy="1482628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17" y="4128201"/>
            <a:ext cx="2404887" cy="1533047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60" y="4149080"/>
            <a:ext cx="2346096" cy="1512168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4146448"/>
            <a:ext cx="2376264" cy="151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440" y="350100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Introduction: 5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3792" y="350100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Introduction LS: 6 minutes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4152" y="350100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Identifying LS: 8 minutes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7448" y="565021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Family Pedigree: 15 minutes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5800" y="566124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Genetic counselling: 10 minutes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6160" y="565021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Genetic Results: 12 minutes</a:t>
            </a:r>
          </a:p>
        </p:txBody>
      </p:sp>
    </p:spTree>
    <p:extLst>
      <p:ext uri="{BB962C8B-B14F-4D97-AF65-F5344CB8AC3E}">
        <p14:creationId xmlns:p14="http://schemas.microsoft.com/office/powerpoint/2010/main" val="328192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xmlns="" id="{9CF7A9CB-7915-9A41-A3C9-88CAFE26E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968122"/>
              </p:ext>
            </p:extLst>
          </p:nvPr>
        </p:nvGraphicFramePr>
        <p:xfrm>
          <a:off x="2063552" y="1268760"/>
          <a:ext cx="79928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E9E8B4AE-10DD-A14F-90A0-4AF6D834C1D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3200">
                <a:solidFill>
                  <a:srgbClr val="002060"/>
                </a:solidFill>
                <a:latin typeface="Arial" pitchFamily="34" charset="0"/>
              </a:rPr>
              <a:t>Lynch Syndrome Management</a:t>
            </a:r>
            <a:endParaRPr lang="en-GB" sz="3200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27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BA1C3F4-6BB4-564C-B60F-4314C660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7E29928-FD8A-6C41-87B6-1EC92246A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7467"/>
            <a:ext cx="10515600" cy="4351338"/>
          </a:xfrm>
        </p:spPr>
        <p:txBody>
          <a:bodyPr/>
          <a:lstStyle/>
          <a:p>
            <a:r>
              <a:rPr lang="en-US" dirty="0"/>
              <a:t>Focus on delivery of testing &amp; team responsibilities</a:t>
            </a:r>
          </a:p>
          <a:p>
            <a:pPr lvl="1"/>
            <a:r>
              <a:rPr lang="en-US" dirty="0"/>
              <a:t>Pragmatic solutions</a:t>
            </a:r>
          </a:p>
          <a:p>
            <a:r>
              <a:rPr lang="en-US" dirty="0"/>
              <a:t>1-2pm 10</a:t>
            </a:r>
            <a:r>
              <a:rPr lang="en-US" baseline="30000" dirty="0"/>
              <a:t>th</a:t>
            </a:r>
            <a:r>
              <a:rPr lang="en-US" dirty="0"/>
              <a:t> and 23</a:t>
            </a:r>
            <a:r>
              <a:rPr lang="en-US" baseline="30000" dirty="0"/>
              <a:t>rd</a:t>
            </a:r>
            <a:r>
              <a:rPr lang="en-US" dirty="0"/>
              <a:t> November</a:t>
            </a:r>
          </a:p>
          <a:p>
            <a:r>
              <a:rPr lang="en-GB" dirty="0">
                <a:hlinkClick r:id="rId2"/>
              </a:rPr>
              <a:t>https://national-workshop-lynch-cancer-mdts.eventbrite.co.uk</a:t>
            </a:r>
            <a:endParaRPr lang="en-US" dirty="0"/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1188D12B-7689-F745-A9E2-74E355838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166"/>
            <a:ext cx="12192000" cy="41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1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xmlns="" id="{2DF6EA42-E7D5-4090-A44D-E835C2350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003D9-F3BB-B043-96B3-BB0FFE3C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Quick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8AF306-40C6-264F-A7BB-E95D0EA6A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What software do you currently use to record your MDT meeting? </a:t>
            </a:r>
          </a:p>
          <a:p>
            <a:r>
              <a:rPr lang="en-US" dirty="0"/>
              <a:t>What is the main software package is used by your hospital?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7121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65AC7D1-EAA9-48F5-B509-60A7F50BF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D6320AF9-619A-4175-865B-5663E1AEF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3B6EC6-D752-4EE7-908B-F8F19E8C7F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FECD4E8-AD3E-4228-82A2-9461958EA9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xmlns="" id="{7E018740-5C2B-4A41-AC1A-7E68D1EC1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xmlns="" id="{166F75A4-C475-4941-8EE2-B80A06A2C1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A032553A-72E8-4B0D-8405-FF9771C9A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xmlns="" id="{765800AC-C3B9-498E-87BC-29FAE4C7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1F9D6ACB-2FF4-49F9-978A-E0D5327FC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A5EC319D-0FEA-4B95-A3EA-01E35672C9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B6FD5-8679-A446-BCD5-19701673D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Questions? </a:t>
            </a:r>
          </a:p>
        </p:txBody>
      </p:sp>
      <p:pic>
        <p:nvPicPr>
          <p:cNvPr id="8" name="Graphic 7" descr="Email">
            <a:extLst>
              <a:ext uri="{FF2B5EF4-FFF2-40B4-BE49-F238E27FC236}">
                <a16:creationId xmlns:a16="http://schemas.microsoft.com/office/drawing/2014/main" xmlns="" id="{25C0C947-E23D-4BF0-9DFB-702701945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98DDB7A-376E-D54A-BA2B-7D5A1E1600E9}"/>
              </a:ext>
            </a:extLst>
          </p:cNvPr>
          <p:cNvSpPr txBox="1">
            <a:spLocks/>
          </p:cNvSpPr>
          <p:nvPr/>
        </p:nvSpPr>
        <p:spPr>
          <a:xfrm>
            <a:off x="7181725" y="2837329"/>
            <a:ext cx="4512988" cy="3317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neilryan@nhs.net</a:t>
            </a:r>
          </a:p>
        </p:txBody>
      </p:sp>
    </p:spTree>
    <p:extLst>
      <p:ext uri="{BB962C8B-B14F-4D97-AF65-F5344CB8AC3E}">
        <p14:creationId xmlns:p14="http://schemas.microsoft.com/office/powerpoint/2010/main" val="211035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DDE8DE2B-61C1-46D5-BEB8-521321C182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E012C92A-B902-4B69-BDCF-CCA3021FCB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A2BDBC14-42A0-4182-BFBA-0751F6350C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xmlns="" id="{902DC474-5BCC-4188-ACDC-AD63E6B187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xmlns="" id="{7B427019-8592-4032-931B-4F27104C9D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xmlns="" id="{1D6E2CEA-A5BB-4CF7-B907-AE4DBF6748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xmlns="" id="{78D09D5A-29CC-4B32-9CE1-72E607558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xmlns="" id="{6DF3A3FC-950B-40B0-923D-0F0BC1A54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xmlns="" id="{BCA0F2E1-CD3D-4521-9CCB-41A5CC6C54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xmlns="" id="{9BA4F16A-21DC-462A-AD37-0A93C8B79E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xmlns="" id="{FB75EBDD-038D-4572-A372-1149382957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1029ED5-F105-4DD2-99C8-1E4422817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2D621E68-BF28-4A1C-B1A2-4E55E139E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BE8BBE4D-F0DF-49B9-B75A-99DAC53ACA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23">
              <a:extLst>
                <a:ext uri="{FF2B5EF4-FFF2-40B4-BE49-F238E27FC236}">
                  <a16:creationId xmlns:a16="http://schemas.microsoft.com/office/drawing/2014/main" xmlns="" id="{E0F07DDC-34A6-46A1-9DE9-2BBE2931A5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xmlns="" id="{2CEB2BF9-B8DB-45B9-86EA-D197B5B1AE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xmlns="" id="{08B5BB34-3801-4E70-A981-FE007635E1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7">
              <a:extLst>
                <a:ext uri="{FF2B5EF4-FFF2-40B4-BE49-F238E27FC236}">
                  <a16:creationId xmlns:a16="http://schemas.microsoft.com/office/drawing/2014/main" xmlns="" id="{38432A75-2CEB-463C-A8F2-ABB50A79F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xmlns="" id="{E7E850B8-C050-4597-8BEB-113FEC9A27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9">
              <a:extLst>
                <a:ext uri="{FF2B5EF4-FFF2-40B4-BE49-F238E27FC236}">
                  <a16:creationId xmlns:a16="http://schemas.microsoft.com/office/drawing/2014/main" xmlns="" id="{24ACC798-9CEC-4B6F-A8DD-F8E6FCCCF1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xmlns="" id="{1D58A8C6-1294-4CD9-89BC-F1E981A524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xmlns="" id="{F32F2ED6-6143-46C4-A641-72D42732B6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5C9652B3-A450-4ED6-8FBF-F536BA60B4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racie Miles, Author at Evidently Cochrane">
            <a:extLst>
              <a:ext uri="{FF2B5EF4-FFF2-40B4-BE49-F238E27FC236}">
                <a16:creationId xmlns:a16="http://schemas.microsoft.com/office/drawing/2014/main" xmlns="" id="{458D2F3F-D9D4-614E-AD3C-4D6D8B954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" r="1" b="33102"/>
          <a:stretch/>
        </p:blipFill>
        <p:spPr bwMode="auto">
          <a:xfrm>
            <a:off x="568452" y="571500"/>
            <a:ext cx="11055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25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xmlns="" id="{03F905FF-5183-4231-8467-058B203C5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19495" r="3239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B22A9B-53D3-6245-A8EA-432C74DB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Mainstreaming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4255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5F054EF5-EFE6-45A2-834C-0F0931F39F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CFE3C88A-FEDB-4B9C-94EE-5026B326B3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B5D51D9B-0E7C-44D3-9215-81F991523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xmlns="" id="{16EFB339-1D4E-4824-A20B-AF30D07CF7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xmlns="" id="{00030831-8136-4C61-8F00-6F190C5AE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xmlns="" id="{9B14B360-4798-467E-ADE9-756959EC52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xmlns="" id="{9433F2F7-DA21-430A-A31C-D529D9C6A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xmlns="" id="{0B24FFF9-F75D-4A88-90F8-D2D7BBB8E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xmlns="" id="{A0A2A2C4-404D-431C-8F9A-227932A42E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xmlns="" id="{4661DBE2-1BC5-463F-BBB8-199B890D1C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xmlns="" id="{710A6E70-F0B9-4E3D-9A78-2D2FEE5DF3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instreamed genetic testing in ovarian cancer: patient experience of the  testing process | International Journal of Gynecologic Cancer">
            <a:extLst>
              <a:ext uri="{FF2B5EF4-FFF2-40B4-BE49-F238E27FC236}">
                <a16:creationId xmlns:a16="http://schemas.microsoft.com/office/drawing/2014/main" xmlns="" id="{4085A974-151E-C948-A8E8-A1A836C15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8447" y="1131994"/>
            <a:ext cx="6876982" cy="45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068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2423CA5-E2E1-4789-B759-9906C1C940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xmlns="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3A100F-78E7-EB47-BEEA-AD2A089A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CNS and genomic literacy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D3DE6A-F279-1641-9977-D5A3DDCC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>
                <a:solidFill>
                  <a:schemeClr val="bg1"/>
                </a:solidFill>
              </a:rPr>
              <a:t>The National Human Genome Research Institute at the National Institute of Health defines genomic literacy as the understanding of what a genome is, how genomic science works, and its affordances and limitations, applications, and impacts on society </a:t>
            </a:r>
          </a:p>
          <a:p>
            <a:pPr>
              <a:lnSpc>
                <a:spcPct val="90000"/>
              </a:lnSpc>
            </a:pPr>
            <a:r>
              <a:rPr lang="en-GB" sz="1500">
                <a:solidFill>
                  <a:schemeClr val="bg1"/>
                </a:solidFill>
              </a:rPr>
              <a:t>How-to knowledge refers to practical knowledge about the application of oncogenomics and genomic services into oncology practice. Principles-based knowledge pertains to an understanding of the underlying theoretical principles of oncogenomics. </a:t>
            </a:r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4098" name="Picture 2" descr="Integrating Genomics into Oncology Practice - ScienceDirect">
            <a:extLst>
              <a:ext uri="{FF2B5EF4-FFF2-40B4-BE49-F238E27FC236}">
                <a16:creationId xmlns:a16="http://schemas.microsoft.com/office/drawing/2014/main" xmlns="" id="{BF60C22D-018F-544C-BD75-ED02AECE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9301" y="489857"/>
            <a:ext cx="6063797" cy="60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Isosceles Triangle 76">
            <a:extLst>
              <a:ext uri="{FF2B5EF4-FFF2-40B4-BE49-F238E27FC236}">
                <a16:creationId xmlns:a16="http://schemas.microsoft.com/office/drawing/2014/main" xmlns="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05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4D3C5C-707C-C546-ADA1-3D6459B9B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45" y="671513"/>
            <a:ext cx="10354500" cy="54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3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21C57FD-4E0D-1342-BCCD-0F2483B02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1124703"/>
            <a:ext cx="8774660" cy="5733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C98327-B95E-8F43-875E-9E4BB396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0"/>
            <a:ext cx="3944549" cy="13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58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xmlns="" id="{1FDAD815-F66F-460D-A1A7-C6DC4AA8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6770" r="24977" b="-1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51F5C2-5DDC-024D-A33F-3D8C060C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What should we </a:t>
            </a:r>
            <a:r>
              <a:rPr lang="en-US" sz="4800"/>
              <a:t>be doing </a:t>
            </a:r>
            <a:endParaRPr lang="en-US" sz="4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852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6D55B54-A110-3947-9994-55B6C7CEB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77" y="268711"/>
            <a:ext cx="6231532" cy="5951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CCC238-C9C3-484A-9599-CA49FD87D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5" y="1742295"/>
            <a:ext cx="4129088" cy="4272742"/>
          </a:xfrm>
          <a:custGeom>
            <a:avLst/>
            <a:gdLst/>
            <a:ahLst/>
            <a:cxnLst/>
            <a:rect l="l" t="t" r="r" b="b"/>
            <a:pathLst>
              <a:path w="4064400" h="4225292">
                <a:moveTo>
                  <a:pt x="0" y="0"/>
                </a:moveTo>
                <a:lnTo>
                  <a:pt x="4064400" y="0"/>
                </a:lnTo>
                <a:lnTo>
                  <a:pt x="4064400" y="4225292"/>
                </a:lnTo>
                <a:lnTo>
                  <a:pt x="0" y="42252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418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17E996-4360-C34D-AB88-0CBB73F1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1" y="3828466"/>
            <a:ext cx="8612994" cy="282724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C3AF7A4A-0341-6B49-973B-5B642C04D8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73"/>
          <a:stretch/>
        </p:blipFill>
        <p:spPr>
          <a:xfrm>
            <a:off x="502431" y="202294"/>
            <a:ext cx="8612994" cy="3421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552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DC7E8E46-230F-4042-A9CF-FB0772505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4226" y="1131994"/>
            <a:ext cx="6245424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0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9316A9-990D-4EC3-A671-70EE5C149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9B0C6109-9159-49CA-AD7A-F9035539DB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86F14F5-308C-4EB6-87AB-05DE9501B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BA032363-A188-47C5-9D59-9B788809D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2C4077DF-6BB9-4069-AD28-6B1664EBB0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1D2B8B50-3419-41ED-9A9F-3CF9EEBBD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5C640498-2E73-4FA2-BEB6-C3596A458C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3240EEFC-4112-4C39-A816-C815774F6D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DF362B0-03EA-4800-9FAA-9F128587E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0BA84559-2F4C-4795-9246-4C563F94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A77A1AA-CA47-4A91-A0A1-0A8CE31A9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xmlns="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EB75A7E-7F1D-9B4D-B935-A19D70A3A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6387" y="522973"/>
            <a:ext cx="6089595" cy="61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2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Magnifying glass on clear background">
            <a:extLst>
              <a:ext uri="{FF2B5EF4-FFF2-40B4-BE49-F238E27FC236}">
                <a16:creationId xmlns:a16="http://schemas.microsoft.com/office/drawing/2014/main" xmlns="" id="{B5C2EDBA-8632-403B-9EAC-84B848022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31233" r="-2" b="-2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D99BBA-FDBC-4C44-BC59-400EE10EC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How are we doing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xmlns="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xmlns="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xmlns="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xmlns="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07079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{7D0B1777-AB4C-134A-A8F0-2F99A7574BFA}tf10001060</Template>
  <TotalTime>3552</TotalTime>
  <Words>689</Words>
  <Application>Microsoft Office PowerPoint</Application>
  <PresentationFormat>Custom</PresentationFormat>
  <Paragraphs>215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Facet</vt:lpstr>
      <vt:lpstr>Lynch syndrome southwest </vt:lpstr>
      <vt:lpstr>PowerPoint Presentation</vt:lpstr>
      <vt:lpstr>PowerPoint Presentation</vt:lpstr>
      <vt:lpstr>What should we be doing </vt:lpstr>
      <vt:lpstr>PowerPoint Presentation</vt:lpstr>
      <vt:lpstr>PowerPoint Presentation</vt:lpstr>
      <vt:lpstr>PowerPoint Presentation</vt:lpstr>
      <vt:lpstr>PowerPoint Presentation</vt:lpstr>
      <vt:lpstr>How are we doing </vt:lpstr>
      <vt:lpstr>Cancer stats 2 data</vt:lpstr>
      <vt:lpstr>PowerPoint Presentation</vt:lpstr>
      <vt:lpstr>How to improve</vt:lpstr>
      <vt:lpstr>PowerPoint Presentation</vt:lpstr>
      <vt:lpstr>Genomic Medicine Service Alliance </vt:lpstr>
      <vt:lpstr>Genomics Medical Service Alliances (GMSAs)</vt:lpstr>
      <vt:lpstr>Genomics Medical Service Alliances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areas to address in the region </vt:lpstr>
      <vt:lpstr>MDT </vt:lpstr>
      <vt:lpstr>PowerPoint Presentation</vt:lpstr>
      <vt:lpstr>PowerPoint Presentation</vt:lpstr>
      <vt:lpstr>Support</vt:lpstr>
      <vt:lpstr>Resources</vt:lpstr>
      <vt:lpstr>PowerPoint Presentation</vt:lpstr>
      <vt:lpstr>Online training Modules</vt:lpstr>
      <vt:lpstr>PowerPoint Presentation</vt:lpstr>
      <vt:lpstr>Quick Questions</vt:lpstr>
      <vt:lpstr>Questions? </vt:lpstr>
      <vt:lpstr>PowerPoint Presentation</vt:lpstr>
      <vt:lpstr>Mainstreaming </vt:lpstr>
      <vt:lpstr>PowerPoint Presentation</vt:lpstr>
      <vt:lpstr>CNS and genomic literacy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Ryan</dc:creator>
  <cp:lastModifiedBy>Dunderdale, Helen</cp:lastModifiedBy>
  <cp:revision>11</cp:revision>
  <dcterms:created xsi:type="dcterms:W3CDTF">2021-09-21T12:20:06Z</dcterms:created>
  <dcterms:modified xsi:type="dcterms:W3CDTF">2021-12-02T14:11:53Z</dcterms:modified>
</cp:coreProperties>
</file>