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79" r:id="rId6"/>
    <p:sldId id="271" r:id="rId7"/>
    <p:sldId id="272" r:id="rId8"/>
    <p:sldId id="273" r:id="rId9"/>
    <p:sldId id="274" r:id="rId10"/>
    <p:sldId id="275" r:id="rId11"/>
    <p:sldId id="276" r:id="rId12"/>
    <p:sldId id="277" r:id="rId13"/>
    <p:sldId id="278" r:id="rId14"/>
    <p:sldId id="261" r:id="rId15"/>
    <p:sldId id="262" r:id="rId16"/>
    <p:sldId id="263" r:id="rId17"/>
    <p:sldId id="264" r:id="rId18"/>
    <p:sldId id="266" r:id="rId19"/>
    <p:sldId id="267" r:id="rId20"/>
    <p:sldId id="268" r:id="rId21"/>
    <p:sldId id="269" r:id="rId22"/>
    <p:sldId id="265" r:id="rId23"/>
    <p:sldId id="270"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096"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title>
      <c:layout>
        <c:manualLayout>
          <c:xMode val="edge"/>
          <c:yMode val="edge"/>
          <c:x val="0.14227550417652818"/>
          <c:y val="7.8431372549019607E-2"/>
        </c:manualLayout>
      </c:layout>
      <c:overlay val="0"/>
    </c:title>
    <c:autoTitleDeleted val="0"/>
    <c:plotArea>
      <c:layout>
        <c:manualLayout>
          <c:layoutTarget val="inner"/>
          <c:xMode val="edge"/>
          <c:yMode val="edge"/>
          <c:x val="9.9379981850456753E-2"/>
          <c:y val="0.16781869178117442"/>
          <c:w val="0.64977743494887663"/>
          <c:h val="0.69524779990736452"/>
        </c:manualLayout>
      </c:layout>
      <c:barChart>
        <c:barDir val="col"/>
        <c:grouping val="clustered"/>
        <c:varyColors val="0"/>
        <c:ser>
          <c:idx val="0"/>
          <c:order val="0"/>
          <c:tx>
            <c:strRef>
              <c:f>Sheet1!$B$1</c:f>
              <c:strCache>
                <c:ptCount val="1"/>
                <c:pt idx="0">
                  <c:v>MDT outcomes </c:v>
                </c:pt>
              </c:strCache>
            </c:strRef>
          </c:tx>
          <c:invertIfNegative val="0"/>
          <c:cat>
            <c:strRef>
              <c:f>Sheet1!$A$2:$A$5</c:f>
              <c:strCache>
                <c:ptCount val="4"/>
                <c:pt idx="0">
                  <c:v>C/F RALP</c:v>
                </c:pt>
                <c:pt idx="1">
                  <c:v>SRT</c:v>
                </c:pt>
                <c:pt idx="2">
                  <c:v>All options </c:v>
                </c:pt>
                <c:pt idx="3">
                  <c:v>Oncology</c:v>
                </c:pt>
              </c:strCache>
            </c:strRef>
          </c:cat>
          <c:val>
            <c:numRef>
              <c:f>Sheet1!$B$2:$B$6</c:f>
              <c:numCache>
                <c:formatCode>General</c:formatCode>
                <c:ptCount val="5"/>
                <c:pt idx="0">
                  <c:v>11</c:v>
                </c:pt>
                <c:pt idx="1">
                  <c:v>1</c:v>
                </c:pt>
                <c:pt idx="2">
                  <c:v>1</c:v>
                </c:pt>
                <c:pt idx="3">
                  <c:v>1</c:v>
                </c:pt>
              </c:numCache>
            </c:numRef>
          </c:val>
        </c:ser>
        <c:dLbls>
          <c:showLegendKey val="0"/>
          <c:showVal val="0"/>
          <c:showCatName val="0"/>
          <c:showSerName val="0"/>
          <c:showPercent val="0"/>
          <c:showBubbleSize val="0"/>
        </c:dLbls>
        <c:gapWidth val="150"/>
        <c:axId val="117742592"/>
        <c:axId val="117748480"/>
      </c:barChart>
      <c:catAx>
        <c:axId val="117742592"/>
        <c:scaling>
          <c:orientation val="minMax"/>
        </c:scaling>
        <c:delete val="0"/>
        <c:axPos val="b"/>
        <c:majorTickMark val="in"/>
        <c:minorTickMark val="none"/>
        <c:tickLblPos val="low"/>
        <c:txPr>
          <a:bodyPr rot="-900000" vert="horz"/>
          <a:lstStyle/>
          <a:p>
            <a:pPr>
              <a:defRPr sz="1400"/>
            </a:pPr>
            <a:endParaRPr lang="en-US"/>
          </a:p>
        </c:txPr>
        <c:crossAx val="117748480"/>
        <c:crosses val="autoZero"/>
        <c:auto val="1"/>
        <c:lblAlgn val="ctr"/>
        <c:lblOffset val="50"/>
        <c:noMultiLvlLbl val="0"/>
      </c:catAx>
      <c:valAx>
        <c:axId val="117748480"/>
        <c:scaling>
          <c:orientation val="minMax"/>
        </c:scaling>
        <c:delete val="0"/>
        <c:axPos val="l"/>
        <c:majorGridlines/>
        <c:numFmt formatCode="General" sourceLinked="1"/>
        <c:majorTickMark val="out"/>
        <c:minorTickMark val="none"/>
        <c:tickLblPos val="nextTo"/>
        <c:crossAx val="117742592"/>
        <c:crosses val="autoZero"/>
        <c:crossBetween val="between"/>
      </c:valAx>
    </c:plotArea>
    <c:legend>
      <c:legendPos val="r"/>
      <c:layout>
        <c:manualLayout>
          <c:xMode val="edge"/>
          <c:yMode val="edge"/>
          <c:x val="0.77536815878415044"/>
          <c:y val="0.3400316504554578"/>
          <c:w val="0.2246318412158495"/>
          <c:h val="0.3930248057228140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title>
    <c:autoTitleDeleted val="0"/>
    <c:plotArea>
      <c:layout/>
      <c:barChart>
        <c:barDir val="col"/>
        <c:grouping val="clustered"/>
        <c:varyColors val="0"/>
        <c:ser>
          <c:idx val="0"/>
          <c:order val="0"/>
          <c:tx>
            <c:strRef>
              <c:f>Sheet1!$B$1</c:f>
              <c:strCache>
                <c:ptCount val="1"/>
                <c:pt idx="0">
                  <c:v>MDT outcomes </c:v>
                </c:pt>
              </c:strCache>
            </c:strRef>
          </c:tx>
          <c:invertIfNegative val="0"/>
          <c:cat>
            <c:strRef>
              <c:f>Sheet1!$A$2:$A$9</c:f>
              <c:strCache>
                <c:ptCount val="8"/>
                <c:pt idx="0">
                  <c:v>ADT</c:v>
                </c:pt>
                <c:pt idx="1">
                  <c:v>RT+ADT</c:v>
                </c:pt>
                <c:pt idx="2">
                  <c:v>ADT+ONC</c:v>
                </c:pt>
                <c:pt idx="3">
                  <c:v>AS</c:v>
                </c:pt>
                <c:pt idx="4">
                  <c:v>All options </c:v>
                </c:pt>
                <c:pt idx="5">
                  <c:v>Surgery </c:v>
                </c:pt>
                <c:pt idx="6">
                  <c:v>Inadequate info</c:v>
                </c:pt>
                <c:pt idx="7">
                  <c:v>For further tests</c:v>
                </c:pt>
              </c:strCache>
            </c:strRef>
          </c:cat>
          <c:val>
            <c:numRef>
              <c:f>Sheet1!$B$2:$B$9</c:f>
              <c:numCache>
                <c:formatCode>General</c:formatCode>
                <c:ptCount val="8"/>
                <c:pt idx="0">
                  <c:v>4</c:v>
                </c:pt>
                <c:pt idx="1">
                  <c:v>1</c:v>
                </c:pt>
                <c:pt idx="2">
                  <c:v>7</c:v>
                </c:pt>
                <c:pt idx="3">
                  <c:v>3</c:v>
                </c:pt>
                <c:pt idx="4">
                  <c:v>1</c:v>
                </c:pt>
                <c:pt idx="5">
                  <c:v>3</c:v>
                </c:pt>
                <c:pt idx="6">
                  <c:v>3</c:v>
                </c:pt>
                <c:pt idx="7">
                  <c:v>1</c:v>
                </c:pt>
              </c:numCache>
            </c:numRef>
          </c:val>
        </c:ser>
        <c:dLbls>
          <c:showLegendKey val="0"/>
          <c:showVal val="0"/>
          <c:showCatName val="0"/>
          <c:showSerName val="0"/>
          <c:showPercent val="0"/>
          <c:showBubbleSize val="0"/>
        </c:dLbls>
        <c:gapWidth val="150"/>
        <c:axId val="134569984"/>
        <c:axId val="134571520"/>
      </c:barChart>
      <c:catAx>
        <c:axId val="134569984"/>
        <c:scaling>
          <c:orientation val="minMax"/>
        </c:scaling>
        <c:delete val="0"/>
        <c:axPos val="b"/>
        <c:majorTickMark val="out"/>
        <c:minorTickMark val="none"/>
        <c:tickLblPos val="nextTo"/>
        <c:crossAx val="134571520"/>
        <c:crosses val="autoZero"/>
        <c:auto val="1"/>
        <c:lblAlgn val="ctr"/>
        <c:lblOffset val="100"/>
        <c:noMultiLvlLbl val="0"/>
      </c:catAx>
      <c:valAx>
        <c:axId val="134571520"/>
        <c:scaling>
          <c:orientation val="minMax"/>
        </c:scaling>
        <c:delete val="0"/>
        <c:axPos val="l"/>
        <c:majorGridlines/>
        <c:numFmt formatCode="General" sourceLinked="1"/>
        <c:majorTickMark val="out"/>
        <c:minorTickMark val="none"/>
        <c:tickLblPos val="nextTo"/>
        <c:crossAx val="13456998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Discussion vs protocol</c:v>
                </c:pt>
              </c:strCache>
            </c:strRef>
          </c:tx>
          <c:dLbls>
            <c:showLegendKey val="0"/>
            <c:showVal val="1"/>
            <c:showCatName val="0"/>
            <c:showSerName val="0"/>
            <c:showPercent val="0"/>
            <c:showBubbleSize val="0"/>
            <c:showLeaderLines val="1"/>
          </c:dLbls>
          <c:cat>
            <c:strRef>
              <c:f>Sheet1!$A$2:$A$4</c:f>
              <c:strCache>
                <c:ptCount val="3"/>
                <c:pt idx="0">
                  <c:v>73.9% Needed discussion</c:v>
                </c:pt>
                <c:pt idx="1">
                  <c:v>13% Protocolised</c:v>
                </c:pt>
                <c:pt idx="2">
                  <c:v>13% Inadequate info</c:v>
                </c:pt>
              </c:strCache>
            </c:strRef>
          </c:cat>
          <c:val>
            <c:numRef>
              <c:f>Sheet1!$B$2:$B$4</c:f>
              <c:numCache>
                <c:formatCode>General</c:formatCode>
                <c:ptCount val="3"/>
                <c:pt idx="0">
                  <c:v>17</c:v>
                </c:pt>
                <c:pt idx="1">
                  <c:v>3</c:v>
                </c:pt>
                <c:pt idx="2">
                  <c:v>3</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6251336638475744E-2"/>
          <c:y val="0.15054249380799231"/>
          <c:w val="0.5799837173131136"/>
          <c:h val="0.64065136224169161"/>
        </c:manualLayout>
      </c:layout>
      <c:barChart>
        <c:barDir val="col"/>
        <c:grouping val="clustered"/>
        <c:varyColors val="0"/>
        <c:ser>
          <c:idx val="0"/>
          <c:order val="0"/>
          <c:tx>
            <c:strRef>
              <c:f>Sheet1!$B$1</c:f>
              <c:strCache>
                <c:ptCount val="1"/>
                <c:pt idx="0">
                  <c:v>Pathology MDT decision</c:v>
                </c:pt>
              </c:strCache>
            </c:strRef>
          </c:tx>
          <c:invertIfNegative val="0"/>
          <c:cat>
            <c:strRef>
              <c:f>Sheet1!$A$2:$A$9</c:f>
              <c:strCache>
                <c:ptCount val="8"/>
                <c:pt idx="0">
                  <c:v>All options</c:v>
                </c:pt>
                <c:pt idx="1">
                  <c:v>All radical</c:v>
                </c:pt>
                <c:pt idx="2">
                  <c:v>AS</c:v>
                </c:pt>
                <c:pt idx="3">
                  <c:v>Benign - discharge </c:v>
                </c:pt>
                <c:pt idx="4">
                  <c:v>OPA post RALP</c:v>
                </c:pt>
                <c:pt idx="5">
                  <c:v>Inadequate info</c:v>
                </c:pt>
                <c:pt idx="6">
                  <c:v>OPA for further discussion</c:v>
                </c:pt>
                <c:pt idx="7">
                  <c:v>Onc r/v</c:v>
                </c:pt>
              </c:strCache>
            </c:strRef>
          </c:cat>
          <c:val>
            <c:numRef>
              <c:f>Sheet1!$B$2:$B$9</c:f>
              <c:numCache>
                <c:formatCode>General</c:formatCode>
                <c:ptCount val="8"/>
                <c:pt idx="0">
                  <c:v>1</c:v>
                </c:pt>
                <c:pt idx="1">
                  <c:v>9</c:v>
                </c:pt>
                <c:pt idx="2">
                  <c:v>6</c:v>
                </c:pt>
                <c:pt idx="3">
                  <c:v>10</c:v>
                </c:pt>
                <c:pt idx="4">
                  <c:v>25</c:v>
                </c:pt>
                <c:pt idx="5">
                  <c:v>5</c:v>
                </c:pt>
                <c:pt idx="6">
                  <c:v>3</c:v>
                </c:pt>
                <c:pt idx="7">
                  <c:v>3</c:v>
                </c:pt>
              </c:numCache>
            </c:numRef>
          </c:val>
        </c:ser>
        <c:dLbls>
          <c:showLegendKey val="0"/>
          <c:showVal val="0"/>
          <c:showCatName val="0"/>
          <c:showSerName val="0"/>
          <c:showPercent val="0"/>
          <c:showBubbleSize val="0"/>
        </c:dLbls>
        <c:gapWidth val="150"/>
        <c:axId val="131671552"/>
        <c:axId val="131673088"/>
      </c:barChart>
      <c:catAx>
        <c:axId val="131671552"/>
        <c:scaling>
          <c:orientation val="minMax"/>
        </c:scaling>
        <c:delete val="0"/>
        <c:axPos val="b"/>
        <c:majorTickMark val="out"/>
        <c:minorTickMark val="none"/>
        <c:tickLblPos val="nextTo"/>
        <c:txPr>
          <a:bodyPr rot="-1500000" vert="horz"/>
          <a:lstStyle/>
          <a:p>
            <a:pPr>
              <a:defRPr sz="1400"/>
            </a:pPr>
            <a:endParaRPr lang="en-US"/>
          </a:p>
        </c:txPr>
        <c:crossAx val="131673088"/>
        <c:crosses val="autoZero"/>
        <c:auto val="1"/>
        <c:lblAlgn val="ctr"/>
        <c:lblOffset val="100"/>
        <c:tickLblSkip val="1"/>
        <c:noMultiLvlLbl val="0"/>
      </c:catAx>
      <c:valAx>
        <c:axId val="131673088"/>
        <c:scaling>
          <c:orientation val="minMax"/>
        </c:scaling>
        <c:delete val="0"/>
        <c:axPos val="l"/>
        <c:majorGridlines/>
        <c:numFmt formatCode="General" sourceLinked="1"/>
        <c:majorTickMark val="out"/>
        <c:minorTickMark val="none"/>
        <c:tickLblPos val="nextTo"/>
        <c:crossAx val="1316715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Discussion vs protocol</c:v>
                </c:pt>
              </c:strCache>
            </c:strRef>
          </c:tx>
          <c:dLbls>
            <c:showLegendKey val="0"/>
            <c:showVal val="1"/>
            <c:showCatName val="0"/>
            <c:showSerName val="0"/>
            <c:showPercent val="0"/>
            <c:showBubbleSize val="0"/>
            <c:showLeaderLines val="1"/>
          </c:dLbls>
          <c:cat>
            <c:strRef>
              <c:f>Sheet1!$A$2:$A$4</c:f>
              <c:strCache>
                <c:ptCount val="3"/>
                <c:pt idx="0">
                  <c:v>11.2% Needed discussion</c:v>
                </c:pt>
                <c:pt idx="1">
                  <c:v>77.4% Protocolised</c:v>
                </c:pt>
                <c:pt idx="2">
                  <c:v>11.2% Inadequate info</c:v>
                </c:pt>
              </c:strCache>
            </c:strRef>
          </c:cat>
          <c:val>
            <c:numRef>
              <c:f>Sheet1!$B$2:$B$4</c:f>
              <c:numCache>
                <c:formatCode>General</c:formatCode>
                <c:ptCount val="3"/>
                <c:pt idx="0">
                  <c:v>7</c:v>
                </c:pt>
                <c:pt idx="1">
                  <c:v>48</c:v>
                </c:pt>
                <c:pt idx="2">
                  <c:v>7</c:v>
                </c:pt>
              </c:numCache>
            </c:numRef>
          </c:val>
        </c:ser>
        <c:ser>
          <c:idx val="1"/>
          <c:order val="1"/>
          <c:tx>
            <c:strRef>
              <c:f>Sheet1!$C$1</c:f>
              <c:strCache>
                <c:ptCount val="1"/>
                <c:pt idx="0">
                  <c:v>Column1</c:v>
                </c:pt>
              </c:strCache>
            </c:strRef>
          </c:tx>
          <c:cat>
            <c:strRef>
              <c:f>Sheet1!$A$2:$A$4</c:f>
              <c:strCache>
                <c:ptCount val="3"/>
                <c:pt idx="0">
                  <c:v>11.2% Needed discussion</c:v>
                </c:pt>
                <c:pt idx="1">
                  <c:v>77.4% Protocolised</c:v>
                </c:pt>
                <c:pt idx="2">
                  <c:v>11.2% Inadequate info</c:v>
                </c:pt>
              </c:strCache>
            </c:strRef>
          </c:cat>
          <c:val>
            <c:numRef>
              <c:f>Sheet1!$C$2:$C$4</c:f>
              <c:numCache>
                <c:formatCode>[h]:mm:ss</c:formatCode>
                <c:ptCount val="3"/>
                <c:pt idx="1">
                  <c:v>1.6215277777777777</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title>
    <c:autoTitleDeleted val="0"/>
    <c:plotArea>
      <c:layout/>
      <c:barChart>
        <c:barDir val="col"/>
        <c:grouping val="clustered"/>
        <c:varyColors val="0"/>
        <c:ser>
          <c:idx val="0"/>
          <c:order val="0"/>
          <c:tx>
            <c:strRef>
              <c:f>Sheet1!$B$1</c:f>
              <c:strCache>
                <c:ptCount val="1"/>
                <c:pt idx="0">
                  <c:v>MDT outcomes</c:v>
                </c:pt>
              </c:strCache>
            </c:strRef>
          </c:tx>
          <c:invertIfNegative val="0"/>
          <c:cat>
            <c:strRef>
              <c:f>Sheet1!$A$2:$A$7</c:f>
              <c:strCache>
                <c:ptCount val="6"/>
                <c:pt idx="0">
                  <c:v>All options</c:v>
                </c:pt>
                <c:pt idx="1">
                  <c:v>All radical</c:v>
                </c:pt>
                <c:pt idx="2">
                  <c:v>AS</c:v>
                </c:pt>
                <c:pt idx="3">
                  <c:v>Palliative</c:v>
                </c:pt>
                <c:pt idx="4">
                  <c:v>Discharge </c:v>
                </c:pt>
                <c:pt idx="5">
                  <c:v>Inadequate info</c:v>
                </c:pt>
              </c:strCache>
            </c:strRef>
          </c:cat>
          <c:val>
            <c:numRef>
              <c:f>Sheet1!$B$2:$B$7</c:f>
              <c:numCache>
                <c:formatCode>General</c:formatCode>
                <c:ptCount val="6"/>
                <c:pt idx="0">
                  <c:v>16</c:v>
                </c:pt>
                <c:pt idx="1">
                  <c:v>27</c:v>
                </c:pt>
                <c:pt idx="2">
                  <c:v>7</c:v>
                </c:pt>
                <c:pt idx="3">
                  <c:v>1</c:v>
                </c:pt>
                <c:pt idx="4">
                  <c:v>9</c:v>
                </c:pt>
                <c:pt idx="5">
                  <c:v>6</c:v>
                </c:pt>
              </c:numCache>
            </c:numRef>
          </c:val>
        </c:ser>
        <c:dLbls>
          <c:showLegendKey val="0"/>
          <c:showVal val="0"/>
          <c:showCatName val="0"/>
          <c:showSerName val="0"/>
          <c:showPercent val="0"/>
          <c:showBubbleSize val="0"/>
        </c:dLbls>
        <c:gapWidth val="150"/>
        <c:axId val="131731456"/>
        <c:axId val="131732992"/>
      </c:barChart>
      <c:catAx>
        <c:axId val="131731456"/>
        <c:scaling>
          <c:orientation val="minMax"/>
        </c:scaling>
        <c:delete val="0"/>
        <c:axPos val="b"/>
        <c:majorTickMark val="out"/>
        <c:minorTickMark val="none"/>
        <c:tickLblPos val="nextTo"/>
        <c:crossAx val="131732992"/>
        <c:crosses val="autoZero"/>
        <c:auto val="1"/>
        <c:lblAlgn val="ctr"/>
        <c:lblOffset val="100"/>
        <c:noMultiLvlLbl val="0"/>
      </c:catAx>
      <c:valAx>
        <c:axId val="131732992"/>
        <c:scaling>
          <c:orientation val="minMax"/>
        </c:scaling>
        <c:delete val="0"/>
        <c:axPos val="l"/>
        <c:majorGridlines/>
        <c:numFmt formatCode="General" sourceLinked="1"/>
        <c:majorTickMark val="out"/>
        <c:minorTickMark val="none"/>
        <c:tickLblPos val="nextTo"/>
        <c:crossAx val="13173145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Discussion vs protocolised </c:v>
                </c:pt>
              </c:strCache>
            </c:strRef>
          </c:tx>
          <c:dLbls>
            <c:showLegendKey val="0"/>
            <c:showVal val="1"/>
            <c:showCatName val="0"/>
            <c:showSerName val="0"/>
            <c:showPercent val="0"/>
            <c:showBubbleSize val="0"/>
            <c:showLeaderLines val="1"/>
          </c:dLbls>
          <c:cat>
            <c:strRef>
              <c:f>Sheet1!$A$2:$A$4</c:f>
              <c:strCache>
                <c:ptCount val="3"/>
                <c:pt idx="0">
                  <c:v>25.6% Needed discussion</c:v>
                </c:pt>
                <c:pt idx="1">
                  <c:v>66.2% Protocolised </c:v>
                </c:pt>
                <c:pt idx="2">
                  <c:v>8.1% Inadeaute information </c:v>
                </c:pt>
              </c:strCache>
            </c:strRef>
          </c:cat>
          <c:val>
            <c:numRef>
              <c:f>Sheet1!$B$2:$B$4</c:f>
              <c:numCache>
                <c:formatCode>General</c:formatCode>
                <c:ptCount val="3"/>
                <c:pt idx="0">
                  <c:v>17</c:v>
                </c:pt>
                <c:pt idx="1">
                  <c:v>51</c:v>
                </c:pt>
                <c:pt idx="2">
                  <c:v>6</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1A21C6-A465-4F4A-B553-50B7B82BB718}" type="datetimeFigureOut">
              <a:rPr lang="en-GB" smtClean="0"/>
              <a:t>28/07/2021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37DF0-26B1-4745-87B5-92BF2CE349B4}" type="slidenum">
              <a:rPr lang="en-GB" smtClean="0"/>
              <a:t>‹#›</a:t>
            </a:fld>
            <a:endParaRPr lang="en-GB"/>
          </a:p>
        </p:txBody>
      </p:sp>
    </p:spTree>
    <p:extLst>
      <p:ext uri="{BB962C8B-B14F-4D97-AF65-F5344CB8AC3E}">
        <p14:creationId xmlns:p14="http://schemas.microsoft.com/office/powerpoint/2010/main" val="3654343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Pt who took 14 min – complex and complicated case + review of scan that was to be repeated as per 1</a:t>
            </a:r>
            <a:r>
              <a:rPr lang="en-GB" baseline="30000" dirty="0" smtClean="0"/>
              <a:t>st</a:t>
            </a:r>
            <a:r>
              <a:rPr lang="en-GB" baseline="0" dirty="0" smtClean="0"/>
              <a:t> MDT decision– was already discussed in previous meeting and decision was that of the last meeting (</a:t>
            </a:r>
            <a:r>
              <a:rPr lang="en-GB" dirty="0" smtClean="0">
                <a:effectLst/>
              </a:rPr>
              <a:t>salvage Prostate bed RT vs PSA surveillance and repeat PSMA PET if PSA rises to 0.5 on 23/12/21) PSMA discussed on 6/1</a:t>
            </a:r>
            <a:endParaRPr lang="en-GB" dirty="0" smtClean="0"/>
          </a:p>
          <a:p>
            <a:endParaRPr lang="en-GB" dirty="0" smtClean="0"/>
          </a:p>
          <a:p>
            <a:r>
              <a:rPr lang="en-GB" dirty="0" smtClean="0"/>
              <a:t>First duplicate</a:t>
            </a:r>
            <a:r>
              <a:rPr lang="en-GB" baseline="0" dirty="0" smtClean="0"/>
              <a:t> (1</a:t>
            </a:r>
            <a:r>
              <a:rPr lang="en-GB" baseline="30000" dirty="0" smtClean="0"/>
              <a:t>st</a:t>
            </a:r>
            <a:r>
              <a:rPr lang="en-GB" baseline="0" dirty="0" smtClean="0"/>
              <a:t> meeting: C/F path) no decision in the second meeting as he opted to have RALP privately in London. (S Rose) Why then was he referred to MDT for discussion? </a:t>
            </a:r>
            <a:endParaRPr lang="en-GB" dirty="0" smtClean="0"/>
          </a:p>
          <a:p>
            <a:r>
              <a:rPr lang="en-GB" dirty="0" smtClean="0"/>
              <a:t>B Cardwell: 1</a:t>
            </a:r>
            <a:r>
              <a:rPr lang="en-GB" baseline="30000" dirty="0" smtClean="0"/>
              <a:t>st</a:t>
            </a:r>
            <a:r>
              <a:rPr lang="en-GB" dirty="0" smtClean="0"/>
              <a:t> meeting c/f path 2</a:t>
            </a:r>
            <a:r>
              <a:rPr lang="en-GB" baseline="30000" dirty="0" smtClean="0"/>
              <a:t>nd</a:t>
            </a:r>
            <a:r>
              <a:rPr lang="en-GB" dirty="0" smtClean="0"/>
              <a:t> meeting:</a:t>
            </a:r>
            <a:r>
              <a:rPr lang="en-GB" baseline="0" dirty="0" smtClean="0"/>
              <a:t> not for surgery due to PSA kinetics, back to </a:t>
            </a:r>
            <a:r>
              <a:rPr lang="en-GB" baseline="0" dirty="0" err="1" smtClean="0"/>
              <a:t>onc</a:t>
            </a:r>
            <a:endParaRPr lang="en-GB" baseline="0" dirty="0" smtClean="0"/>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 </a:t>
            </a:r>
            <a:r>
              <a:rPr lang="en-GB" baseline="0" dirty="0" err="1" smtClean="0"/>
              <a:t>Blakeman</a:t>
            </a:r>
            <a:r>
              <a:rPr lang="en-GB" baseline="0" dirty="0" smtClean="0"/>
              <a:t> – missing path - decision was c/f path and to c/f RALP. If </a:t>
            </a:r>
            <a:r>
              <a:rPr lang="en-GB" baseline="0" dirty="0" err="1" smtClean="0"/>
              <a:t>gleason</a:t>
            </a:r>
            <a:r>
              <a:rPr lang="en-GB" baseline="0" dirty="0" smtClean="0"/>
              <a:t> 4+5</a:t>
            </a:r>
          </a:p>
          <a:p>
            <a:endParaRPr lang="en-GB" baseline="0" dirty="0" smtClean="0"/>
          </a:p>
          <a:p>
            <a:r>
              <a:rPr lang="en-GB" baseline="0" dirty="0" smtClean="0"/>
              <a:t>All options patient ended up having RALP</a:t>
            </a:r>
            <a:endParaRPr lang="en-GB" dirty="0"/>
          </a:p>
        </p:txBody>
      </p:sp>
      <p:sp>
        <p:nvSpPr>
          <p:cNvPr id="4" name="Slide Number Placeholder 3"/>
          <p:cNvSpPr>
            <a:spLocks noGrp="1"/>
          </p:cNvSpPr>
          <p:nvPr>
            <p:ph type="sldNum" sz="quarter" idx="10"/>
          </p:nvPr>
        </p:nvSpPr>
        <p:spPr/>
        <p:txBody>
          <a:bodyPr/>
          <a:lstStyle/>
          <a:p>
            <a:fld id="{CF637F41-7FAD-4FA6-8F8A-CD175F090E40}" type="slidenum">
              <a:rPr lang="en-GB" smtClean="0"/>
              <a:t>6</a:t>
            </a:fld>
            <a:endParaRPr lang="en-GB"/>
          </a:p>
        </p:txBody>
      </p:sp>
    </p:spTree>
    <p:extLst>
      <p:ext uri="{BB962C8B-B14F-4D97-AF65-F5344CB8AC3E}">
        <p14:creationId xmlns:p14="http://schemas.microsoft.com/office/powerpoint/2010/main" val="36618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Inadequate info: </a:t>
            </a:r>
          </a:p>
          <a:p>
            <a:r>
              <a:rPr lang="en-GB" dirty="0" smtClean="0"/>
              <a:t>1- same</a:t>
            </a:r>
            <a:r>
              <a:rPr lang="en-GB" baseline="0" dirty="0" smtClean="0"/>
              <a:t> patient first time c/f path – 2</a:t>
            </a:r>
            <a:r>
              <a:rPr lang="en-GB" baseline="30000" dirty="0" smtClean="0"/>
              <a:t>nd</a:t>
            </a:r>
            <a:r>
              <a:rPr lang="en-GB" baseline="0" dirty="0" smtClean="0"/>
              <a:t> time needed fitness assessment- needed OPA to assess fitness  (P </a:t>
            </a:r>
            <a:r>
              <a:rPr lang="en-GB" baseline="0" dirty="0" err="1" smtClean="0"/>
              <a:t>Kyte</a:t>
            </a:r>
            <a:r>
              <a:rPr lang="en-GB" baseline="0" dirty="0" smtClean="0"/>
              <a:t>)</a:t>
            </a:r>
          </a:p>
          <a:p>
            <a:r>
              <a:rPr lang="en-GB" baseline="0" dirty="0" smtClean="0"/>
              <a:t>2-PSA &amp; MRI were missing (R Wright), discussed twice after that MDT meeting: for radical options </a:t>
            </a:r>
          </a:p>
          <a:p>
            <a:r>
              <a:rPr lang="en-GB" baseline="0" dirty="0" smtClean="0"/>
              <a:t>Further info required : C </a:t>
            </a:r>
            <a:r>
              <a:rPr lang="en-GB" baseline="0" dirty="0" err="1" smtClean="0"/>
              <a:t>Hoon</a:t>
            </a:r>
            <a:r>
              <a:rPr lang="en-GB" baseline="0" dirty="0" smtClean="0"/>
              <a:t> known prostate ca required Liver </a:t>
            </a:r>
            <a:r>
              <a:rPr lang="en-GB" baseline="0" dirty="0" err="1" smtClean="0"/>
              <a:t>Bx</a:t>
            </a:r>
            <a:r>
              <a:rPr lang="en-GB" baseline="0" dirty="0" smtClean="0"/>
              <a:t> ?liver </a:t>
            </a:r>
            <a:r>
              <a:rPr lang="en-GB" baseline="0" dirty="0" err="1" smtClean="0"/>
              <a:t>mets</a:t>
            </a:r>
            <a:r>
              <a:rPr lang="en-GB" baseline="0" dirty="0" smtClean="0"/>
              <a:t> on CT</a:t>
            </a:r>
          </a:p>
          <a:p>
            <a:endParaRPr lang="en-GB" baseline="0" dirty="0" smtClean="0"/>
          </a:p>
          <a:p>
            <a:r>
              <a:rPr lang="en-GB" baseline="0" dirty="0" err="1" smtClean="0"/>
              <a:t>Protocolised</a:t>
            </a:r>
            <a:r>
              <a:rPr lang="en-GB" baseline="0" dirty="0" smtClean="0"/>
              <a:t>: </a:t>
            </a:r>
          </a:p>
          <a:p>
            <a:r>
              <a:rPr lang="en-GB" baseline="0" dirty="0" smtClean="0"/>
              <a:t>1- Age 88 diffuse skeletal </a:t>
            </a:r>
            <a:r>
              <a:rPr lang="en-GB" baseline="0" dirty="0" err="1" smtClean="0"/>
              <a:t>mets</a:t>
            </a:r>
            <a:r>
              <a:rPr lang="en-GB" baseline="0" dirty="0" smtClean="0"/>
              <a:t> PSA 2510</a:t>
            </a:r>
          </a:p>
          <a:p>
            <a:r>
              <a:rPr lang="en-GB" baseline="0" dirty="0" smtClean="0"/>
              <a:t>2- Age 72 diffuse bone </a:t>
            </a:r>
            <a:r>
              <a:rPr lang="en-GB" baseline="0" dirty="0" err="1" smtClean="0"/>
              <a:t>mets</a:t>
            </a:r>
            <a:r>
              <a:rPr lang="en-GB" baseline="0" dirty="0" smtClean="0"/>
              <a:t> PSA 1339</a:t>
            </a:r>
          </a:p>
          <a:p>
            <a:r>
              <a:rPr lang="en-GB" baseline="0" dirty="0" smtClean="0"/>
              <a:t>3- Age 81 Bone </a:t>
            </a:r>
            <a:r>
              <a:rPr lang="en-GB" baseline="0" dirty="0" err="1" smtClean="0"/>
              <a:t>mets</a:t>
            </a:r>
            <a:r>
              <a:rPr lang="en-GB" baseline="0" dirty="0" smtClean="0"/>
              <a:t> PSA 156 </a:t>
            </a:r>
          </a:p>
          <a:p>
            <a:endParaRPr lang="en-GB" dirty="0" smtClean="0"/>
          </a:p>
          <a:p>
            <a:r>
              <a:rPr lang="en-GB" dirty="0" smtClean="0"/>
              <a:t>Discussion:</a:t>
            </a:r>
          </a:p>
          <a:p>
            <a:pPr marL="228600" indent="-228600">
              <a:buAutoNum type="arabicPeriod"/>
            </a:pPr>
            <a:r>
              <a:rPr lang="en-GB" baseline="0" dirty="0" smtClean="0"/>
              <a:t>Rising PSA post RALP</a:t>
            </a:r>
          </a:p>
        </p:txBody>
      </p:sp>
      <p:sp>
        <p:nvSpPr>
          <p:cNvPr id="4" name="Slide Number Placeholder 3"/>
          <p:cNvSpPr>
            <a:spLocks noGrp="1"/>
          </p:cNvSpPr>
          <p:nvPr>
            <p:ph type="sldNum" sz="quarter" idx="10"/>
          </p:nvPr>
        </p:nvSpPr>
        <p:spPr/>
        <p:txBody>
          <a:bodyPr/>
          <a:lstStyle/>
          <a:p>
            <a:fld id="{CF637F41-7FAD-4FA6-8F8A-CD175F090E40}" type="slidenum">
              <a:rPr lang="en-GB" smtClean="0"/>
              <a:t>7</a:t>
            </a:fld>
            <a:endParaRPr lang="en-GB"/>
          </a:p>
        </p:txBody>
      </p:sp>
    </p:spTree>
    <p:extLst>
      <p:ext uri="{BB962C8B-B14F-4D97-AF65-F5344CB8AC3E}">
        <p14:creationId xmlns:p14="http://schemas.microsoft.com/office/powerpoint/2010/main" val="29448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a:t>
            </a:r>
            <a:r>
              <a:rPr lang="en-GB" baseline="0" dirty="0" smtClean="0"/>
              <a:t> spent discussing cases that could be </a:t>
            </a:r>
            <a:r>
              <a:rPr lang="en-GB" baseline="0" dirty="0" err="1" smtClean="0"/>
              <a:t>protocolised</a:t>
            </a:r>
            <a:r>
              <a:rPr lang="en-GB" baseline="0" dirty="0" smtClean="0"/>
              <a:t>: 6:20</a:t>
            </a:r>
          </a:p>
          <a:p>
            <a:r>
              <a:rPr lang="en-GB" baseline="0" dirty="0" smtClean="0"/>
              <a:t>Questions for JKA:</a:t>
            </a:r>
          </a:p>
          <a:p>
            <a:pPr marL="228600" indent="-228600">
              <a:buAutoNum type="arabicPeriod"/>
            </a:pPr>
            <a:r>
              <a:rPr lang="en-GB" baseline="0" dirty="0" smtClean="0"/>
              <a:t>Criteria for </a:t>
            </a:r>
            <a:r>
              <a:rPr lang="en-GB" baseline="0" dirty="0" err="1" smtClean="0"/>
              <a:t>protocolising</a:t>
            </a:r>
            <a:endParaRPr lang="en-GB" baseline="0" dirty="0" smtClean="0"/>
          </a:p>
          <a:p>
            <a:pPr marL="228600" indent="-228600">
              <a:buAutoNum type="arabicPeriod"/>
            </a:pPr>
            <a:r>
              <a:rPr lang="en-GB" baseline="0" dirty="0" smtClean="0"/>
              <a:t>Why old, diffuse </a:t>
            </a:r>
            <a:r>
              <a:rPr lang="en-GB" baseline="0" dirty="0" err="1" smtClean="0"/>
              <a:t>mets</a:t>
            </a:r>
            <a:r>
              <a:rPr lang="en-GB" baseline="0" dirty="0" smtClean="0"/>
              <a:t> need discussion? </a:t>
            </a:r>
          </a:p>
          <a:p>
            <a:pPr marL="228600" indent="-228600">
              <a:buAutoNum type="arabicPeriod"/>
            </a:pPr>
            <a:r>
              <a:rPr lang="en-GB" baseline="0" dirty="0" smtClean="0"/>
              <a:t>Any other details when it comes to decision analysis </a:t>
            </a:r>
            <a:endParaRPr lang="en-GB" dirty="0"/>
          </a:p>
        </p:txBody>
      </p:sp>
      <p:sp>
        <p:nvSpPr>
          <p:cNvPr id="4" name="Slide Number Placeholder 3"/>
          <p:cNvSpPr>
            <a:spLocks noGrp="1"/>
          </p:cNvSpPr>
          <p:nvPr>
            <p:ph type="sldNum" sz="quarter" idx="10"/>
          </p:nvPr>
        </p:nvSpPr>
        <p:spPr/>
        <p:txBody>
          <a:bodyPr/>
          <a:lstStyle/>
          <a:p>
            <a:fld id="{CF637F41-7FAD-4FA6-8F8A-CD175F090E40}" type="slidenum">
              <a:rPr lang="en-GB" smtClean="0"/>
              <a:t>8</a:t>
            </a:fld>
            <a:endParaRPr lang="en-GB"/>
          </a:p>
        </p:txBody>
      </p:sp>
    </p:spTree>
    <p:extLst>
      <p:ext uri="{BB962C8B-B14F-4D97-AF65-F5344CB8AC3E}">
        <p14:creationId xmlns:p14="http://schemas.microsoft.com/office/powerpoint/2010/main" val="51620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1- (C Williams</a:t>
            </a:r>
            <a:r>
              <a:rPr lang="en-GB" baseline="0" dirty="0" smtClean="0"/>
              <a:t>) </a:t>
            </a:r>
            <a:r>
              <a:rPr lang="en-GB" dirty="0" smtClean="0"/>
              <a:t>one patient was</a:t>
            </a:r>
            <a:r>
              <a:rPr lang="en-GB" baseline="0" dirty="0" smtClean="0"/>
              <a:t> poor referral quality – decision was OPA and he was deemed inadequate info </a:t>
            </a:r>
          </a:p>
          <a:p>
            <a:r>
              <a:rPr lang="en-GB" baseline="0" dirty="0" smtClean="0"/>
              <a:t>2-  D </a:t>
            </a:r>
            <a:r>
              <a:rPr lang="en-GB" baseline="0" dirty="0" err="1" smtClean="0"/>
              <a:t>Shattock</a:t>
            </a:r>
            <a:r>
              <a:rPr lang="en-GB" baseline="0" dirty="0" smtClean="0"/>
              <a:t> suspicious for malignancy decision OP in 6 m </a:t>
            </a:r>
          </a:p>
          <a:p>
            <a:r>
              <a:rPr lang="en-GB" baseline="0" dirty="0" smtClean="0"/>
              <a:t>3-  J </a:t>
            </a:r>
            <a:r>
              <a:rPr lang="en-GB" baseline="0" dirty="0" err="1" smtClean="0"/>
              <a:t>Bilings</a:t>
            </a:r>
            <a:r>
              <a:rPr lang="en-GB" baseline="0" dirty="0" smtClean="0"/>
              <a:t> decision was BS MDT </a:t>
            </a:r>
            <a:r>
              <a:rPr lang="en-GB" baseline="0" dirty="0" err="1" smtClean="0"/>
              <a:t>opa</a:t>
            </a:r>
            <a:r>
              <a:rPr lang="en-GB" baseline="0" dirty="0" smtClean="0"/>
              <a:t> --- at the end had RALP </a:t>
            </a:r>
          </a:p>
          <a:p>
            <a:endParaRPr lang="en-GB" baseline="0" dirty="0" smtClean="0"/>
          </a:p>
          <a:p>
            <a:r>
              <a:rPr lang="en-GB" baseline="0" dirty="0" smtClean="0"/>
              <a:t>The longest discussion duration was poor quality of referral had to review letters in s drive and needed dual urology input ( </a:t>
            </a:r>
            <a:r>
              <a:rPr lang="en-GB" baseline="0" dirty="0" err="1" smtClean="0"/>
              <a:t>func+pelvic</a:t>
            </a:r>
            <a:r>
              <a:rPr lang="en-GB" baseline="0" dirty="0" smtClean="0"/>
              <a:t> </a:t>
            </a:r>
            <a:r>
              <a:rPr lang="en-GB" baseline="0" dirty="0" err="1" smtClean="0"/>
              <a:t>onco</a:t>
            </a:r>
            <a:r>
              <a:rPr lang="en-GB" baseline="0" dirty="0" smtClean="0"/>
              <a:t>) </a:t>
            </a:r>
          </a:p>
        </p:txBody>
      </p:sp>
      <p:sp>
        <p:nvSpPr>
          <p:cNvPr id="4" name="Slide Number Placeholder 3"/>
          <p:cNvSpPr>
            <a:spLocks noGrp="1"/>
          </p:cNvSpPr>
          <p:nvPr>
            <p:ph type="sldNum" sz="quarter" idx="10"/>
          </p:nvPr>
        </p:nvSpPr>
        <p:spPr/>
        <p:txBody>
          <a:bodyPr/>
          <a:lstStyle/>
          <a:p>
            <a:fld id="{CF637F41-7FAD-4FA6-8F8A-CD175F090E40}" type="slidenum">
              <a:rPr lang="en-GB" smtClean="0"/>
              <a:t>9</a:t>
            </a:fld>
            <a:endParaRPr lang="en-GB"/>
          </a:p>
        </p:txBody>
      </p:sp>
    </p:spTree>
    <p:extLst>
      <p:ext uri="{BB962C8B-B14F-4D97-AF65-F5344CB8AC3E}">
        <p14:creationId xmlns:p14="http://schemas.microsoft.com/office/powerpoint/2010/main" val="322070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Criteria of discussion:</a:t>
            </a:r>
          </a:p>
          <a:p>
            <a:pPr marL="228600" indent="-228600">
              <a:buAutoNum type="arabicPeriod"/>
            </a:pPr>
            <a:r>
              <a:rPr lang="en-GB" dirty="0" smtClean="0"/>
              <a:t>Complicated cases </a:t>
            </a:r>
            <a:r>
              <a:rPr lang="en-GB" dirty="0" err="1" smtClean="0"/>
              <a:t>i.e</a:t>
            </a:r>
            <a:r>
              <a:rPr lang="en-GB" dirty="0" smtClean="0"/>
              <a:t> HN</a:t>
            </a:r>
          </a:p>
          <a:p>
            <a:pPr marL="228600" indent="-228600">
              <a:buAutoNum type="arabicPeriod"/>
            </a:pPr>
            <a:r>
              <a:rPr lang="en-GB" dirty="0" smtClean="0"/>
              <a:t>PIN</a:t>
            </a:r>
          </a:p>
          <a:p>
            <a:endParaRPr lang="en-GB" dirty="0" smtClean="0"/>
          </a:p>
          <a:p>
            <a:r>
              <a:rPr lang="en-GB" dirty="0" smtClean="0"/>
              <a:t>Criteria</a:t>
            </a:r>
            <a:r>
              <a:rPr lang="en-GB" baseline="0" dirty="0" smtClean="0"/>
              <a:t> for </a:t>
            </a:r>
            <a:r>
              <a:rPr lang="en-GB" baseline="0" dirty="0" err="1" smtClean="0"/>
              <a:t>protocolized</a:t>
            </a:r>
            <a:r>
              <a:rPr lang="en-GB" baseline="0" dirty="0" smtClean="0"/>
              <a:t> : </a:t>
            </a:r>
          </a:p>
          <a:p>
            <a:r>
              <a:rPr lang="en-GB" baseline="0" dirty="0" smtClean="0"/>
              <a:t>1- Post RALP</a:t>
            </a:r>
          </a:p>
          <a:p>
            <a:r>
              <a:rPr lang="en-GB" baseline="0" dirty="0" smtClean="0"/>
              <a:t>2- Benign/ Inflammation </a:t>
            </a:r>
          </a:p>
          <a:p>
            <a:r>
              <a:rPr lang="en-GB" baseline="0" dirty="0" smtClean="0"/>
              <a:t>3- Radical </a:t>
            </a:r>
            <a:endParaRPr lang="en-GB" dirty="0" smtClean="0"/>
          </a:p>
          <a:p>
            <a:r>
              <a:rPr lang="en-GB" dirty="0" smtClean="0"/>
              <a:t>Patients who needed discussion:</a:t>
            </a:r>
            <a:r>
              <a:rPr lang="en-GB" baseline="0" dirty="0" smtClean="0"/>
              <a:t> </a:t>
            </a:r>
          </a:p>
          <a:p>
            <a:r>
              <a:rPr lang="en-GB" baseline="0" dirty="0" smtClean="0"/>
              <a:t>1- poor referral quality (HN) decision was </a:t>
            </a:r>
            <a:r>
              <a:rPr lang="en-GB" baseline="0" dirty="0" err="1" smtClean="0"/>
              <a:t>OPA+Onc</a:t>
            </a:r>
            <a:r>
              <a:rPr lang="en-GB" baseline="0" dirty="0" smtClean="0"/>
              <a:t> DISCUSSION</a:t>
            </a:r>
          </a:p>
          <a:p>
            <a:r>
              <a:rPr lang="en-GB" baseline="0" dirty="0" smtClean="0"/>
              <a:t>2- 5 pts -High Grade PIN suspicious for malignancy – 59 y/o  decision was OPA in 6 months  DISCUSSION </a:t>
            </a:r>
          </a:p>
          <a:p>
            <a:r>
              <a:rPr lang="en-GB" baseline="0" dirty="0" smtClean="0"/>
              <a:t>3- Gleason 4+3 decision was BS + MDT OPA to see if fit. </a:t>
            </a:r>
          </a:p>
        </p:txBody>
      </p:sp>
      <p:sp>
        <p:nvSpPr>
          <p:cNvPr id="4" name="Slide Number Placeholder 3"/>
          <p:cNvSpPr>
            <a:spLocks noGrp="1"/>
          </p:cNvSpPr>
          <p:nvPr>
            <p:ph type="sldNum" sz="quarter" idx="10"/>
          </p:nvPr>
        </p:nvSpPr>
        <p:spPr/>
        <p:txBody>
          <a:bodyPr/>
          <a:lstStyle/>
          <a:p>
            <a:fld id="{CF637F41-7FAD-4FA6-8F8A-CD175F090E40}" type="slidenum">
              <a:rPr lang="en-GB" smtClean="0"/>
              <a:t>10</a:t>
            </a:fld>
            <a:endParaRPr lang="en-GB"/>
          </a:p>
        </p:txBody>
      </p:sp>
    </p:spTree>
    <p:extLst>
      <p:ext uri="{BB962C8B-B14F-4D97-AF65-F5344CB8AC3E}">
        <p14:creationId xmlns:p14="http://schemas.microsoft.com/office/powerpoint/2010/main" val="489118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a:t>
            </a:r>
            <a:r>
              <a:rPr lang="en-GB" baseline="0" dirty="0" smtClean="0"/>
              <a:t> One patient has PSA missing and did not affect decision </a:t>
            </a:r>
          </a:p>
          <a:p>
            <a:r>
              <a:rPr lang="en-GB" baseline="0" dirty="0" smtClean="0"/>
              <a:t>2-  Bone scan was missing but did not affect decision </a:t>
            </a:r>
          </a:p>
          <a:p>
            <a:r>
              <a:rPr lang="en-GB" baseline="0" dirty="0" smtClean="0"/>
              <a:t>3- bilateral HN, needed MDT discussion to trigger question about RFs</a:t>
            </a:r>
          </a:p>
          <a:p>
            <a:endParaRPr lang="en-GB" dirty="0"/>
          </a:p>
        </p:txBody>
      </p:sp>
      <p:sp>
        <p:nvSpPr>
          <p:cNvPr id="4" name="Slide Number Placeholder 3"/>
          <p:cNvSpPr>
            <a:spLocks noGrp="1"/>
          </p:cNvSpPr>
          <p:nvPr>
            <p:ph type="sldNum" sz="quarter" idx="10"/>
          </p:nvPr>
        </p:nvSpPr>
        <p:spPr/>
        <p:txBody>
          <a:bodyPr/>
          <a:lstStyle/>
          <a:p>
            <a:fld id="{CF637F41-7FAD-4FA6-8F8A-CD175F090E40}" type="slidenum">
              <a:rPr lang="en-GB" smtClean="0"/>
              <a:t>11</a:t>
            </a:fld>
            <a:endParaRPr lang="en-GB"/>
          </a:p>
        </p:txBody>
      </p:sp>
    </p:spTree>
    <p:extLst>
      <p:ext uri="{BB962C8B-B14F-4D97-AF65-F5344CB8AC3E}">
        <p14:creationId xmlns:p14="http://schemas.microsoft.com/office/powerpoint/2010/main" val="132099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Criteria</a:t>
            </a:r>
            <a:r>
              <a:rPr lang="en-GB" baseline="0" dirty="0" smtClean="0"/>
              <a:t> for discussion: </a:t>
            </a:r>
          </a:p>
          <a:p>
            <a:r>
              <a:rPr lang="en-GB" baseline="0" dirty="0" smtClean="0"/>
              <a:t>1- Age </a:t>
            </a:r>
          </a:p>
          <a:p>
            <a:r>
              <a:rPr lang="en-GB" baseline="0" dirty="0" smtClean="0"/>
              <a:t>2- LUTS </a:t>
            </a:r>
          </a:p>
          <a:p>
            <a:r>
              <a:rPr lang="en-GB" baseline="0" dirty="0" smtClean="0"/>
              <a:t>3- High risk prostate Ca </a:t>
            </a:r>
          </a:p>
          <a:p>
            <a:r>
              <a:rPr lang="en-GB" baseline="0" dirty="0" smtClean="0"/>
              <a:t>4- PIN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F637F41-7FAD-4FA6-8F8A-CD175F090E40}" type="slidenum">
              <a:rPr lang="en-GB" smtClean="0"/>
              <a:t>12</a:t>
            </a:fld>
            <a:endParaRPr lang="en-GB"/>
          </a:p>
        </p:txBody>
      </p:sp>
    </p:spTree>
    <p:extLst>
      <p:ext uri="{BB962C8B-B14F-4D97-AF65-F5344CB8AC3E}">
        <p14:creationId xmlns:p14="http://schemas.microsoft.com/office/powerpoint/2010/main" val="346295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noticed</a:t>
            </a:r>
            <a:r>
              <a:rPr lang="en-GB" baseline="0" dirty="0" smtClean="0"/>
              <a:t> </a:t>
            </a:r>
            <a:r>
              <a:rPr lang="en-GB" baseline="0" dirty="0" err="1" smtClean="0"/>
              <a:t>radio+path</a:t>
            </a:r>
            <a:r>
              <a:rPr lang="en-GB" baseline="0" dirty="0" smtClean="0"/>
              <a:t> were the easiest to get outcomes because we had all info at hand </a:t>
            </a:r>
          </a:p>
          <a:p>
            <a:r>
              <a:rPr lang="en-GB" baseline="0" dirty="0" smtClean="0"/>
              <a:t>Most missing info were path results </a:t>
            </a:r>
          </a:p>
          <a:p>
            <a:endParaRPr lang="en-GB" dirty="0"/>
          </a:p>
        </p:txBody>
      </p:sp>
      <p:sp>
        <p:nvSpPr>
          <p:cNvPr id="4" name="Slide Number Placeholder 3"/>
          <p:cNvSpPr>
            <a:spLocks noGrp="1"/>
          </p:cNvSpPr>
          <p:nvPr>
            <p:ph type="sldNum" sz="quarter" idx="10"/>
          </p:nvPr>
        </p:nvSpPr>
        <p:spPr/>
        <p:txBody>
          <a:bodyPr/>
          <a:lstStyle/>
          <a:p>
            <a:fld id="{CF637F41-7FAD-4FA6-8F8A-CD175F090E40}" type="slidenum">
              <a:rPr lang="en-GB" smtClean="0"/>
              <a:t>13</a:t>
            </a:fld>
            <a:endParaRPr lang="en-GB"/>
          </a:p>
        </p:txBody>
      </p:sp>
    </p:spTree>
    <p:extLst>
      <p:ext uri="{BB962C8B-B14F-4D97-AF65-F5344CB8AC3E}">
        <p14:creationId xmlns:p14="http://schemas.microsoft.com/office/powerpoint/2010/main" val="341042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D439ED-FC98-455A-B1E2-B7249B0B96EF}"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71379-D7DC-426F-8D33-196C5DAEDDBD}" type="slidenum">
              <a:rPr lang="en-GB" smtClean="0"/>
              <a:t>‹#›</a:t>
            </a:fld>
            <a:endParaRPr lang="en-GB"/>
          </a:p>
        </p:txBody>
      </p:sp>
    </p:spTree>
    <p:extLst>
      <p:ext uri="{BB962C8B-B14F-4D97-AF65-F5344CB8AC3E}">
        <p14:creationId xmlns:p14="http://schemas.microsoft.com/office/powerpoint/2010/main" val="73417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D439ED-FC98-455A-B1E2-B7249B0B96EF}"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71379-D7DC-426F-8D33-196C5DAEDDBD}" type="slidenum">
              <a:rPr lang="en-GB" smtClean="0"/>
              <a:t>‹#›</a:t>
            </a:fld>
            <a:endParaRPr lang="en-GB"/>
          </a:p>
        </p:txBody>
      </p:sp>
    </p:spTree>
    <p:extLst>
      <p:ext uri="{BB962C8B-B14F-4D97-AF65-F5344CB8AC3E}">
        <p14:creationId xmlns:p14="http://schemas.microsoft.com/office/powerpoint/2010/main" val="181292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D439ED-FC98-455A-B1E2-B7249B0B96EF}"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71379-D7DC-426F-8D33-196C5DAEDDBD}" type="slidenum">
              <a:rPr lang="en-GB" smtClean="0"/>
              <a:t>‹#›</a:t>
            </a:fld>
            <a:endParaRPr lang="en-GB"/>
          </a:p>
        </p:txBody>
      </p:sp>
    </p:spTree>
    <p:extLst>
      <p:ext uri="{BB962C8B-B14F-4D97-AF65-F5344CB8AC3E}">
        <p14:creationId xmlns:p14="http://schemas.microsoft.com/office/powerpoint/2010/main" val="384301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D439ED-FC98-455A-B1E2-B7249B0B96EF}"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71379-D7DC-426F-8D33-196C5DAEDDBD}" type="slidenum">
              <a:rPr lang="en-GB" smtClean="0"/>
              <a:t>‹#›</a:t>
            </a:fld>
            <a:endParaRPr lang="en-GB"/>
          </a:p>
        </p:txBody>
      </p:sp>
    </p:spTree>
    <p:extLst>
      <p:ext uri="{BB962C8B-B14F-4D97-AF65-F5344CB8AC3E}">
        <p14:creationId xmlns:p14="http://schemas.microsoft.com/office/powerpoint/2010/main" val="217311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439ED-FC98-455A-B1E2-B7249B0B96EF}"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71379-D7DC-426F-8D33-196C5DAEDDBD}" type="slidenum">
              <a:rPr lang="en-GB" smtClean="0"/>
              <a:t>‹#›</a:t>
            </a:fld>
            <a:endParaRPr lang="en-GB"/>
          </a:p>
        </p:txBody>
      </p:sp>
    </p:spTree>
    <p:extLst>
      <p:ext uri="{BB962C8B-B14F-4D97-AF65-F5344CB8AC3E}">
        <p14:creationId xmlns:p14="http://schemas.microsoft.com/office/powerpoint/2010/main" val="410757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D439ED-FC98-455A-B1E2-B7249B0B96EF}" type="datetimeFigureOut">
              <a:rPr lang="en-GB" smtClean="0"/>
              <a:t>28/07/2021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71379-D7DC-426F-8D33-196C5DAEDDBD}" type="slidenum">
              <a:rPr lang="en-GB" smtClean="0"/>
              <a:t>‹#›</a:t>
            </a:fld>
            <a:endParaRPr lang="en-GB"/>
          </a:p>
        </p:txBody>
      </p:sp>
    </p:spTree>
    <p:extLst>
      <p:ext uri="{BB962C8B-B14F-4D97-AF65-F5344CB8AC3E}">
        <p14:creationId xmlns:p14="http://schemas.microsoft.com/office/powerpoint/2010/main" val="305988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D439ED-FC98-455A-B1E2-B7249B0B96EF}" type="datetimeFigureOut">
              <a:rPr lang="en-GB" smtClean="0"/>
              <a:t>28/07/2021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071379-D7DC-426F-8D33-196C5DAEDDBD}" type="slidenum">
              <a:rPr lang="en-GB" smtClean="0"/>
              <a:t>‹#›</a:t>
            </a:fld>
            <a:endParaRPr lang="en-GB"/>
          </a:p>
        </p:txBody>
      </p:sp>
    </p:spTree>
    <p:extLst>
      <p:ext uri="{BB962C8B-B14F-4D97-AF65-F5344CB8AC3E}">
        <p14:creationId xmlns:p14="http://schemas.microsoft.com/office/powerpoint/2010/main" val="323624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D439ED-FC98-455A-B1E2-B7249B0B96EF}" type="datetimeFigureOut">
              <a:rPr lang="en-GB" smtClean="0"/>
              <a:t>28/07/2021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071379-D7DC-426F-8D33-196C5DAEDDBD}" type="slidenum">
              <a:rPr lang="en-GB" smtClean="0"/>
              <a:t>‹#›</a:t>
            </a:fld>
            <a:endParaRPr lang="en-GB"/>
          </a:p>
        </p:txBody>
      </p:sp>
    </p:spTree>
    <p:extLst>
      <p:ext uri="{BB962C8B-B14F-4D97-AF65-F5344CB8AC3E}">
        <p14:creationId xmlns:p14="http://schemas.microsoft.com/office/powerpoint/2010/main" val="266408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439ED-FC98-455A-B1E2-B7249B0B96EF}" type="datetimeFigureOut">
              <a:rPr lang="en-GB" smtClean="0"/>
              <a:t>28/07/2021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071379-D7DC-426F-8D33-196C5DAEDDBD}" type="slidenum">
              <a:rPr lang="en-GB" smtClean="0"/>
              <a:t>‹#›</a:t>
            </a:fld>
            <a:endParaRPr lang="en-GB"/>
          </a:p>
        </p:txBody>
      </p:sp>
    </p:spTree>
    <p:extLst>
      <p:ext uri="{BB962C8B-B14F-4D97-AF65-F5344CB8AC3E}">
        <p14:creationId xmlns:p14="http://schemas.microsoft.com/office/powerpoint/2010/main" val="317628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439ED-FC98-455A-B1E2-B7249B0B96EF}" type="datetimeFigureOut">
              <a:rPr lang="en-GB" smtClean="0"/>
              <a:t>28/07/2021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71379-D7DC-426F-8D33-196C5DAEDDBD}" type="slidenum">
              <a:rPr lang="en-GB" smtClean="0"/>
              <a:t>‹#›</a:t>
            </a:fld>
            <a:endParaRPr lang="en-GB"/>
          </a:p>
        </p:txBody>
      </p:sp>
    </p:spTree>
    <p:extLst>
      <p:ext uri="{BB962C8B-B14F-4D97-AF65-F5344CB8AC3E}">
        <p14:creationId xmlns:p14="http://schemas.microsoft.com/office/powerpoint/2010/main" val="143753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439ED-FC98-455A-B1E2-B7249B0B96EF}" type="datetimeFigureOut">
              <a:rPr lang="en-GB" smtClean="0"/>
              <a:t>28/07/2021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71379-D7DC-426F-8D33-196C5DAEDDBD}" type="slidenum">
              <a:rPr lang="en-GB" smtClean="0"/>
              <a:t>‹#›</a:t>
            </a:fld>
            <a:endParaRPr lang="en-GB"/>
          </a:p>
        </p:txBody>
      </p:sp>
    </p:spTree>
    <p:extLst>
      <p:ext uri="{BB962C8B-B14F-4D97-AF65-F5344CB8AC3E}">
        <p14:creationId xmlns:p14="http://schemas.microsoft.com/office/powerpoint/2010/main" val="122710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439ED-FC98-455A-B1E2-B7249B0B96EF}" type="datetimeFigureOut">
              <a:rPr lang="en-GB" smtClean="0"/>
              <a:t>28/07/2021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71379-D7DC-426F-8D33-196C5DAEDDBD}" type="slidenum">
              <a:rPr lang="en-GB" smtClean="0"/>
              <a:t>‹#›</a:t>
            </a:fld>
            <a:endParaRPr lang="en-GB"/>
          </a:p>
        </p:txBody>
      </p:sp>
    </p:spTree>
    <p:extLst>
      <p:ext uri="{BB962C8B-B14F-4D97-AF65-F5344CB8AC3E}">
        <p14:creationId xmlns:p14="http://schemas.microsoft.com/office/powerpoint/2010/main" val="4139319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2276872"/>
            <a:ext cx="9036496" cy="1440160"/>
          </a:xfrm>
        </p:spPr>
        <p:txBody>
          <a:bodyPr>
            <a:normAutofit fontScale="92500"/>
          </a:bodyPr>
          <a:lstStyle/>
          <a:p>
            <a:pPr lvl="0"/>
            <a:r>
              <a:rPr lang="en-GB" sz="3600" b="1" dirty="0">
                <a:solidFill>
                  <a:prstClr val="black"/>
                </a:solidFill>
              </a:rPr>
              <a:t>Prostate Cancer MDT Quality Improvement Project</a:t>
            </a:r>
          </a:p>
          <a:p>
            <a:endParaRPr lang="en-GB" sz="1800" dirty="0" smtClean="0"/>
          </a:p>
          <a:p>
            <a:r>
              <a:rPr lang="en-GB" sz="2600" dirty="0" smtClean="0"/>
              <a:t>Mr Jonathan </a:t>
            </a:r>
            <a:r>
              <a:rPr lang="en-GB" sz="2600" dirty="0" err="1" smtClean="0"/>
              <a:t>Aning</a:t>
            </a:r>
            <a:r>
              <a:rPr lang="en-GB" sz="2600" dirty="0" smtClean="0"/>
              <a:t>, Consultant Urological Surgeon</a:t>
            </a:r>
            <a:endParaRPr lang="en-GB" sz="2600" dirty="0"/>
          </a:p>
        </p:txBody>
      </p:sp>
      <p:pic>
        <p:nvPicPr>
          <p:cNvPr id="4" name="Picture 3"/>
          <p:cNvPicPr>
            <a:picLocks noChangeAspect="1"/>
          </p:cNvPicPr>
          <p:nvPr/>
        </p:nvPicPr>
        <p:blipFill>
          <a:blip r:embed="rId2"/>
          <a:stretch>
            <a:fillRect/>
          </a:stretch>
        </p:blipFill>
        <p:spPr>
          <a:xfrm>
            <a:off x="0" y="1"/>
            <a:ext cx="9144000" cy="1844824"/>
          </a:xfrm>
          <a:prstGeom prst="rect">
            <a:avLst/>
          </a:prstGeom>
        </p:spPr>
      </p:pic>
      <p:sp>
        <p:nvSpPr>
          <p:cNvPr id="5" name="AutoShape 2" descr="Musgrove 30” - Major developments at Musgrove Park Hospital, Taunton -  Comp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40867"/>
            <a:ext cx="9144000" cy="1817133"/>
          </a:xfrm>
          <a:prstGeom prst="rect">
            <a:avLst/>
          </a:prstGeom>
        </p:spPr>
      </p:pic>
      <p:pic>
        <p:nvPicPr>
          <p:cNvPr id="8" name="Picture 7"/>
          <p:cNvPicPr>
            <a:picLocks noChangeAspect="1"/>
          </p:cNvPicPr>
          <p:nvPr/>
        </p:nvPicPr>
        <p:blipFill rotWithShape="1">
          <a:blip r:embed="rId4"/>
          <a:srcRect t="19740" b="25314"/>
          <a:stretch/>
        </p:blipFill>
        <p:spPr>
          <a:xfrm>
            <a:off x="0" y="3894192"/>
            <a:ext cx="3217048" cy="1146675"/>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25891" b="26393"/>
          <a:stretch/>
        </p:blipFill>
        <p:spPr>
          <a:xfrm>
            <a:off x="6567746" y="4135901"/>
            <a:ext cx="2543175" cy="858981"/>
          </a:xfrm>
          <a:prstGeom prst="rect">
            <a:avLst/>
          </a:prstGeom>
        </p:spPr>
      </p:pic>
    </p:spTree>
    <p:extLst>
      <p:ext uri="{BB962C8B-B14F-4D97-AF65-F5344CB8AC3E}">
        <p14:creationId xmlns:p14="http://schemas.microsoft.com/office/powerpoint/2010/main" val="89765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3" name="Content Placeholder 3"/>
          <p:cNvGraphicFramePr>
            <a:graphicFrameLocks/>
          </p:cNvGraphicFramePr>
          <p:nvPr>
            <p:extLst>
              <p:ext uri="{D42A27DB-BD31-4B8C-83A1-F6EECF244321}">
                <p14:modId xmlns:p14="http://schemas.microsoft.com/office/powerpoint/2010/main" val="3112635945"/>
              </p:ext>
            </p:extLst>
          </p:nvPr>
        </p:nvGraphicFramePr>
        <p:xfrm>
          <a:off x="381000" y="838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04800" y="5029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t>Time spent discussing cases that could be </a:t>
            </a:r>
            <a:r>
              <a:rPr lang="en-GB" sz="2000" dirty="0" err="1" smtClean="0"/>
              <a:t>protocolised</a:t>
            </a:r>
            <a:r>
              <a:rPr lang="en-GB" sz="2000" dirty="0" smtClean="0"/>
              <a:t>: 39 minutes</a:t>
            </a:r>
            <a:endParaRPr lang="en-GB" sz="2000" dirty="0"/>
          </a:p>
        </p:txBody>
      </p:sp>
    </p:spTree>
    <p:extLst>
      <p:ext uri="{BB962C8B-B14F-4D97-AF65-F5344CB8AC3E}">
        <p14:creationId xmlns:p14="http://schemas.microsoft.com/office/powerpoint/2010/main" val="2386251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12" y="0"/>
            <a:ext cx="8229600" cy="762000"/>
          </a:xfrm>
        </p:spPr>
        <p:txBody>
          <a:bodyPr>
            <a:normAutofit/>
          </a:bodyPr>
          <a:lstStyle/>
          <a:p>
            <a:r>
              <a:rPr lang="en-GB" sz="4000" dirty="0" smtClean="0"/>
              <a:t>Prostate </a:t>
            </a:r>
            <a:r>
              <a:rPr lang="en-GB" sz="4000" dirty="0" err="1" smtClean="0"/>
              <a:t>radio+path</a:t>
            </a:r>
            <a:r>
              <a:rPr lang="en-GB" sz="4000" dirty="0" smtClean="0"/>
              <a:t> section</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644827"/>
              </p:ext>
            </p:extLst>
          </p:nvPr>
        </p:nvGraphicFramePr>
        <p:xfrm>
          <a:off x="6205086" y="1600200"/>
          <a:ext cx="2971800" cy="4688840"/>
        </p:xfrm>
        <a:graphic>
          <a:graphicData uri="http://schemas.openxmlformats.org/drawingml/2006/table">
            <a:tbl>
              <a:tblPr firstRow="1" bandRow="1">
                <a:tableStyleId>{22838BEF-8BB2-4498-84A7-C5851F593DF1}</a:tableStyleId>
              </a:tblPr>
              <a:tblGrid>
                <a:gridCol w="1485900"/>
                <a:gridCol w="1485900"/>
              </a:tblGrid>
              <a:tr h="537029">
                <a:tc>
                  <a:txBody>
                    <a:bodyPr/>
                    <a:lstStyle/>
                    <a:p>
                      <a:r>
                        <a:rPr lang="en-GB" dirty="0" smtClean="0"/>
                        <a:t>Number of patients </a:t>
                      </a:r>
                      <a:endParaRPr lang="en-GB" dirty="0">
                        <a:solidFill>
                          <a:schemeClr val="tx1"/>
                        </a:solidFill>
                      </a:endParaRPr>
                    </a:p>
                  </a:txBody>
                  <a:tcPr/>
                </a:tc>
                <a:tc>
                  <a:txBody>
                    <a:bodyPr/>
                    <a:lstStyle/>
                    <a:p>
                      <a:r>
                        <a:rPr lang="en-GB" dirty="0" smtClean="0"/>
                        <a:t>74</a:t>
                      </a:r>
                      <a:endParaRPr lang="en-GB" dirty="0">
                        <a:solidFill>
                          <a:schemeClr val="tx1"/>
                        </a:solidFill>
                      </a:endParaRPr>
                    </a:p>
                  </a:txBody>
                  <a:tcPr/>
                </a:tc>
              </a:tr>
              <a:tr h="537029">
                <a:tc>
                  <a:txBody>
                    <a:bodyPr/>
                    <a:lstStyle/>
                    <a:p>
                      <a:r>
                        <a:rPr lang="en-GB" dirty="0" smtClean="0"/>
                        <a:t>Number of MDT episodes</a:t>
                      </a:r>
                      <a:r>
                        <a:rPr lang="en-GB" baseline="0" dirty="0" smtClean="0"/>
                        <a:t> </a:t>
                      </a:r>
                      <a:endParaRPr lang="en-GB" dirty="0"/>
                    </a:p>
                  </a:txBody>
                  <a:tcPr/>
                </a:tc>
                <a:tc>
                  <a:txBody>
                    <a:bodyPr/>
                    <a:lstStyle/>
                    <a:p>
                      <a:r>
                        <a:rPr lang="en-GB" dirty="0" smtClean="0"/>
                        <a:t>74</a:t>
                      </a:r>
                      <a:endParaRPr lang="en-GB" dirty="0"/>
                    </a:p>
                  </a:txBody>
                  <a:tcPr/>
                </a:tc>
              </a:tr>
              <a:tr h="375920">
                <a:tc>
                  <a:txBody>
                    <a:bodyPr/>
                    <a:lstStyle/>
                    <a:p>
                      <a:r>
                        <a:rPr lang="en-GB" dirty="0" smtClean="0"/>
                        <a:t>Total duration </a:t>
                      </a:r>
                      <a:endParaRPr lang="en-GB" dirty="0"/>
                    </a:p>
                  </a:txBody>
                  <a:tcPr/>
                </a:tc>
                <a:tc>
                  <a:txBody>
                    <a:bodyPr/>
                    <a:lstStyle/>
                    <a:p>
                      <a:r>
                        <a:rPr lang="en-GB" dirty="0" smtClean="0"/>
                        <a:t>02:55:43</a:t>
                      </a:r>
                      <a:endParaRPr lang="en-GB" dirty="0"/>
                    </a:p>
                  </a:txBody>
                  <a:tcPr/>
                </a:tc>
              </a:tr>
              <a:tr h="375920">
                <a:tc>
                  <a:txBody>
                    <a:bodyPr/>
                    <a:lstStyle/>
                    <a:p>
                      <a:r>
                        <a:rPr lang="en-GB" dirty="0" smtClean="0"/>
                        <a:t>Maximum discussion time </a:t>
                      </a:r>
                      <a:endParaRPr lang="en-GB" dirty="0"/>
                    </a:p>
                  </a:txBody>
                  <a:tcPr/>
                </a:tc>
                <a:tc>
                  <a:txBody>
                    <a:bodyPr/>
                    <a:lstStyle/>
                    <a:p>
                      <a:r>
                        <a:rPr lang="en-GB" dirty="0" smtClean="0"/>
                        <a:t>00:08:30</a:t>
                      </a:r>
                      <a:endParaRPr lang="en-GB" dirty="0"/>
                    </a:p>
                  </a:txBody>
                  <a:tcPr/>
                </a:tc>
              </a:tr>
              <a:tr h="929640">
                <a:tc>
                  <a:txBody>
                    <a:bodyPr/>
                    <a:lstStyle/>
                    <a:p>
                      <a:r>
                        <a:rPr lang="en-GB" dirty="0" smtClean="0"/>
                        <a:t>Minimum  discussion</a:t>
                      </a:r>
                      <a:r>
                        <a:rPr lang="en-GB" baseline="0" dirty="0" smtClean="0"/>
                        <a:t> </a:t>
                      </a:r>
                      <a:r>
                        <a:rPr lang="en-GB" dirty="0" smtClean="0"/>
                        <a:t>time </a:t>
                      </a:r>
                      <a:endParaRPr lang="en-GB" dirty="0"/>
                    </a:p>
                  </a:txBody>
                  <a:tcPr/>
                </a:tc>
                <a:tc>
                  <a:txBody>
                    <a:bodyPr/>
                    <a:lstStyle/>
                    <a:p>
                      <a:r>
                        <a:rPr lang="en-GB" dirty="0" smtClean="0"/>
                        <a:t>00:00:30</a:t>
                      </a:r>
                      <a:endParaRPr lang="en-GB" dirty="0"/>
                    </a:p>
                  </a:txBody>
                  <a:tcPr/>
                </a:tc>
              </a:tr>
              <a:tr h="375920">
                <a:tc>
                  <a:txBody>
                    <a:bodyPr/>
                    <a:lstStyle/>
                    <a:p>
                      <a:r>
                        <a:rPr lang="en-GB" dirty="0" smtClean="0"/>
                        <a:t>Mean</a:t>
                      </a:r>
                      <a:r>
                        <a:rPr lang="en-GB" baseline="0" dirty="0" smtClean="0"/>
                        <a:t> </a:t>
                      </a:r>
                      <a:r>
                        <a:rPr lang="en-GB" dirty="0" smtClean="0"/>
                        <a:t>discussion time</a:t>
                      </a:r>
                      <a:endParaRPr lang="en-GB" dirty="0"/>
                    </a:p>
                  </a:txBody>
                  <a:tcPr/>
                </a:tc>
                <a:tc>
                  <a:txBody>
                    <a:bodyPr/>
                    <a:lstStyle/>
                    <a:p>
                      <a:r>
                        <a:rPr lang="en-GB" dirty="0" smtClean="0"/>
                        <a:t>00:02:06</a:t>
                      </a:r>
                    </a:p>
                    <a:p>
                      <a:endParaRPr lang="en-GB" dirty="0"/>
                    </a:p>
                  </a:txBody>
                  <a:tcPr/>
                </a:tc>
              </a:tr>
            </a:tbl>
          </a:graphicData>
        </a:graphic>
      </p:graphicFrame>
      <p:graphicFrame>
        <p:nvGraphicFramePr>
          <p:cNvPr id="5" name="Chart 4"/>
          <p:cNvGraphicFramePr/>
          <p:nvPr>
            <p:extLst>
              <p:ext uri="{D42A27DB-BD31-4B8C-83A1-F6EECF244321}">
                <p14:modId xmlns:p14="http://schemas.microsoft.com/office/powerpoint/2010/main" val="318067865"/>
              </p:ext>
            </p:extLst>
          </p:nvPr>
        </p:nvGraphicFramePr>
        <p:xfrm>
          <a:off x="228600" y="2945725"/>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914400"/>
            <a:ext cx="4953000" cy="2031325"/>
          </a:xfrm>
          <a:prstGeom prst="rect">
            <a:avLst/>
          </a:prstGeom>
          <a:noFill/>
        </p:spPr>
        <p:txBody>
          <a:bodyPr wrap="square" rtlCol="0">
            <a:spAutoFit/>
          </a:bodyPr>
          <a:lstStyle/>
          <a:p>
            <a:pPr marL="342900" indent="-342900">
              <a:buFont typeface="Wingdings" panose="05000000000000000000" pitchFamily="2" charset="2"/>
              <a:buChar char="q"/>
            </a:pPr>
            <a:r>
              <a:rPr lang="en-GB" dirty="0" smtClean="0"/>
              <a:t>6 patients were missing info:</a:t>
            </a:r>
          </a:p>
          <a:p>
            <a:pPr marL="400050" indent="-400050">
              <a:buFont typeface="+mj-lt"/>
              <a:buAutoNum type="romanUcPeriod"/>
            </a:pPr>
            <a:r>
              <a:rPr lang="en-GB" dirty="0" smtClean="0"/>
              <a:t>5 were missing pathology decision was c/f path</a:t>
            </a:r>
          </a:p>
          <a:p>
            <a:pPr marL="400050" indent="-400050">
              <a:buFont typeface="+mj-lt"/>
              <a:buAutoNum type="romanUcPeriod"/>
            </a:pPr>
            <a:r>
              <a:rPr lang="en-GB" dirty="0" smtClean="0"/>
              <a:t>One was missing PET report decision was to c/f PET report (Private P from Torquay) </a:t>
            </a:r>
          </a:p>
          <a:p>
            <a:pPr marL="400050" indent="-400050">
              <a:buFont typeface="+mj-lt"/>
              <a:buAutoNum type="romanUcPeriod"/>
            </a:pPr>
            <a:r>
              <a:rPr lang="en-GB" dirty="0" smtClean="0"/>
              <a:t>One patient was a </a:t>
            </a:r>
            <a:r>
              <a:rPr lang="en-GB" dirty="0" smtClean="0">
                <a:effectLst>
                  <a:outerShdw blurRad="38100" dist="38100" dir="2700000" algn="tl">
                    <a:srgbClr val="000000">
                      <a:alpha val="43137"/>
                    </a:srgbClr>
                  </a:outerShdw>
                </a:effectLst>
              </a:rPr>
              <a:t>network</a:t>
            </a:r>
            <a:r>
              <a:rPr lang="en-GB" dirty="0" smtClean="0"/>
              <a:t>  patient decision was for OPA in </a:t>
            </a:r>
            <a:r>
              <a:rPr lang="en-GB" dirty="0" err="1" smtClean="0"/>
              <a:t>swindon</a:t>
            </a:r>
            <a:r>
              <a:rPr lang="en-GB" dirty="0" smtClean="0"/>
              <a:t> and </a:t>
            </a:r>
            <a:r>
              <a:rPr lang="en-GB" dirty="0" err="1" smtClean="0"/>
              <a:t>onc</a:t>
            </a:r>
            <a:r>
              <a:rPr lang="en-GB" dirty="0" smtClean="0"/>
              <a:t> r/v  </a:t>
            </a:r>
            <a:endParaRPr lang="en-GB" dirty="0"/>
          </a:p>
        </p:txBody>
      </p:sp>
    </p:spTree>
    <p:extLst>
      <p:ext uri="{BB962C8B-B14F-4D97-AF65-F5344CB8AC3E}">
        <p14:creationId xmlns:p14="http://schemas.microsoft.com/office/powerpoint/2010/main" val="936143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42379945"/>
              </p:ext>
            </p:extLst>
          </p:nvPr>
        </p:nvGraphicFramePr>
        <p:xfrm>
          <a:off x="304800" y="457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304800" y="5029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t>Time spent discussing cases that could be </a:t>
            </a:r>
            <a:r>
              <a:rPr lang="en-GB" sz="2000" dirty="0" err="1" smtClean="0"/>
              <a:t>protocolised</a:t>
            </a:r>
            <a:r>
              <a:rPr lang="en-GB" sz="2000" dirty="0" smtClean="0"/>
              <a:t>: 90 minutes</a:t>
            </a:r>
            <a:endParaRPr lang="en-GB" sz="2000" dirty="0"/>
          </a:p>
        </p:txBody>
      </p:sp>
    </p:spTree>
    <p:extLst>
      <p:ext uri="{BB962C8B-B14F-4D97-AF65-F5344CB8AC3E}">
        <p14:creationId xmlns:p14="http://schemas.microsoft.com/office/powerpoint/2010/main" val="1879535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Observations</a:t>
            </a:r>
            <a:endParaRPr lang="en-GB" dirty="0"/>
          </a:p>
        </p:txBody>
      </p:sp>
      <p:sp>
        <p:nvSpPr>
          <p:cNvPr id="3" name="Content Placeholder 2"/>
          <p:cNvSpPr>
            <a:spLocks noGrp="1"/>
          </p:cNvSpPr>
          <p:nvPr>
            <p:ph idx="1"/>
          </p:nvPr>
        </p:nvSpPr>
        <p:spPr/>
        <p:txBody>
          <a:bodyPr>
            <a:normAutofit/>
          </a:bodyPr>
          <a:lstStyle/>
          <a:p>
            <a:pPr marL="514350" indent="-514350">
              <a:buAutoNum type="arabicPeriod"/>
            </a:pPr>
            <a:r>
              <a:rPr lang="en-GB" sz="2800" dirty="0"/>
              <a:t>I</a:t>
            </a:r>
            <a:r>
              <a:rPr lang="en-GB" sz="2800" dirty="0" smtClean="0"/>
              <a:t>nconsistent terminology used for MDT outcomes</a:t>
            </a:r>
          </a:p>
          <a:p>
            <a:pPr marL="514350" indent="-514350">
              <a:buFont typeface="Arial" pitchFamily="34" charset="0"/>
              <a:buAutoNum type="arabicPeriod"/>
            </a:pPr>
            <a:r>
              <a:rPr lang="en-GB" sz="2800" dirty="0"/>
              <a:t>All bone scans that were requested for patients who were for a radical pathway of management did not change the outcome and all were </a:t>
            </a:r>
            <a:r>
              <a:rPr lang="en-GB" sz="2800" dirty="0" smtClean="0"/>
              <a:t>normal</a:t>
            </a:r>
          </a:p>
          <a:p>
            <a:pPr marL="514350" indent="-514350">
              <a:buFont typeface="Arial" pitchFamily="34" charset="0"/>
              <a:buAutoNum type="arabicPeriod"/>
            </a:pPr>
            <a:r>
              <a:rPr lang="en-GB" sz="2800" dirty="0" smtClean="0"/>
              <a:t>Most patients referred to network MDT went on to have surgery </a:t>
            </a:r>
            <a:endParaRPr lang="en-GB" sz="2800" dirty="0"/>
          </a:p>
          <a:p>
            <a:pPr marL="514350" indent="-514350">
              <a:buAutoNum type="arabicPeriod"/>
            </a:pPr>
            <a:r>
              <a:rPr lang="en-GB" sz="2800" dirty="0" smtClean="0"/>
              <a:t>Protocol implementation could work well in the Network, Pathology and Radiology and Pathology sections</a:t>
            </a:r>
          </a:p>
          <a:p>
            <a:pPr marL="0" indent="0">
              <a:buNone/>
            </a:pPr>
            <a:endParaRPr lang="en-GB" sz="2800" dirty="0" smtClean="0"/>
          </a:p>
          <a:p>
            <a:pPr marL="514350" indent="-514350">
              <a:buAutoNum type="arabicPeriod"/>
            </a:pPr>
            <a:endParaRPr lang="en-GB" sz="2800" dirty="0"/>
          </a:p>
        </p:txBody>
      </p:sp>
    </p:spTree>
    <p:extLst>
      <p:ext uri="{BB962C8B-B14F-4D97-AF65-F5344CB8AC3E}">
        <p14:creationId xmlns:p14="http://schemas.microsoft.com/office/powerpoint/2010/main" val="1982990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The Prostate MDT Objective Data</a:t>
            </a:r>
            <a:endParaRPr lang="en-GB" sz="4000" b="1" dirty="0"/>
          </a:p>
        </p:txBody>
      </p:sp>
      <p:sp>
        <p:nvSpPr>
          <p:cNvPr id="3" name="Content Placeholder 2"/>
          <p:cNvSpPr>
            <a:spLocks noGrp="1"/>
          </p:cNvSpPr>
          <p:nvPr>
            <p:ph idx="1"/>
          </p:nvPr>
        </p:nvSpPr>
        <p:spPr>
          <a:xfrm>
            <a:off x="457200" y="1600200"/>
            <a:ext cx="8229600" cy="3773015"/>
          </a:xfrm>
        </p:spPr>
        <p:txBody>
          <a:bodyPr>
            <a:normAutofit/>
          </a:bodyPr>
          <a:lstStyle/>
          <a:p>
            <a:pPr marL="0" indent="0">
              <a:buNone/>
            </a:pPr>
            <a:r>
              <a:rPr lang="en-GB" sz="2800" b="1" dirty="0" smtClean="0"/>
              <a:t>MDT external review using validated methodology</a:t>
            </a:r>
          </a:p>
          <a:p>
            <a:pPr marL="0" indent="0">
              <a:buNone/>
            </a:pPr>
            <a:r>
              <a:rPr lang="en-GB" sz="1200" b="1" dirty="0" smtClean="0"/>
              <a:t>(Feb 2021 x 3 – 2 evaluators)</a:t>
            </a:r>
          </a:p>
          <a:p>
            <a:pPr marL="0" indent="0">
              <a:buNone/>
            </a:pPr>
            <a:endParaRPr lang="en-GB" sz="1200" b="1" dirty="0"/>
          </a:p>
          <a:p>
            <a:pPr marL="0" indent="0">
              <a:buNone/>
            </a:pPr>
            <a:r>
              <a:rPr lang="en-GB" sz="2800" b="1" u="sng" dirty="0" smtClean="0"/>
              <a:t>Prostate and bladder MDT n=202</a:t>
            </a:r>
          </a:p>
          <a:p>
            <a:endParaRPr lang="en-GB" sz="2000" dirty="0" smtClean="0"/>
          </a:p>
          <a:p>
            <a:r>
              <a:rPr lang="en-GB" sz="2000" dirty="0" smtClean="0"/>
              <a:t>Average discussion time 2.10 mins (Range - 20 secs – 7 mins)</a:t>
            </a:r>
          </a:p>
          <a:p>
            <a:r>
              <a:rPr lang="en-GB" sz="2000" dirty="0" smtClean="0"/>
              <a:t>23/202 deferred for discussion at a future meeting – 11% </a:t>
            </a:r>
          </a:p>
          <a:p>
            <a:r>
              <a:rPr lang="en-GB" sz="2000" dirty="0" smtClean="0"/>
              <a:t>MDT planning time for MDT coordinator – at least 7.5 hours</a:t>
            </a:r>
          </a:p>
          <a:p>
            <a:r>
              <a:rPr lang="en-GB" sz="2000" dirty="0" smtClean="0"/>
              <a:t>Clinical trials mentioned 4/202 – 2%</a:t>
            </a:r>
          </a:p>
          <a:p>
            <a:pPr marL="0" indent="0">
              <a:buNone/>
            </a:pPr>
            <a:endParaRPr lang="en-GB" dirty="0"/>
          </a:p>
          <a:p>
            <a:pPr marL="0" indent="0">
              <a:buNone/>
            </a:pPr>
            <a:endParaRPr lang="en-GB" dirty="0"/>
          </a:p>
        </p:txBody>
      </p:sp>
      <p:sp>
        <p:nvSpPr>
          <p:cNvPr id="5" name="TextBox 4"/>
          <p:cNvSpPr txBox="1"/>
          <p:nvPr/>
        </p:nvSpPr>
        <p:spPr>
          <a:xfrm>
            <a:off x="5796136" y="6165304"/>
            <a:ext cx="3024336" cy="369332"/>
          </a:xfrm>
          <a:prstGeom prst="rect">
            <a:avLst/>
          </a:prstGeom>
          <a:noFill/>
        </p:spPr>
        <p:txBody>
          <a:bodyPr wrap="square" rtlCol="0">
            <a:spAutoFit/>
          </a:bodyPr>
          <a:lstStyle/>
          <a:p>
            <a:r>
              <a:rPr lang="en-GB" dirty="0" smtClean="0"/>
              <a:t>Helen </a:t>
            </a:r>
            <a:r>
              <a:rPr lang="en-GB" dirty="0" err="1" smtClean="0"/>
              <a:t>Dunderdale</a:t>
            </a:r>
            <a:endParaRPr lang="en-GB" dirty="0"/>
          </a:p>
        </p:txBody>
      </p:sp>
    </p:spTree>
    <p:extLst>
      <p:ext uri="{BB962C8B-B14F-4D97-AF65-F5344CB8AC3E}">
        <p14:creationId xmlns:p14="http://schemas.microsoft.com/office/powerpoint/2010/main" val="176661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Prostate MDT - Need</a:t>
            </a:r>
            <a:endParaRPr lang="en-GB" b="1" dirty="0"/>
          </a:p>
        </p:txBody>
      </p:sp>
      <p:sp>
        <p:nvSpPr>
          <p:cNvPr id="3" name="Content Placeholder 2"/>
          <p:cNvSpPr>
            <a:spLocks noGrp="1"/>
          </p:cNvSpPr>
          <p:nvPr>
            <p:ph idx="1"/>
          </p:nvPr>
        </p:nvSpPr>
        <p:spPr>
          <a:xfrm>
            <a:off x="467544" y="1988840"/>
            <a:ext cx="8229600" cy="3773016"/>
          </a:xfrm>
        </p:spPr>
        <p:txBody>
          <a:bodyPr>
            <a:normAutofit fontScale="62500" lnSpcReduction="20000"/>
          </a:bodyPr>
          <a:lstStyle/>
          <a:p>
            <a:pPr lvl="0"/>
            <a:r>
              <a:rPr lang="en-GB" dirty="0"/>
              <a:t>Increased caseload resulting in longer meetings, less time spent per case [NBT]</a:t>
            </a:r>
          </a:p>
          <a:p>
            <a:pPr lvl="0"/>
            <a:r>
              <a:rPr lang="en-GB" dirty="0"/>
              <a:t>Incomplete information available to make sound informed decisions [NBT]</a:t>
            </a:r>
          </a:p>
          <a:p>
            <a:pPr lvl="0"/>
            <a:r>
              <a:rPr lang="en-GB" dirty="0"/>
              <a:t>Increased preparation time for MDTC, Radiologist and Pathologists [NBT, Taunton]</a:t>
            </a:r>
          </a:p>
          <a:p>
            <a:pPr lvl="0"/>
            <a:r>
              <a:rPr lang="en-GB" dirty="0"/>
              <a:t>Lack of educational value [NBT, Taunton]</a:t>
            </a:r>
          </a:p>
          <a:p>
            <a:pPr lvl="0"/>
            <a:r>
              <a:rPr lang="en-GB" dirty="0"/>
              <a:t>Lack of automated clinical audit for governance  [NBT, Taunton]</a:t>
            </a:r>
          </a:p>
          <a:p>
            <a:pPr lvl="0"/>
            <a:r>
              <a:rPr lang="en-GB" dirty="0"/>
              <a:t>Lack of reliable mechanism to identify patients who are eligible for clinical trials [NBT, Taunton]</a:t>
            </a:r>
          </a:p>
          <a:p>
            <a:pPr lvl="0"/>
            <a:r>
              <a:rPr lang="en-GB" dirty="0"/>
              <a:t>Lack of reliable mechanism to factor in patients perspectives [NBT, Taunton]</a:t>
            </a:r>
          </a:p>
          <a:p>
            <a:pPr lvl="0"/>
            <a:r>
              <a:rPr lang="en-GB" dirty="0"/>
              <a:t>Suboptimal quality of clinical data submitted to COSD [NBT, Taunton]</a:t>
            </a:r>
          </a:p>
          <a:p>
            <a:r>
              <a:rPr lang="en-GB" dirty="0"/>
              <a:t>Taunton may experience this problem in future after joint YDH MDT</a:t>
            </a:r>
          </a:p>
          <a:p>
            <a:pPr marL="0" indent="0">
              <a:buNone/>
            </a:pPr>
            <a:endParaRPr lang="en-GB" dirty="0"/>
          </a:p>
        </p:txBody>
      </p:sp>
    </p:spTree>
    <p:extLst>
      <p:ext uri="{BB962C8B-B14F-4D97-AF65-F5344CB8AC3E}">
        <p14:creationId xmlns:p14="http://schemas.microsoft.com/office/powerpoint/2010/main" val="1151574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fontScale="90000"/>
          </a:bodyPr>
          <a:lstStyle/>
          <a:p>
            <a:r>
              <a:rPr lang="en-GB" b="1" dirty="0"/>
              <a:t>Prostate Cancer MDT Quality Improvement Project</a:t>
            </a:r>
            <a:br>
              <a:rPr lang="en-GB" b="1" dirty="0"/>
            </a:br>
            <a:endParaRPr lang="en-GB" dirty="0"/>
          </a:p>
        </p:txBody>
      </p:sp>
      <p:sp>
        <p:nvSpPr>
          <p:cNvPr id="3" name="Content Placeholder 2"/>
          <p:cNvSpPr>
            <a:spLocks noGrp="1"/>
          </p:cNvSpPr>
          <p:nvPr>
            <p:ph idx="1"/>
          </p:nvPr>
        </p:nvSpPr>
        <p:spPr/>
        <p:txBody>
          <a:bodyPr>
            <a:normAutofit fontScale="47500" lnSpcReduction="20000"/>
          </a:bodyPr>
          <a:lstStyle/>
          <a:p>
            <a:pPr marL="0" indent="0">
              <a:buNone/>
            </a:pPr>
            <a:endParaRPr lang="en-GB" sz="5100" b="1" dirty="0" smtClean="0"/>
          </a:p>
          <a:p>
            <a:pPr marL="0" indent="0">
              <a:buNone/>
            </a:pPr>
            <a:r>
              <a:rPr lang="en-GB" sz="5100" b="1" dirty="0" smtClean="0"/>
              <a:t>Project aims</a:t>
            </a:r>
            <a:endParaRPr lang="en-GB" sz="5800" b="1" dirty="0" smtClean="0"/>
          </a:p>
          <a:p>
            <a:pPr lvl="0"/>
            <a:r>
              <a:rPr lang="en-GB" sz="3600" dirty="0"/>
              <a:t>Customisation of </a:t>
            </a:r>
            <a:r>
              <a:rPr lang="en-GB" sz="3600" dirty="0" err="1"/>
              <a:t>Deontics</a:t>
            </a:r>
            <a:r>
              <a:rPr lang="en-GB" sz="3600" dirty="0"/>
              <a:t> standalone decision support platform for: </a:t>
            </a:r>
          </a:p>
          <a:p>
            <a:pPr lvl="1"/>
            <a:r>
              <a:rPr lang="en-GB" sz="3600" dirty="0"/>
              <a:t>MDT meeting use case and</a:t>
            </a:r>
          </a:p>
          <a:p>
            <a:pPr lvl="1"/>
            <a:r>
              <a:rPr lang="en-GB" sz="3600" dirty="0"/>
              <a:t>Pre MDT CDS assisted Triage use case </a:t>
            </a:r>
          </a:p>
          <a:p>
            <a:pPr lvl="0"/>
            <a:r>
              <a:rPr lang="en-GB" sz="3600" dirty="0"/>
              <a:t>Creation of executable pathway covering management of localised and metastatic prostate cancer based on NICE and EAU guidelines</a:t>
            </a:r>
          </a:p>
          <a:p>
            <a:pPr lvl="0"/>
            <a:r>
              <a:rPr lang="en-GB" sz="3600" dirty="0"/>
              <a:t>End-to-end MDTM Operational Process Mapping for both sites with a clear report describing feasibility, costs and time scale for the future IT integration  </a:t>
            </a:r>
          </a:p>
          <a:p>
            <a:pPr lvl="0"/>
            <a:r>
              <a:rPr lang="en-GB" sz="3600" dirty="0"/>
              <a:t>Data transformations to auto populate relevant COSD and CWT data fields with a clear report describing feasibility, costs and time scale for the integration with SCR and other tracking systems.</a:t>
            </a:r>
          </a:p>
          <a:p>
            <a:pPr lvl="0"/>
            <a:r>
              <a:rPr lang="en-GB" sz="3600" dirty="0"/>
              <a:t>Functional evaluation of the Decision Support tool in both use cases including:</a:t>
            </a:r>
          </a:p>
          <a:p>
            <a:pPr lvl="1"/>
            <a:r>
              <a:rPr lang="en-GB" sz="3600" dirty="0"/>
              <a:t>Validation of the system output [by clinicians]</a:t>
            </a:r>
          </a:p>
          <a:p>
            <a:pPr lvl="1"/>
            <a:r>
              <a:rPr lang="en-GB" sz="3600" dirty="0"/>
              <a:t>Usability for data entry and outcome capture [by MDT Coordinator]</a:t>
            </a:r>
          </a:p>
          <a:p>
            <a:r>
              <a:rPr lang="en-GB" sz="3600" dirty="0"/>
              <a:t>In Vitro assessment of end-to-end MDT workflow [by MDT Coordinator]</a:t>
            </a:r>
          </a:p>
        </p:txBody>
      </p:sp>
    </p:spTree>
    <p:extLst>
      <p:ext uri="{BB962C8B-B14F-4D97-AF65-F5344CB8AC3E}">
        <p14:creationId xmlns:p14="http://schemas.microsoft.com/office/powerpoint/2010/main" val="2649605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25000" lnSpcReduction="20000"/>
          </a:bodyPr>
          <a:lstStyle/>
          <a:p>
            <a:pPr marL="0" indent="0">
              <a:buNone/>
            </a:pPr>
            <a:r>
              <a:rPr lang="en-GB" sz="9600" b="1" dirty="0"/>
              <a:t>KPIs and Success </a:t>
            </a:r>
            <a:r>
              <a:rPr lang="en-GB" sz="9600" b="1" dirty="0" smtClean="0"/>
              <a:t>Criteria</a:t>
            </a:r>
            <a:endParaRPr lang="en-GB" sz="6700" b="1" dirty="0"/>
          </a:p>
          <a:p>
            <a:pPr lvl="0"/>
            <a:r>
              <a:rPr lang="en-GB" sz="5000" dirty="0"/>
              <a:t>Clinical validation of PRE-MDTM CDS Triage tool: the agreement between tool recommendations and clinicians’ decision</a:t>
            </a:r>
            <a:r>
              <a:rPr lang="en-GB" sz="5000" b="1" dirty="0"/>
              <a:t> </a:t>
            </a:r>
            <a:r>
              <a:rPr lang="en-GB" sz="5000" dirty="0"/>
              <a:t>is an indicator of the number of  cases that can be taken out of the main MDTM.</a:t>
            </a:r>
          </a:p>
          <a:p>
            <a:pPr lvl="0"/>
            <a:r>
              <a:rPr lang="en-GB" sz="5000" dirty="0"/>
              <a:t>Usability of the tool: The ability of the MDT coordinator and other MDT members to use the tool successfully to input data and capture outcomes, throughout the MDT workflow without any adverse impact on the process. Subjective assessment by the user.  </a:t>
            </a:r>
          </a:p>
          <a:p>
            <a:pPr lvl="0"/>
            <a:r>
              <a:rPr lang="en-GB" sz="5000" dirty="0"/>
              <a:t>In vitro demonstration of improvements in the key MDT relevant parameters: </a:t>
            </a:r>
          </a:p>
          <a:p>
            <a:pPr lvl="1"/>
            <a:r>
              <a:rPr lang="en-GB" sz="5000" dirty="0"/>
              <a:t>Demonstrable compliance with standard of care/guidelines</a:t>
            </a:r>
          </a:p>
          <a:p>
            <a:pPr lvl="1"/>
            <a:r>
              <a:rPr lang="en-GB" sz="5000" dirty="0"/>
              <a:t>MDT preparation time</a:t>
            </a:r>
          </a:p>
          <a:p>
            <a:pPr lvl="1"/>
            <a:r>
              <a:rPr lang="en-GB" sz="5000" dirty="0"/>
              <a:t>MDT meeting time</a:t>
            </a:r>
          </a:p>
          <a:p>
            <a:pPr lvl="1"/>
            <a:r>
              <a:rPr lang="en-GB" sz="5000" dirty="0"/>
              <a:t>Time from MDT referral to Decision</a:t>
            </a:r>
          </a:p>
          <a:p>
            <a:pPr lvl="1"/>
            <a:r>
              <a:rPr lang="en-GB" sz="5000" dirty="0"/>
              <a:t>Time spent on post MDT governance</a:t>
            </a:r>
          </a:p>
          <a:p>
            <a:pPr lvl="1"/>
            <a:r>
              <a:rPr lang="en-GB" sz="5000" dirty="0"/>
              <a:t>Quality of MDT data and outcome documentation</a:t>
            </a:r>
          </a:p>
          <a:p>
            <a:pPr lvl="1"/>
            <a:r>
              <a:rPr lang="en-GB" sz="5000" dirty="0"/>
              <a:t>Perceived educational value of MDT  </a:t>
            </a:r>
          </a:p>
          <a:p>
            <a:pPr lvl="0"/>
            <a:r>
              <a:rPr lang="en-GB" sz="5000" dirty="0"/>
              <a:t>Demonstration of the benefits of the tool in assisting operational processes including patient tracking and data flow. Subjective assessment by MDT coordinators.</a:t>
            </a:r>
          </a:p>
          <a:p>
            <a:pPr lvl="0"/>
            <a:r>
              <a:rPr lang="en-GB" sz="5000" dirty="0"/>
              <a:t>Plan of technical and workflow integration to explore future opportunities that align with Trust’s goals and objectives.  </a:t>
            </a:r>
          </a:p>
          <a:p>
            <a:pPr marL="0" indent="0">
              <a:buNone/>
            </a:pPr>
            <a:endParaRPr lang="en-GB" dirty="0"/>
          </a:p>
        </p:txBody>
      </p:sp>
    </p:spTree>
    <p:extLst>
      <p:ext uri="{BB962C8B-B14F-4D97-AF65-F5344CB8AC3E}">
        <p14:creationId xmlns:p14="http://schemas.microsoft.com/office/powerpoint/2010/main" val="400834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Artificial Intelligence</a:t>
            </a:r>
            <a:endParaRPr lang="en-GB" dirty="0"/>
          </a:p>
        </p:txBody>
      </p:sp>
      <p:sp>
        <p:nvSpPr>
          <p:cNvPr id="3" name="Content Placeholder 2"/>
          <p:cNvSpPr>
            <a:spLocks noGrp="1"/>
          </p:cNvSpPr>
          <p:nvPr>
            <p:ph idx="1"/>
          </p:nvPr>
        </p:nvSpPr>
        <p:spPr/>
        <p:txBody>
          <a:bodyPr/>
          <a:lstStyle/>
          <a:p>
            <a:pPr marL="0" indent="0">
              <a:buNone/>
            </a:pPr>
            <a:r>
              <a:rPr lang="en-GB" dirty="0" smtClean="0"/>
              <a:t>Definition</a:t>
            </a:r>
          </a:p>
          <a:p>
            <a:pPr marL="0" indent="0">
              <a:buNone/>
            </a:pPr>
            <a:endParaRPr lang="en-GB" dirty="0" smtClean="0"/>
          </a:p>
          <a:p>
            <a:r>
              <a:rPr lang="en-GB" dirty="0" smtClean="0"/>
              <a:t>The theory and development of computer systems that are able to perform tasks normally requiring human intelligence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4581128"/>
            <a:ext cx="3038475" cy="1714500"/>
          </a:xfrm>
          <a:prstGeom prst="rect">
            <a:avLst/>
          </a:prstGeom>
        </p:spPr>
      </p:pic>
    </p:spTree>
    <p:extLst>
      <p:ext uri="{BB962C8B-B14F-4D97-AF65-F5344CB8AC3E}">
        <p14:creationId xmlns:p14="http://schemas.microsoft.com/office/powerpoint/2010/main" val="642681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9C38B3-653A-2C49-BF62-431D78067349}"/>
              </a:ext>
            </a:extLst>
          </p:cNvPr>
          <p:cNvSpPr>
            <a:spLocks noGrp="1"/>
          </p:cNvSpPr>
          <p:nvPr>
            <p:ph type="title"/>
          </p:nvPr>
        </p:nvSpPr>
        <p:spPr/>
        <p:txBody>
          <a:bodyPr/>
          <a:lstStyle/>
          <a:p>
            <a:r>
              <a:rPr lang="en-US" dirty="0"/>
              <a:t>The Platform Simplified Overview</a:t>
            </a:r>
          </a:p>
        </p:txBody>
      </p:sp>
      <p:pic>
        <p:nvPicPr>
          <p:cNvPr id="8" name="Picture 7" descr="Diagram&#10;&#10;Description automatically generated">
            <a:extLst>
              <a:ext uri="{FF2B5EF4-FFF2-40B4-BE49-F238E27FC236}">
                <a16:creationId xmlns="" xmlns:a16="http://schemas.microsoft.com/office/drawing/2014/main" id="{513945DD-6BEB-8746-B306-146EAC3FACCE}"/>
              </a:ext>
            </a:extLst>
          </p:cNvPr>
          <p:cNvPicPr>
            <a:picLocks noChangeAspect="1"/>
          </p:cNvPicPr>
          <p:nvPr/>
        </p:nvPicPr>
        <p:blipFill rotWithShape="1">
          <a:blip r:embed="rId2"/>
          <a:srcRect t="843"/>
          <a:stretch/>
        </p:blipFill>
        <p:spPr>
          <a:xfrm>
            <a:off x="621181" y="2395241"/>
            <a:ext cx="7646670" cy="4199768"/>
          </a:xfrm>
          <a:prstGeom prst="rect">
            <a:avLst/>
          </a:prstGeom>
        </p:spPr>
      </p:pic>
    </p:spTree>
    <p:extLst>
      <p:ext uri="{BB962C8B-B14F-4D97-AF65-F5344CB8AC3E}">
        <p14:creationId xmlns:p14="http://schemas.microsoft.com/office/powerpoint/2010/main" val="196007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Brief</a:t>
            </a:r>
            <a:endParaRPr lang="en-GB" dirty="0"/>
          </a:p>
        </p:txBody>
      </p:sp>
      <p:sp>
        <p:nvSpPr>
          <p:cNvPr id="3" name="Content Placeholder 2"/>
          <p:cNvSpPr>
            <a:spLocks noGrp="1"/>
          </p:cNvSpPr>
          <p:nvPr>
            <p:ph idx="1"/>
          </p:nvPr>
        </p:nvSpPr>
        <p:spPr/>
        <p:txBody>
          <a:bodyPr>
            <a:normAutofit/>
          </a:bodyPr>
          <a:lstStyle/>
          <a:p>
            <a:pPr marL="0" lvl="0" indent="0">
              <a:buNone/>
            </a:pPr>
            <a:r>
              <a:rPr lang="en-GB" dirty="0" smtClean="0"/>
              <a:t>To discuss progress to date</a:t>
            </a:r>
          </a:p>
          <a:p>
            <a:r>
              <a:rPr lang="en-GB" sz="2400" dirty="0" smtClean="0"/>
              <a:t>Baselining of MDT data</a:t>
            </a:r>
          </a:p>
          <a:p>
            <a:r>
              <a:rPr lang="en-GB" sz="2400" dirty="0" smtClean="0"/>
              <a:t>Logistics</a:t>
            </a:r>
          </a:p>
          <a:p>
            <a:pPr marL="0" lvl="0" indent="0">
              <a:buNone/>
            </a:pPr>
            <a:endParaRPr lang="en-GB" sz="2000" dirty="0"/>
          </a:p>
          <a:p>
            <a:pPr marL="0" lvl="0" indent="0">
              <a:buNone/>
            </a:pPr>
            <a:endParaRPr lang="en-GB" dirty="0" smtClean="0"/>
          </a:p>
          <a:p>
            <a:pPr marL="0" lvl="0" indent="0">
              <a:buNone/>
            </a:pPr>
            <a:r>
              <a:rPr lang="en-GB" dirty="0" smtClean="0"/>
              <a:t>To enable understanding of the pilot</a:t>
            </a:r>
          </a:p>
          <a:p>
            <a:pPr lvl="0"/>
            <a:r>
              <a:rPr lang="en-GB" sz="2400" dirty="0" smtClean="0"/>
              <a:t>The system and how it is deployed</a:t>
            </a:r>
          </a:p>
          <a:p>
            <a:pPr lvl="0"/>
            <a:r>
              <a:rPr lang="en-GB" sz="2400" dirty="0" smtClean="0"/>
              <a:t>The pilot roll out plan</a:t>
            </a:r>
          </a:p>
          <a:p>
            <a:pPr lvl="0"/>
            <a:r>
              <a:rPr lang="en-GB" sz="2400" dirty="0" smtClean="0"/>
              <a:t>Evaluation and potential next steps</a:t>
            </a:r>
          </a:p>
          <a:p>
            <a:endParaRPr lang="en-GB" dirty="0"/>
          </a:p>
        </p:txBody>
      </p:sp>
    </p:spTree>
    <p:extLst>
      <p:ext uri="{BB962C8B-B14F-4D97-AF65-F5344CB8AC3E}">
        <p14:creationId xmlns:p14="http://schemas.microsoft.com/office/powerpoint/2010/main" val="51361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56DC98D-994C-441B-971D-E421FCA89095}"/>
              </a:ext>
            </a:extLst>
          </p:cNvPr>
          <p:cNvPicPr>
            <a:picLocks noChangeAspect="1"/>
          </p:cNvPicPr>
          <p:nvPr/>
        </p:nvPicPr>
        <p:blipFill>
          <a:blip r:embed="rId2"/>
          <a:stretch>
            <a:fillRect/>
          </a:stretch>
        </p:blipFill>
        <p:spPr>
          <a:xfrm>
            <a:off x="41029" y="114300"/>
            <a:ext cx="8830334" cy="6858000"/>
          </a:xfrm>
          <a:prstGeom prst="rect">
            <a:avLst/>
          </a:prstGeom>
          <a:solidFill>
            <a:schemeClr val="accent1">
              <a:lumMod val="60000"/>
              <a:lumOff val="40000"/>
            </a:schemeClr>
          </a:solidFill>
        </p:spPr>
      </p:pic>
      <p:sp>
        <p:nvSpPr>
          <p:cNvPr id="5" name="Rectangle 4">
            <a:extLst>
              <a:ext uri="{FF2B5EF4-FFF2-40B4-BE49-F238E27FC236}">
                <a16:creationId xmlns="" xmlns:a16="http://schemas.microsoft.com/office/drawing/2014/main" id="{B84A3D54-25DD-4378-8880-04115EF8150C}"/>
              </a:ext>
            </a:extLst>
          </p:cNvPr>
          <p:cNvSpPr/>
          <p:nvPr/>
        </p:nvSpPr>
        <p:spPr>
          <a:xfrm>
            <a:off x="71108" y="978569"/>
            <a:ext cx="4329441" cy="32233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rrow: Down 5">
            <a:extLst>
              <a:ext uri="{FF2B5EF4-FFF2-40B4-BE49-F238E27FC236}">
                <a16:creationId xmlns="" xmlns:a16="http://schemas.microsoft.com/office/drawing/2014/main" id="{C0542886-53C0-444B-8211-E748E92F7FD0}"/>
              </a:ext>
            </a:extLst>
          </p:cNvPr>
          <p:cNvSpPr/>
          <p:nvPr/>
        </p:nvSpPr>
        <p:spPr>
          <a:xfrm>
            <a:off x="86148" y="1235242"/>
            <a:ext cx="312821" cy="457201"/>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 xmlns:a16="http://schemas.microsoft.com/office/drawing/2014/main" id="{E36C497C-8425-4AE7-A9B2-D05007839CFD}"/>
              </a:ext>
            </a:extLst>
          </p:cNvPr>
          <p:cNvSpPr txBox="1"/>
          <p:nvPr/>
        </p:nvSpPr>
        <p:spPr>
          <a:xfrm>
            <a:off x="235039" y="993122"/>
            <a:ext cx="4139945" cy="523220"/>
          </a:xfrm>
          <a:prstGeom prst="rect">
            <a:avLst/>
          </a:prstGeom>
          <a:solidFill>
            <a:schemeClr val="accent4">
              <a:lumMod val="75000"/>
            </a:schemeClr>
          </a:solidFill>
        </p:spPr>
        <p:txBody>
          <a:bodyPr wrap="square" rtlCol="0">
            <a:spAutoFit/>
          </a:bodyPr>
          <a:lstStyle/>
          <a:p>
            <a:r>
              <a:rPr lang="en-US" sz="1400" dirty="0">
                <a:solidFill>
                  <a:schemeClr val="bg1"/>
                </a:solidFill>
              </a:rPr>
              <a:t>Input  data ( Patient, Tumour parameters &amp; Clinician’s recommendation)   </a:t>
            </a:r>
            <a:endParaRPr lang="en-GB" sz="1400" dirty="0">
              <a:solidFill>
                <a:schemeClr val="bg1"/>
              </a:solidFill>
            </a:endParaRPr>
          </a:p>
        </p:txBody>
      </p:sp>
      <p:sp>
        <p:nvSpPr>
          <p:cNvPr id="12" name="Rectangle 11">
            <a:extLst>
              <a:ext uri="{FF2B5EF4-FFF2-40B4-BE49-F238E27FC236}">
                <a16:creationId xmlns="" xmlns:a16="http://schemas.microsoft.com/office/drawing/2014/main" id="{79DD4403-C059-4309-89BA-32E73CE584F5}"/>
              </a:ext>
            </a:extLst>
          </p:cNvPr>
          <p:cNvSpPr/>
          <p:nvPr/>
        </p:nvSpPr>
        <p:spPr>
          <a:xfrm>
            <a:off x="41030" y="114301"/>
            <a:ext cx="1878008" cy="33688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 xmlns:a16="http://schemas.microsoft.com/office/drawing/2014/main" id="{0755502D-7EF8-4759-80A0-101495D72185}"/>
              </a:ext>
            </a:extLst>
          </p:cNvPr>
          <p:cNvSpPr txBox="1"/>
          <p:nvPr/>
        </p:nvSpPr>
        <p:spPr>
          <a:xfrm>
            <a:off x="71109" y="141857"/>
            <a:ext cx="2045284" cy="523220"/>
          </a:xfrm>
          <a:prstGeom prst="rect">
            <a:avLst/>
          </a:prstGeom>
          <a:noFill/>
        </p:spPr>
        <p:txBody>
          <a:bodyPr wrap="square" rtlCol="0">
            <a:spAutoFit/>
          </a:bodyPr>
          <a:lstStyle/>
          <a:p>
            <a:r>
              <a:rPr lang="en-US" sz="1400" b="1" dirty="0">
                <a:solidFill>
                  <a:schemeClr val="bg1"/>
                </a:solidFill>
              </a:rPr>
              <a:t>Triage functionality: Prototype</a:t>
            </a:r>
            <a:endParaRPr lang="en-GB" sz="1400" b="1" dirty="0">
              <a:solidFill>
                <a:schemeClr val="bg1"/>
              </a:solidFill>
            </a:endParaRPr>
          </a:p>
        </p:txBody>
      </p:sp>
      <p:sp>
        <p:nvSpPr>
          <p:cNvPr id="16" name="Arrow: Down 15">
            <a:extLst>
              <a:ext uri="{FF2B5EF4-FFF2-40B4-BE49-F238E27FC236}">
                <a16:creationId xmlns="" xmlns:a16="http://schemas.microsoft.com/office/drawing/2014/main" id="{1620CC35-B7ED-448A-B7BB-C6551DEB2D03}"/>
              </a:ext>
            </a:extLst>
          </p:cNvPr>
          <p:cNvSpPr/>
          <p:nvPr/>
        </p:nvSpPr>
        <p:spPr>
          <a:xfrm rot="5400000">
            <a:off x="6242572" y="196775"/>
            <a:ext cx="417095" cy="342901"/>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8" name="Group 17">
            <a:extLst>
              <a:ext uri="{FF2B5EF4-FFF2-40B4-BE49-F238E27FC236}">
                <a16:creationId xmlns="" xmlns:a16="http://schemas.microsoft.com/office/drawing/2014/main" id="{3A900406-E861-4D74-A602-8A653010F730}"/>
              </a:ext>
            </a:extLst>
          </p:cNvPr>
          <p:cNvGrpSpPr/>
          <p:nvPr/>
        </p:nvGrpSpPr>
        <p:grpSpPr>
          <a:xfrm>
            <a:off x="6653464" y="199039"/>
            <a:ext cx="2075447" cy="523220"/>
            <a:chOff x="9352757" y="199039"/>
            <a:chExt cx="3240504" cy="523220"/>
          </a:xfrm>
        </p:grpSpPr>
        <p:sp>
          <p:nvSpPr>
            <p:cNvPr id="15" name="Rectangle 14">
              <a:extLst>
                <a:ext uri="{FF2B5EF4-FFF2-40B4-BE49-F238E27FC236}">
                  <a16:creationId xmlns="" xmlns:a16="http://schemas.microsoft.com/office/drawing/2014/main" id="{0CF925BA-F15A-4F46-AAB9-8AA44190624F}"/>
                </a:ext>
              </a:extLst>
            </p:cNvPr>
            <p:cNvSpPr/>
            <p:nvPr/>
          </p:nvSpPr>
          <p:spPr>
            <a:xfrm>
              <a:off x="9352757" y="199039"/>
              <a:ext cx="3240504" cy="32233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 xmlns:a16="http://schemas.microsoft.com/office/drawing/2014/main" id="{CBC01D40-2263-4F0D-8FA1-CD197E6821DB}"/>
                </a:ext>
              </a:extLst>
            </p:cNvPr>
            <p:cNvSpPr txBox="1"/>
            <p:nvPr/>
          </p:nvSpPr>
          <p:spPr>
            <a:xfrm>
              <a:off x="9561941" y="199039"/>
              <a:ext cx="2612854" cy="523220"/>
            </a:xfrm>
            <a:prstGeom prst="rect">
              <a:avLst/>
            </a:prstGeom>
            <a:solidFill>
              <a:schemeClr val="accent4">
                <a:lumMod val="75000"/>
              </a:schemeClr>
            </a:solidFill>
          </p:spPr>
          <p:txBody>
            <a:bodyPr wrap="square" rtlCol="0">
              <a:spAutoFit/>
            </a:bodyPr>
            <a:lstStyle/>
            <a:p>
              <a:r>
                <a:rPr lang="en-US" sz="1400" dirty="0">
                  <a:solidFill>
                    <a:schemeClr val="bg1"/>
                  </a:solidFill>
                </a:rPr>
                <a:t>Output 1: Risk stratification</a:t>
              </a:r>
              <a:endParaRPr lang="en-GB" sz="1400" dirty="0">
                <a:solidFill>
                  <a:schemeClr val="bg1"/>
                </a:solidFill>
              </a:endParaRPr>
            </a:p>
          </p:txBody>
        </p:sp>
      </p:grpSp>
      <p:grpSp>
        <p:nvGrpSpPr>
          <p:cNvPr id="19" name="Group 18">
            <a:extLst>
              <a:ext uri="{FF2B5EF4-FFF2-40B4-BE49-F238E27FC236}">
                <a16:creationId xmlns="" xmlns:a16="http://schemas.microsoft.com/office/drawing/2014/main" id="{6F9A6306-C602-4604-9E97-E9712CA9401E}"/>
              </a:ext>
            </a:extLst>
          </p:cNvPr>
          <p:cNvGrpSpPr/>
          <p:nvPr/>
        </p:nvGrpSpPr>
        <p:grpSpPr>
          <a:xfrm>
            <a:off x="6454942" y="2805881"/>
            <a:ext cx="2407945" cy="530496"/>
            <a:chOff x="9352757" y="199039"/>
            <a:chExt cx="3240504" cy="530496"/>
          </a:xfrm>
        </p:grpSpPr>
        <p:sp>
          <p:nvSpPr>
            <p:cNvPr id="20" name="Rectangle 19">
              <a:extLst>
                <a:ext uri="{FF2B5EF4-FFF2-40B4-BE49-F238E27FC236}">
                  <a16:creationId xmlns="" xmlns:a16="http://schemas.microsoft.com/office/drawing/2014/main" id="{A50207D9-B67D-4B06-B296-9383F3483B68}"/>
                </a:ext>
              </a:extLst>
            </p:cNvPr>
            <p:cNvSpPr/>
            <p:nvPr/>
          </p:nvSpPr>
          <p:spPr>
            <a:xfrm>
              <a:off x="9352757" y="199039"/>
              <a:ext cx="3240504" cy="32233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 xmlns:a16="http://schemas.microsoft.com/office/drawing/2014/main" id="{8424C79A-6DAD-4FCA-8E82-2767121CA701}"/>
                </a:ext>
              </a:extLst>
            </p:cNvPr>
            <p:cNvSpPr txBox="1"/>
            <p:nvPr/>
          </p:nvSpPr>
          <p:spPr>
            <a:xfrm>
              <a:off x="9381642" y="206315"/>
              <a:ext cx="3031320" cy="523220"/>
            </a:xfrm>
            <a:prstGeom prst="rect">
              <a:avLst/>
            </a:prstGeom>
            <a:solidFill>
              <a:schemeClr val="accent4">
                <a:lumMod val="75000"/>
              </a:schemeClr>
            </a:solidFill>
          </p:spPr>
          <p:txBody>
            <a:bodyPr wrap="square" rtlCol="0">
              <a:spAutoFit/>
            </a:bodyPr>
            <a:lstStyle/>
            <a:p>
              <a:r>
                <a:rPr lang="en-US" sz="1400" dirty="0">
                  <a:solidFill>
                    <a:schemeClr val="bg1"/>
                  </a:solidFill>
                </a:rPr>
                <a:t>Output 3: Guideline recommendations</a:t>
              </a:r>
              <a:endParaRPr lang="en-GB" sz="1400" dirty="0">
                <a:solidFill>
                  <a:schemeClr val="bg1"/>
                </a:solidFill>
              </a:endParaRPr>
            </a:p>
          </p:txBody>
        </p:sp>
      </p:grpSp>
      <p:cxnSp>
        <p:nvCxnSpPr>
          <p:cNvPr id="23" name="Straight Arrow Connector 22">
            <a:extLst>
              <a:ext uri="{FF2B5EF4-FFF2-40B4-BE49-F238E27FC236}">
                <a16:creationId xmlns="" xmlns:a16="http://schemas.microsoft.com/office/drawing/2014/main" id="{BBAFA7E7-4FBF-4385-AEE4-C593D47B825A}"/>
              </a:ext>
            </a:extLst>
          </p:cNvPr>
          <p:cNvCxnSpPr/>
          <p:nvPr/>
        </p:nvCxnSpPr>
        <p:spPr>
          <a:xfrm flipH="1" flipV="1">
            <a:off x="6027821" y="2213811"/>
            <a:ext cx="423298" cy="7532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 xmlns:a16="http://schemas.microsoft.com/office/drawing/2014/main" id="{2D746460-70C7-4550-9059-5F88A930F810}"/>
              </a:ext>
            </a:extLst>
          </p:cNvPr>
          <p:cNvCxnSpPr>
            <a:cxnSpLocks/>
          </p:cNvCxnSpPr>
          <p:nvPr/>
        </p:nvCxnSpPr>
        <p:spPr>
          <a:xfrm flipH="1" flipV="1">
            <a:off x="5666875" y="2861285"/>
            <a:ext cx="779591" cy="1057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 xmlns:a16="http://schemas.microsoft.com/office/drawing/2014/main" id="{2EC17B4B-D1D7-4FB4-A43D-09EC21271878}"/>
              </a:ext>
            </a:extLst>
          </p:cNvPr>
          <p:cNvCxnSpPr>
            <a:cxnSpLocks/>
            <a:stCxn id="20" idx="1"/>
          </p:cNvCxnSpPr>
          <p:nvPr/>
        </p:nvCxnSpPr>
        <p:spPr>
          <a:xfrm flipH="1">
            <a:off x="5721016" y="2967046"/>
            <a:ext cx="733926" cy="7459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30" name="Group 29">
            <a:extLst>
              <a:ext uri="{FF2B5EF4-FFF2-40B4-BE49-F238E27FC236}">
                <a16:creationId xmlns="" xmlns:a16="http://schemas.microsoft.com/office/drawing/2014/main" id="{570B82A2-13B8-411F-9CF9-484210585DB9}"/>
              </a:ext>
            </a:extLst>
          </p:cNvPr>
          <p:cNvGrpSpPr/>
          <p:nvPr/>
        </p:nvGrpSpPr>
        <p:grpSpPr>
          <a:xfrm>
            <a:off x="6446466" y="1449579"/>
            <a:ext cx="2407945" cy="322330"/>
            <a:chOff x="9352757" y="199039"/>
            <a:chExt cx="3240504" cy="322330"/>
          </a:xfrm>
        </p:grpSpPr>
        <p:sp>
          <p:nvSpPr>
            <p:cNvPr id="31" name="Rectangle 30">
              <a:extLst>
                <a:ext uri="{FF2B5EF4-FFF2-40B4-BE49-F238E27FC236}">
                  <a16:creationId xmlns="" xmlns:a16="http://schemas.microsoft.com/office/drawing/2014/main" id="{D647CA8A-AB36-480E-9B88-E94A93FB0B51}"/>
                </a:ext>
              </a:extLst>
            </p:cNvPr>
            <p:cNvSpPr/>
            <p:nvPr/>
          </p:nvSpPr>
          <p:spPr>
            <a:xfrm>
              <a:off x="9352757" y="199039"/>
              <a:ext cx="3240504" cy="32233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 xmlns:a16="http://schemas.microsoft.com/office/drawing/2014/main" id="{91637B6D-B649-44B8-ACE9-5EE7F1823D06}"/>
                </a:ext>
              </a:extLst>
            </p:cNvPr>
            <p:cNvSpPr txBox="1"/>
            <p:nvPr/>
          </p:nvSpPr>
          <p:spPr>
            <a:xfrm>
              <a:off x="9381642" y="206315"/>
              <a:ext cx="3031320" cy="307777"/>
            </a:xfrm>
            <a:prstGeom prst="rect">
              <a:avLst/>
            </a:prstGeom>
            <a:solidFill>
              <a:schemeClr val="accent4">
                <a:lumMod val="75000"/>
              </a:schemeClr>
            </a:solidFill>
          </p:spPr>
          <p:txBody>
            <a:bodyPr wrap="square" rtlCol="0">
              <a:spAutoFit/>
            </a:bodyPr>
            <a:lstStyle/>
            <a:p>
              <a:r>
                <a:rPr lang="en-US" sz="1400" dirty="0">
                  <a:solidFill>
                    <a:schemeClr val="bg1"/>
                  </a:solidFill>
                </a:rPr>
                <a:t>Output 2: Compliance check</a:t>
              </a:r>
              <a:endParaRPr lang="en-GB" sz="1400" dirty="0">
                <a:solidFill>
                  <a:schemeClr val="bg1"/>
                </a:solidFill>
              </a:endParaRPr>
            </a:p>
          </p:txBody>
        </p:sp>
      </p:grpSp>
      <p:sp>
        <p:nvSpPr>
          <p:cNvPr id="33" name="Arrow: Down 32">
            <a:extLst>
              <a:ext uri="{FF2B5EF4-FFF2-40B4-BE49-F238E27FC236}">
                <a16:creationId xmlns="" xmlns:a16="http://schemas.microsoft.com/office/drawing/2014/main" id="{CB0F0EA1-3D51-4729-B10B-47BB3E072E7B}"/>
              </a:ext>
            </a:extLst>
          </p:cNvPr>
          <p:cNvSpPr/>
          <p:nvPr/>
        </p:nvSpPr>
        <p:spPr>
          <a:xfrm rot="5400000">
            <a:off x="6041306" y="1444793"/>
            <a:ext cx="417095" cy="342901"/>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 xmlns:a16="http://schemas.microsoft.com/office/drawing/2014/main" id="{349A2921-256E-4CB8-B148-B6812A3F6290}"/>
              </a:ext>
            </a:extLst>
          </p:cNvPr>
          <p:cNvSpPr txBox="1"/>
          <p:nvPr/>
        </p:nvSpPr>
        <p:spPr>
          <a:xfrm>
            <a:off x="4456197" y="3589894"/>
            <a:ext cx="330256" cy="400110"/>
          </a:xfrm>
          <a:prstGeom prst="rect">
            <a:avLst/>
          </a:prstGeom>
          <a:solidFill>
            <a:schemeClr val="bg1">
              <a:lumMod val="95000"/>
            </a:schemeClr>
          </a:solidFill>
        </p:spPr>
        <p:txBody>
          <a:bodyPr wrap="square" rtlCol="0">
            <a:spAutoFit/>
          </a:bodyPr>
          <a:lstStyle/>
          <a:p>
            <a:r>
              <a:rPr lang="en-US" sz="1000" b="1" dirty="0">
                <a:solidFill>
                  <a:schemeClr val="tx2"/>
                </a:solidFill>
              </a:rPr>
              <a:t>USA</a:t>
            </a:r>
            <a:endParaRPr lang="en-GB" sz="1000" b="1" dirty="0">
              <a:solidFill>
                <a:schemeClr val="tx2"/>
              </a:solidFill>
            </a:endParaRPr>
          </a:p>
        </p:txBody>
      </p:sp>
    </p:spTree>
    <p:extLst>
      <p:ext uri="{BB962C8B-B14F-4D97-AF65-F5344CB8AC3E}">
        <p14:creationId xmlns:p14="http://schemas.microsoft.com/office/powerpoint/2010/main" val="8900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3BD89AE-A515-4065-84B8-32314EA649FA}"/>
              </a:ext>
            </a:extLst>
          </p:cNvPr>
          <p:cNvPicPr>
            <a:picLocks noChangeAspect="1"/>
          </p:cNvPicPr>
          <p:nvPr/>
        </p:nvPicPr>
        <p:blipFill>
          <a:blip r:embed="rId2"/>
          <a:stretch>
            <a:fillRect/>
          </a:stretch>
        </p:blipFill>
        <p:spPr>
          <a:xfrm>
            <a:off x="116850" y="104274"/>
            <a:ext cx="8765921" cy="6858000"/>
          </a:xfrm>
          <a:prstGeom prst="rect">
            <a:avLst/>
          </a:prstGeom>
        </p:spPr>
      </p:pic>
      <p:sp>
        <p:nvSpPr>
          <p:cNvPr id="3" name="Rectangle 2">
            <a:extLst>
              <a:ext uri="{FF2B5EF4-FFF2-40B4-BE49-F238E27FC236}">
                <a16:creationId xmlns="" xmlns:a16="http://schemas.microsoft.com/office/drawing/2014/main" id="{F391A5A0-49FB-4AB0-97C8-64DCCBC3032C}"/>
              </a:ext>
            </a:extLst>
          </p:cNvPr>
          <p:cNvSpPr/>
          <p:nvPr/>
        </p:nvSpPr>
        <p:spPr>
          <a:xfrm>
            <a:off x="116850" y="104275"/>
            <a:ext cx="1878008" cy="33688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 xmlns:a16="http://schemas.microsoft.com/office/drawing/2014/main" id="{C1CCD1D9-3C84-409A-9373-111A15FA9C2A}"/>
              </a:ext>
            </a:extLst>
          </p:cNvPr>
          <p:cNvSpPr txBox="1"/>
          <p:nvPr/>
        </p:nvSpPr>
        <p:spPr>
          <a:xfrm>
            <a:off x="6504023" y="3010054"/>
            <a:ext cx="2252505" cy="523220"/>
          </a:xfrm>
          <a:prstGeom prst="rect">
            <a:avLst/>
          </a:prstGeom>
          <a:solidFill>
            <a:schemeClr val="accent4">
              <a:lumMod val="75000"/>
            </a:schemeClr>
          </a:solidFill>
        </p:spPr>
        <p:txBody>
          <a:bodyPr wrap="square" rtlCol="0">
            <a:spAutoFit/>
          </a:bodyPr>
          <a:lstStyle/>
          <a:p>
            <a:r>
              <a:rPr lang="en-US" sz="1400" dirty="0">
                <a:solidFill>
                  <a:schemeClr val="bg1"/>
                </a:solidFill>
              </a:rPr>
              <a:t>Transparent Explanation and </a:t>
            </a:r>
          </a:p>
          <a:p>
            <a:r>
              <a:rPr lang="en-US" sz="1400" dirty="0">
                <a:solidFill>
                  <a:schemeClr val="bg1"/>
                </a:solidFill>
              </a:rPr>
              <a:t>Evidence source validation</a:t>
            </a:r>
            <a:endParaRPr lang="en-GB" sz="1400" dirty="0">
              <a:solidFill>
                <a:schemeClr val="bg1"/>
              </a:solidFill>
            </a:endParaRPr>
          </a:p>
        </p:txBody>
      </p:sp>
      <p:pic>
        <p:nvPicPr>
          <p:cNvPr id="8" name="Picture 7">
            <a:extLst>
              <a:ext uri="{FF2B5EF4-FFF2-40B4-BE49-F238E27FC236}">
                <a16:creationId xmlns="" xmlns:a16="http://schemas.microsoft.com/office/drawing/2014/main" id="{62236B36-51F1-4562-A317-9306AD429A32}"/>
              </a:ext>
            </a:extLst>
          </p:cNvPr>
          <p:cNvPicPr>
            <a:picLocks noChangeAspect="1"/>
          </p:cNvPicPr>
          <p:nvPr/>
        </p:nvPicPr>
        <p:blipFill>
          <a:blip r:embed="rId3"/>
          <a:stretch>
            <a:fillRect/>
          </a:stretch>
        </p:blipFill>
        <p:spPr>
          <a:xfrm>
            <a:off x="174055" y="1010022"/>
            <a:ext cx="4151298" cy="3886796"/>
          </a:xfrm>
          <a:prstGeom prst="rect">
            <a:avLst/>
          </a:prstGeom>
          <a:ln w="19050">
            <a:solidFill>
              <a:schemeClr val="accent1"/>
            </a:solidFill>
          </a:ln>
          <a:effectLst>
            <a:outerShdw blurRad="50800" dist="38100" dir="2700000" algn="tl" rotWithShape="0">
              <a:prstClr val="black">
                <a:alpha val="40000"/>
              </a:prstClr>
            </a:outerShdw>
          </a:effectLst>
        </p:spPr>
      </p:pic>
      <p:cxnSp>
        <p:nvCxnSpPr>
          <p:cNvPr id="10" name="Straight Arrow Connector 9">
            <a:extLst>
              <a:ext uri="{FF2B5EF4-FFF2-40B4-BE49-F238E27FC236}">
                <a16:creationId xmlns="" xmlns:a16="http://schemas.microsoft.com/office/drawing/2014/main" id="{3D978C15-ACD6-4D90-8E2F-50A91E682B69}"/>
              </a:ext>
            </a:extLst>
          </p:cNvPr>
          <p:cNvCxnSpPr>
            <a:cxnSpLocks/>
          </p:cNvCxnSpPr>
          <p:nvPr/>
        </p:nvCxnSpPr>
        <p:spPr>
          <a:xfrm flipH="1" flipV="1">
            <a:off x="6214788" y="2414337"/>
            <a:ext cx="282265" cy="8021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 xmlns:a16="http://schemas.microsoft.com/office/drawing/2014/main" id="{05469B11-D509-42D7-B9E9-2853032C1C61}"/>
              </a:ext>
            </a:extLst>
          </p:cNvPr>
          <p:cNvCxnSpPr>
            <a:cxnSpLocks/>
            <a:stCxn id="7" idx="1"/>
          </p:cNvCxnSpPr>
          <p:nvPr/>
        </p:nvCxnSpPr>
        <p:spPr>
          <a:xfrm flipH="1">
            <a:off x="5925553" y="3271664"/>
            <a:ext cx="578471" cy="114793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 xmlns:a16="http://schemas.microsoft.com/office/drawing/2014/main" id="{1C4818EB-54E5-48B1-9E1B-4992BC16E0C3}"/>
              </a:ext>
            </a:extLst>
          </p:cNvPr>
          <p:cNvSpPr txBox="1"/>
          <p:nvPr/>
        </p:nvSpPr>
        <p:spPr>
          <a:xfrm>
            <a:off x="1204113" y="5075224"/>
            <a:ext cx="2252505" cy="954107"/>
          </a:xfrm>
          <a:prstGeom prst="rect">
            <a:avLst/>
          </a:prstGeom>
          <a:solidFill>
            <a:schemeClr val="accent4">
              <a:lumMod val="75000"/>
            </a:schemeClr>
          </a:solidFill>
        </p:spPr>
        <p:txBody>
          <a:bodyPr wrap="square" rtlCol="0">
            <a:spAutoFit/>
          </a:bodyPr>
          <a:lstStyle/>
          <a:p>
            <a:r>
              <a:rPr lang="en-US" sz="1400" dirty="0">
                <a:solidFill>
                  <a:schemeClr val="bg1"/>
                </a:solidFill>
              </a:rPr>
              <a:t>Direct access to the exact line or sentence in the source guideline that recommends the treatment. </a:t>
            </a:r>
            <a:endParaRPr lang="en-GB" sz="1400" dirty="0">
              <a:solidFill>
                <a:schemeClr val="bg1"/>
              </a:solidFill>
            </a:endParaRPr>
          </a:p>
        </p:txBody>
      </p:sp>
      <p:cxnSp>
        <p:nvCxnSpPr>
          <p:cNvPr id="19" name="Connector: Elbow 18">
            <a:extLst>
              <a:ext uri="{FF2B5EF4-FFF2-40B4-BE49-F238E27FC236}">
                <a16:creationId xmlns="" xmlns:a16="http://schemas.microsoft.com/office/drawing/2014/main" id="{F6DE055F-2A63-4557-8950-3516AE46F411}"/>
              </a:ext>
            </a:extLst>
          </p:cNvPr>
          <p:cNvCxnSpPr>
            <a:cxnSpLocks/>
          </p:cNvCxnSpPr>
          <p:nvPr/>
        </p:nvCxnSpPr>
        <p:spPr>
          <a:xfrm rot="10800000" flipV="1">
            <a:off x="3218449" y="2414337"/>
            <a:ext cx="2935706" cy="1014663"/>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Arrow: Down 25">
            <a:extLst>
              <a:ext uri="{FF2B5EF4-FFF2-40B4-BE49-F238E27FC236}">
                <a16:creationId xmlns="" xmlns:a16="http://schemas.microsoft.com/office/drawing/2014/main" id="{D9773CB7-D014-40EF-8080-E6F6E47ADF56}"/>
              </a:ext>
            </a:extLst>
          </p:cNvPr>
          <p:cNvSpPr/>
          <p:nvPr/>
        </p:nvSpPr>
        <p:spPr>
          <a:xfrm rot="10800000">
            <a:off x="2093293" y="4618024"/>
            <a:ext cx="312821" cy="457201"/>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 xmlns:a16="http://schemas.microsoft.com/office/drawing/2014/main" id="{4D374E63-8D8E-4D5A-8259-BFC8B7AC8315}"/>
              </a:ext>
            </a:extLst>
          </p:cNvPr>
          <p:cNvSpPr txBox="1"/>
          <p:nvPr/>
        </p:nvSpPr>
        <p:spPr>
          <a:xfrm>
            <a:off x="71109" y="141857"/>
            <a:ext cx="2045284" cy="523220"/>
          </a:xfrm>
          <a:prstGeom prst="rect">
            <a:avLst/>
          </a:prstGeom>
          <a:noFill/>
        </p:spPr>
        <p:txBody>
          <a:bodyPr wrap="square" rtlCol="0">
            <a:spAutoFit/>
          </a:bodyPr>
          <a:lstStyle/>
          <a:p>
            <a:r>
              <a:rPr lang="en-US" sz="1400" b="1" dirty="0">
                <a:solidFill>
                  <a:schemeClr val="bg1"/>
                </a:solidFill>
              </a:rPr>
              <a:t>Triage functionality: Prototype</a:t>
            </a:r>
            <a:endParaRPr lang="en-GB" sz="1400" b="1" dirty="0">
              <a:solidFill>
                <a:schemeClr val="bg1"/>
              </a:solidFill>
            </a:endParaRPr>
          </a:p>
        </p:txBody>
      </p:sp>
    </p:spTree>
    <p:extLst>
      <p:ext uri="{BB962C8B-B14F-4D97-AF65-F5344CB8AC3E}">
        <p14:creationId xmlns:p14="http://schemas.microsoft.com/office/powerpoint/2010/main" val="83549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plan overview</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AutoNum type="arabicParenR"/>
            </a:pPr>
            <a:r>
              <a:rPr lang="en-GB" dirty="0" smtClean="0">
                <a:solidFill>
                  <a:srgbClr val="00B050"/>
                </a:solidFill>
              </a:rPr>
              <a:t>Obtaining funding</a:t>
            </a:r>
          </a:p>
          <a:p>
            <a:pPr marL="514350" indent="-514350">
              <a:buAutoNum type="arabicParenR"/>
            </a:pPr>
            <a:r>
              <a:rPr lang="en-GB" dirty="0" smtClean="0">
                <a:solidFill>
                  <a:srgbClr val="00B050"/>
                </a:solidFill>
              </a:rPr>
              <a:t>Registering as a quality improvement project</a:t>
            </a:r>
          </a:p>
          <a:p>
            <a:pPr marL="514350" indent="-514350">
              <a:buAutoNum type="arabicParenR"/>
            </a:pPr>
            <a:r>
              <a:rPr lang="en-GB" dirty="0" smtClean="0">
                <a:solidFill>
                  <a:srgbClr val="00B050"/>
                </a:solidFill>
              </a:rPr>
              <a:t>Baseline evaluation</a:t>
            </a:r>
          </a:p>
          <a:p>
            <a:pPr marL="514350" indent="-514350">
              <a:buAutoNum type="arabicParenR"/>
            </a:pPr>
            <a:r>
              <a:rPr lang="en-GB" dirty="0" smtClean="0">
                <a:solidFill>
                  <a:srgbClr val="00B050"/>
                </a:solidFill>
              </a:rPr>
              <a:t>Process mapping MDT</a:t>
            </a:r>
          </a:p>
          <a:p>
            <a:pPr marL="514350" indent="-514350">
              <a:buAutoNum type="arabicParenR"/>
            </a:pPr>
            <a:r>
              <a:rPr lang="en-GB" dirty="0" smtClean="0">
                <a:solidFill>
                  <a:srgbClr val="00B050"/>
                </a:solidFill>
              </a:rPr>
              <a:t>Establishing deliverables with </a:t>
            </a:r>
            <a:r>
              <a:rPr lang="en-GB" dirty="0" err="1" smtClean="0">
                <a:solidFill>
                  <a:srgbClr val="00B050"/>
                </a:solidFill>
              </a:rPr>
              <a:t>Deontics</a:t>
            </a:r>
            <a:endParaRPr lang="en-GB" dirty="0"/>
          </a:p>
          <a:p>
            <a:pPr marL="514350" indent="-514350">
              <a:buAutoNum type="arabicParenR"/>
            </a:pPr>
            <a:r>
              <a:rPr lang="en-GB" dirty="0" smtClean="0">
                <a:solidFill>
                  <a:srgbClr val="FFC000"/>
                </a:solidFill>
              </a:rPr>
              <a:t>Developing the application</a:t>
            </a:r>
          </a:p>
          <a:p>
            <a:pPr marL="514350" indent="-514350">
              <a:buAutoNum type="arabicParenR"/>
            </a:pPr>
            <a:r>
              <a:rPr lang="en-GB" dirty="0" smtClean="0">
                <a:solidFill>
                  <a:srgbClr val="FFC000"/>
                </a:solidFill>
              </a:rPr>
              <a:t>Obtaining Information Governance approvals</a:t>
            </a:r>
          </a:p>
          <a:p>
            <a:pPr marL="514350" indent="-514350">
              <a:buAutoNum type="arabicParenR"/>
            </a:pPr>
            <a:r>
              <a:rPr lang="en-GB" dirty="0" smtClean="0"/>
              <a:t>Testing application  in parallel with the MDT</a:t>
            </a:r>
          </a:p>
          <a:p>
            <a:pPr marL="514350" indent="-514350">
              <a:buAutoNum type="arabicParenR"/>
            </a:pPr>
            <a:r>
              <a:rPr lang="en-GB" dirty="0" smtClean="0"/>
              <a:t>Analysing results</a:t>
            </a:r>
          </a:p>
          <a:p>
            <a:pPr marL="514350" indent="-514350">
              <a:buAutoNum type="arabicParenR"/>
            </a:pPr>
            <a:r>
              <a:rPr lang="en-GB" dirty="0" smtClean="0"/>
              <a:t>Refining application</a:t>
            </a:r>
          </a:p>
          <a:p>
            <a:pPr marL="0" indent="0">
              <a:buNone/>
            </a:pPr>
            <a:endParaRPr lang="en-GB" dirty="0" smtClean="0"/>
          </a:p>
          <a:p>
            <a:pPr marL="514350" indent="-514350">
              <a:buAutoNum type="arabicParenR"/>
            </a:pPr>
            <a:endParaRPr lang="en-GB" dirty="0"/>
          </a:p>
        </p:txBody>
      </p:sp>
    </p:spTree>
    <p:extLst>
      <p:ext uri="{BB962C8B-B14F-4D97-AF65-F5344CB8AC3E}">
        <p14:creationId xmlns:p14="http://schemas.microsoft.com/office/powerpoint/2010/main" val="2506572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Prostate cancer is the commonest cancer in men</a:t>
            </a:r>
          </a:p>
          <a:p>
            <a:r>
              <a:rPr lang="en-GB" dirty="0" err="1" smtClean="0"/>
              <a:t>Deontics</a:t>
            </a:r>
            <a:r>
              <a:rPr lang="en-GB" dirty="0" smtClean="0"/>
              <a:t> + NBT + TFT partnership</a:t>
            </a:r>
          </a:p>
          <a:p>
            <a:r>
              <a:rPr lang="en-GB" dirty="0" smtClean="0"/>
              <a:t>Aim - improve the quality of the prostate MDT using AI</a:t>
            </a:r>
          </a:p>
          <a:p>
            <a:pPr marL="0" indent="0">
              <a:buNone/>
            </a:pPr>
            <a:endParaRPr lang="en-GB" dirty="0" smtClean="0"/>
          </a:p>
          <a:p>
            <a:pPr marL="0" indent="0">
              <a:buNone/>
            </a:pPr>
            <a:r>
              <a:rPr lang="en-GB" dirty="0" smtClean="0"/>
              <a:t>Through this project we will: </a:t>
            </a:r>
          </a:p>
          <a:p>
            <a:r>
              <a:rPr lang="en-GB" dirty="0" smtClean="0"/>
              <a:t>Improve the quality of data in to the MDT</a:t>
            </a:r>
          </a:p>
          <a:p>
            <a:r>
              <a:rPr lang="en-GB" dirty="0" smtClean="0"/>
              <a:t>Develop clear management pathways for patients with localised and metastatic prostate cancer</a:t>
            </a:r>
          </a:p>
          <a:p>
            <a:r>
              <a:rPr lang="en-GB" dirty="0" smtClean="0"/>
              <a:t>We will #streamline the Prostate MDT</a:t>
            </a:r>
          </a:p>
          <a:p>
            <a:r>
              <a:rPr lang="en-GB" dirty="0" smtClean="0"/>
              <a:t>Disseminate the outcomes and </a:t>
            </a:r>
            <a:r>
              <a:rPr lang="en-GB" dirty="0"/>
              <a:t>contribute </a:t>
            </a:r>
            <a:r>
              <a:rPr lang="en-GB" dirty="0" smtClean="0"/>
              <a:t>evidence to </a:t>
            </a:r>
            <a:r>
              <a:rPr lang="en-GB" dirty="0"/>
              <a:t>the nationally recognised issue </a:t>
            </a:r>
            <a:r>
              <a:rPr lang="en-GB" dirty="0" smtClean="0"/>
              <a:t>and need</a:t>
            </a:r>
          </a:p>
          <a:p>
            <a:r>
              <a:rPr lang="en-GB" dirty="0" smtClean="0"/>
              <a:t>Pursue relevant research opportunities</a:t>
            </a:r>
            <a:endParaRPr lang="en-GB" dirty="0"/>
          </a:p>
        </p:txBody>
      </p:sp>
    </p:spTree>
    <p:extLst>
      <p:ext uri="{BB962C8B-B14F-4D97-AF65-F5344CB8AC3E}">
        <p14:creationId xmlns:p14="http://schemas.microsoft.com/office/powerpoint/2010/main" val="13943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3" name="Content Placeholder 2"/>
          <p:cNvSpPr>
            <a:spLocks noGrp="1"/>
          </p:cNvSpPr>
          <p:nvPr>
            <p:ph idx="1"/>
          </p:nvPr>
        </p:nvSpPr>
        <p:spPr>
          <a:xfrm>
            <a:off x="457200" y="1600201"/>
            <a:ext cx="8229600" cy="4205064"/>
          </a:xfrm>
        </p:spPr>
        <p:txBody>
          <a:bodyPr/>
          <a:lstStyle/>
          <a:p>
            <a:pPr marL="0" indent="0">
              <a:buNone/>
            </a:pPr>
            <a:r>
              <a:rPr lang="en-GB" dirty="0" smtClean="0"/>
              <a:t>Marc Williams			SWAG</a:t>
            </a:r>
          </a:p>
          <a:p>
            <a:pPr marL="0" indent="0">
              <a:buNone/>
            </a:pPr>
            <a:r>
              <a:rPr lang="en-GB" dirty="0" smtClean="0"/>
              <a:t>Raj </a:t>
            </a:r>
            <a:r>
              <a:rPr lang="en-GB" dirty="0" err="1" smtClean="0"/>
              <a:t>Persad</a:t>
            </a:r>
            <a:r>
              <a:rPr lang="en-GB" dirty="0" smtClean="0"/>
              <a:t>				John Graham</a:t>
            </a:r>
          </a:p>
          <a:p>
            <a:pPr marL="0" indent="0">
              <a:buNone/>
            </a:pPr>
            <a:r>
              <a:rPr lang="en-GB" dirty="0" smtClean="0"/>
              <a:t>Helen </a:t>
            </a:r>
            <a:r>
              <a:rPr lang="en-GB" dirty="0" err="1" smtClean="0"/>
              <a:t>Dunderdale</a:t>
            </a:r>
            <a:r>
              <a:rPr lang="en-GB" dirty="0" smtClean="0"/>
              <a:t>		</a:t>
            </a:r>
            <a:r>
              <a:rPr lang="en-GB" dirty="0"/>
              <a:t>T</a:t>
            </a:r>
            <a:r>
              <a:rPr lang="en-GB" dirty="0" smtClean="0"/>
              <a:t>ariq White</a:t>
            </a:r>
          </a:p>
          <a:p>
            <a:pPr marL="0" indent="0">
              <a:buNone/>
            </a:pPr>
            <a:r>
              <a:rPr lang="en-GB" dirty="0" smtClean="0"/>
              <a:t>Rhona Galt			</a:t>
            </a:r>
            <a:r>
              <a:rPr lang="en-GB" dirty="0"/>
              <a:t>T</a:t>
            </a:r>
            <a:r>
              <a:rPr lang="en-GB" dirty="0" smtClean="0"/>
              <a:t>im Keen</a:t>
            </a:r>
          </a:p>
          <a:p>
            <a:pPr marL="0" indent="0">
              <a:buNone/>
            </a:pPr>
            <a:r>
              <a:rPr lang="en-GB" dirty="0" smtClean="0"/>
              <a:t>Tim Whittlestone		</a:t>
            </a:r>
            <a:r>
              <a:rPr lang="en-GB" dirty="0"/>
              <a:t>Sara </a:t>
            </a:r>
            <a:r>
              <a:rPr lang="en-GB" dirty="0" err="1" smtClean="0"/>
              <a:t>Moghabi</a:t>
            </a:r>
            <a:r>
              <a:rPr lang="en-GB" dirty="0" smtClean="0"/>
              <a:t> </a:t>
            </a:r>
          </a:p>
          <a:p>
            <a:pPr marL="0" indent="0">
              <a:buNone/>
            </a:pPr>
            <a:r>
              <a:rPr lang="en-GB" dirty="0" smtClean="0"/>
              <a:t>Rana </a:t>
            </a:r>
            <a:r>
              <a:rPr lang="en-GB" dirty="0" err="1" smtClean="0"/>
              <a:t>Asir</a:t>
            </a:r>
            <a:r>
              <a:rPr lang="en-GB" dirty="0" smtClean="0"/>
              <a:t>				Lorraine Woodward</a:t>
            </a:r>
          </a:p>
          <a:p>
            <a:pPr marL="0" indent="0">
              <a:buNone/>
            </a:pPr>
            <a:r>
              <a:rPr lang="en-GB" dirty="0" smtClean="0"/>
              <a:t>Helen Williamson</a:t>
            </a:r>
            <a:endParaRPr lang="en-GB" dirty="0"/>
          </a:p>
          <a:p>
            <a:pPr marL="0" indent="0">
              <a:buNone/>
            </a:pPr>
            <a:endParaRPr lang="en-GB" dirty="0" smtClean="0"/>
          </a:p>
          <a:p>
            <a:pPr marL="0" indent="0">
              <a:buNone/>
            </a:pPr>
            <a:endParaRPr lang="en-GB" dirty="0"/>
          </a:p>
        </p:txBody>
      </p:sp>
      <p:pic>
        <p:nvPicPr>
          <p:cNvPr id="4" name="Picture 3"/>
          <p:cNvPicPr>
            <a:picLocks noChangeAspect="1"/>
          </p:cNvPicPr>
          <p:nvPr/>
        </p:nvPicPr>
        <p:blipFill rotWithShape="1">
          <a:blip r:embed="rId2"/>
          <a:srcRect t="19740" b="25314"/>
          <a:stretch/>
        </p:blipFill>
        <p:spPr>
          <a:xfrm>
            <a:off x="17837" y="5711325"/>
            <a:ext cx="3217048" cy="114667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5891" b="26393"/>
          <a:stretch/>
        </p:blipFill>
        <p:spPr>
          <a:xfrm>
            <a:off x="6585583" y="5953034"/>
            <a:ext cx="2543175" cy="858981"/>
          </a:xfrm>
          <a:prstGeom prst="rect">
            <a:avLst/>
          </a:prstGeom>
        </p:spPr>
      </p:pic>
    </p:spTree>
    <p:extLst>
      <p:ext uri="{BB962C8B-B14F-4D97-AF65-F5344CB8AC3E}">
        <p14:creationId xmlns:p14="http://schemas.microsoft.com/office/powerpoint/2010/main" val="324645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b="1" dirty="0" smtClean="0"/>
              <a:t>The Prostate MDT</a:t>
            </a:r>
            <a:endParaRPr lang="en-GB" sz="4000" b="1" dirty="0"/>
          </a:p>
        </p:txBody>
      </p:sp>
      <p:pic>
        <p:nvPicPr>
          <p:cNvPr id="5" name="Picture 2" descr="ca40beed-9ac1-4346-b112-8a70e74f3a24@eurprd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56792"/>
            <a:ext cx="3840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32040" y="2060848"/>
            <a:ext cx="4104456" cy="1477328"/>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t>Resource</a:t>
            </a:r>
          </a:p>
          <a:p>
            <a:pPr marL="285750" indent="-285750">
              <a:buFont typeface="Arial" panose="020B0604020202020204" pitchFamily="34" charset="0"/>
              <a:buChar char="•"/>
            </a:pPr>
            <a:r>
              <a:rPr lang="en-GB" sz="2400" b="1" dirty="0" smtClean="0"/>
              <a:t>High volume – 40+ per week</a:t>
            </a:r>
          </a:p>
          <a:p>
            <a:pPr marL="285750" indent="-285750">
              <a:buFont typeface="Arial" panose="020B0604020202020204" pitchFamily="34" charset="0"/>
              <a:buChar char="•"/>
            </a:pPr>
            <a:r>
              <a:rPr lang="en-GB" sz="2400" b="1" dirty="0" smtClean="0"/>
              <a:t>Competing pressures</a:t>
            </a:r>
          </a:p>
          <a:p>
            <a:endParaRPr lang="en-GB" dirty="0"/>
          </a:p>
        </p:txBody>
      </p:sp>
      <p:sp>
        <p:nvSpPr>
          <p:cNvPr id="8" name="TextBox 7"/>
          <p:cNvSpPr txBox="1"/>
          <p:nvPr/>
        </p:nvSpPr>
        <p:spPr>
          <a:xfrm>
            <a:off x="395536" y="4624734"/>
            <a:ext cx="8280920" cy="1477328"/>
          </a:xfrm>
          <a:prstGeom prst="rect">
            <a:avLst/>
          </a:prstGeom>
          <a:noFill/>
        </p:spPr>
        <p:txBody>
          <a:bodyPr wrap="square" rtlCol="0">
            <a:spAutoFit/>
          </a:bodyPr>
          <a:lstStyle/>
          <a:p>
            <a:r>
              <a:rPr lang="en-GB" b="1" dirty="0" smtClean="0"/>
              <a:t>Cancer Alliance MDT Survey 2019 ( n=5 )</a:t>
            </a:r>
          </a:p>
          <a:p>
            <a:endParaRPr lang="en-GB" dirty="0" smtClean="0"/>
          </a:p>
          <a:p>
            <a:r>
              <a:rPr lang="en-GB" dirty="0" smtClean="0"/>
              <a:t>‘Too Long’	</a:t>
            </a:r>
          </a:p>
          <a:p>
            <a:r>
              <a:rPr lang="en-GB" dirty="0" smtClean="0"/>
              <a:t>‘Only discuss patients where there is something worth discussing’</a:t>
            </a:r>
          </a:p>
          <a:p>
            <a:r>
              <a:rPr lang="en-GB" dirty="0" smtClean="0"/>
              <a:t>‘Increasing numbers of complex patients for discussion’</a:t>
            </a:r>
            <a:endParaRPr lang="en-GB" dirty="0"/>
          </a:p>
        </p:txBody>
      </p:sp>
    </p:spTree>
    <p:extLst>
      <p:ext uri="{BB962C8B-B14F-4D97-AF65-F5344CB8AC3E}">
        <p14:creationId xmlns:p14="http://schemas.microsoft.com/office/powerpoint/2010/main" val="356203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67278808"/>
              </p:ext>
            </p:extLst>
          </p:nvPr>
        </p:nvGraphicFramePr>
        <p:xfrm>
          <a:off x="0" y="2306652"/>
          <a:ext cx="7433149" cy="4551348"/>
        </p:xfrm>
        <a:graphic>
          <a:graphicData uri="http://schemas.openxmlformats.org/drawingml/2006/table">
            <a:tbl>
              <a:tblPr firstRow="1" firstCol="1" bandRow="1">
                <a:tableStyleId>{5C22544A-7EE6-4342-B048-85BDC9FD1C3A}</a:tableStyleId>
              </a:tblPr>
              <a:tblGrid>
                <a:gridCol w="2302162"/>
                <a:gridCol w="488770"/>
                <a:gridCol w="240815"/>
                <a:gridCol w="451151"/>
                <a:gridCol w="297930"/>
                <a:gridCol w="451151"/>
                <a:gridCol w="297930"/>
                <a:gridCol w="2903240"/>
              </a:tblGrid>
              <a:tr h="272549">
                <a:tc>
                  <a:txBody>
                    <a:bodyPr/>
                    <a:lstStyle/>
                    <a:p>
                      <a:pPr>
                        <a:spcAft>
                          <a:spcPts val="0"/>
                        </a:spcAft>
                      </a:pPr>
                      <a:r>
                        <a:rPr lang="en-GB" sz="600" dirty="0">
                          <a:effectLst/>
                        </a:rPr>
                        <a:t> </a:t>
                      </a:r>
                      <a:endParaRPr lang="en-GB" sz="600" dirty="0">
                        <a:effectLst/>
                        <a:latin typeface="Calibri"/>
                        <a:ea typeface="Calibri"/>
                      </a:endParaRPr>
                    </a:p>
                  </a:txBody>
                  <a:tcPr marL="37166" marR="37166" marT="0" marB="0" anchor="ctr"/>
                </a:tc>
                <a:tc gridSpan="2">
                  <a:txBody>
                    <a:bodyPr/>
                    <a:lstStyle/>
                    <a:p>
                      <a:pPr algn="ctr">
                        <a:spcAft>
                          <a:spcPts val="0"/>
                        </a:spcAft>
                      </a:pPr>
                      <a:r>
                        <a:rPr lang="en-GB" sz="600">
                          <a:effectLst/>
                        </a:rPr>
                        <a:t>Bristol Trusts Combined submission</a:t>
                      </a:r>
                      <a:endParaRPr lang="en-GB" sz="600">
                        <a:effectLst/>
                        <a:latin typeface="Calibri"/>
                        <a:ea typeface="Calibri"/>
                      </a:endParaRPr>
                    </a:p>
                  </a:txBody>
                  <a:tcPr marL="37166" marR="37166" marT="0" marB="0" anchor="ctr"/>
                </a:tc>
                <a:tc hMerge="1">
                  <a:txBody>
                    <a:bodyPr/>
                    <a:lstStyle/>
                    <a:p>
                      <a:endParaRPr lang="en-GB"/>
                    </a:p>
                  </a:txBody>
                  <a:tcPr/>
                </a:tc>
                <a:tc gridSpan="2">
                  <a:txBody>
                    <a:bodyPr/>
                    <a:lstStyle/>
                    <a:p>
                      <a:pPr algn="ctr">
                        <a:spcAft>
                          <a:spcPts val="0"/>
                        </a:spcAft>
                      </a:pPr>
                      <a:r>
                        <a:rPr lang="en-GB" sz="600">
                          <a:effectLst/>
                        </a:rPr>
                        <a:t>SWAG</a:t>
                      </a:r>
                      <a:endParaRPr lang="en-GB" sz="600">
                        <a:effectLst/>
                        <a:latin typeface="Calibri"/>
                        <a:ea typeface="Calibri"/>
                      </a:endParaRPr>
                    </a:p>
                  </a:txBody>
                  <a:tcPr marL="37166" marR="37166" marT="0" marB="0" anchor="ctr"/>
                </a:tc>
                <a:tc hMerge="1">
                  <a:txBody>
                    <a:bodyPr/>
                    <a:lstStyle/>
                    <a:p>
                      <a:endParaRPr lang="en-GB"/>
                    </a:p>
                  </a:txBody>
                  <a:tcPr/>
                </a:tc>
                <a:tc gridSpan="2">
                  <a:txBody>
                    <a:bodyPr/>
                    <a:lstStyle/>
                    <a:p>
                      <a:pPr algn="ctr">
                        <a:spcAft>
                          <a:spcPts val="0"/>
                        </a:spcAft>
                      </a:pPr>
                      <a:r>
                        <a:rPr lang="en-GB" sz="600">
                          <a:effectLst/>
                        </a:rPr>
                        <a:t>England</a:t>
                      </a:r>
                      <a:endParaRPr lang="en-GB" sz="600">
                        <a:effectLst/>
                        <a:latin typeface="Calibri"/>
                        <a:ea typeface="Calibri"/>
                      </a:endParaRPr>
                    </a:p>
                  </a:txBody>
                  <a:tcPr marL="37166" marR="37166" marT="0" marB="0" anchor="ctr"/>
                </a:tc>
                <a:tc hMerge="1">
                  <a:txBody>
                    <a:bodyPr/>
                    <a:lstStyle/>
                    <a:p>
                      <a:endParaRPr lang="en-GB"/>
                    </a:p>
                  </a:txBody>
                  <a:tcPr/>
                </a:tc>
                <a:tc>
                  <a:txBody>
                    <a:bodyPr/>
                    <a:lstStyle/>
                    <a:p>
                      <a:pPr algn="ctr">
                        <a:spcAft>
                          <a:spcPts val="0"/>
                        </a:spcAft>
                      </a:pPr>
                      <a:r>
                        <a:rPr lang="en-GB" sz="600">
                          <a:effectLst/>
                        </a:rPr>
                        <a:t> </a:t>
                      </a:r>
                      <a:endParaRPr lang="en-GB" sz="600">
                        <a:effectLst/>
                        <a:latin typeface="Calibri"/>
                        <a:ea typeface="Calibri"/>
                      </a:endParaRPr>
                    </a:p>
                  </a:txBody>
                  <a:tcPr marL="37166" marR="37166" marT="0" marB="0"/>
                </a:tc>
              </a:tr>
              <a:tr h="272549">
                <a:tc>
                  <a:txBody>
                    <a:bodyPr/>
                    <a:lstStyle/>
                    <a:p>
                      <a:pPr>
                        <a:spcAft>
                          <a:spcPts val="0"/>
                        </a:spcAft>
                      </a:pPr>
                      <a:r>
                        <a:rPr lang="en-GB" sz="600">
                          <a:effectLst/>
                        </a:rPr>
                        <a:t>Metric Name</a:t>
                      </a:r>
                      <a:endParaRPr lang="en-GB" sz="600">
                        <a:effectLst/>
                        <a:latin typeface="Calibri"/>
                        <a:ea typeface="Calibri"/>
                      </a:endParaRPr>
                    </a:p>
                  </a:txBody>
                  <a:tcPr marL="37166" marR="37166" marT="0" marB="0" anchor="ctr"/>
                </a:tc>
                <a:tc>
                  <a:txBody>
                    <a:bodyPr/>
                    <a:lstStyle/>
                    <a:p>
                      <a:pPr algn="ctr">
                        <a:spcAft>
                          <a:spcPts val="0"/>
                        </a:spcAft>
                      </a:pPr>
                      <a:r>
                        <a:rPr lang="en-GB" sz="600">
                          <a:effectLst/>
                        </a:rPr>
                        <a:t>Count (whole year combined)</a:t>
                      </a:r>
                      <a:endParaRPr lang="en-GB" sz="600">
                        <a:effectLst/>
                        <a:latin typeface="Calibri"/>
                        <a:ea typeface="Calibri"/>
                      </a:endParaRPr>
                    </a:p>
                  </a:txBody>
                  <a:tcPr marL="37166" marR="37166" marT="0" marB="0" anchor="ctr"/>
                </a:tc>
                <a:tc>
                  <a:txBody>
                    <a:bodyPr/>
                    <a:lstStyle/>
                    <a:p>
                      <a:pPr algn="ctr">
                        <a:spcAft>
                          <a:spcPts val="0"/>
                        </a:spcAft>
                      </a:pPr>
                      <a:r>
                        <a:rPr lang="en-GB" sz="600">
                          <a:effectLst/>
                        </a:rPr>
                        <a:t>%</a:t>
                      </a:r>
                      <a:endParaRPr lang="en-GB" sz="600">
                        <a:effectLst/>
                        <a:latin typeface="Calibri"/>
                        <a:ea typeface="Calibri"/>
                      </a:endParaRPr>
                    </a:p>
                  </a:txBody>
                  <a:tcPr marL="37166" marR="37166" marT="0" marB="0" anchor="ctr"/>
                </a:tc>
                <a:tc>
                  <a:txBody>
                    <a:bodyPr/>
                    <a:lstStyle/>
                    <a:p>
                      <a:pPr algn="ctr">
                        <a:spcAft>
                          <a:spcPts val="0"/>
                        </a:spcAft>
                      </a:pPr>
                      <a:r>
                        <a:rPr lang="en-GB" sz="600">
                          <a:effectLst/>
                        </a:rPr>
                        <a:t>Count (whole year combined)</a:t>
                      </a:r>
                      <a:endParaRPr lang="en-GB" sz="600">
                        <a:effectLst/>
                        <a:latin typeface="Calibri"/>
                        <a:ea typeface="Calibri"/>
                      </a:endParaRPr>
                    </a:p>
                  </a:txBody>
                  <a:tcPr marL="37166" marR="37166" marT="0" marB="0" anchor="ctr"/>
                </a:tc>
                <a:tc>
                  <a:txBody>
                    <a:bodyPr/>
                    <a:lstStyle/>
                    <a:p>
                      <a:pPr algn="ctr">
                        <a:spcAft>
                          <a:spcPts val="0"/>
                        </a:spcAft>
                      </a:pPr>
                      <a:r>
                        <a:rPr lang="en-GB" sz="600">
                          <a:effectLst/>
                        </a:rPr>
                        <a:t>%</a:t>
                      </a:r>
                      <a:endParaRPr lang="en-GB" sz="600">
                        <a:effectLst/>
                        <a:latin typeface="Calibri"/>
                        <a:ea typeface="Calibri"/>
                      </a:endParaRPr>
                    </a:p>
                  </a:txBody>
                  <a:tcPr marL="37166" marR="37166" marT="0" marB="0" anchor="ctr"/>
                </a:tc>
                <a:tc>
                  <a:txBody>
                    <a:bodyPr/>
                    <a:lstStyle/>
                    <a:p>
                      <a:pPr algn="ctr">
                        <a:spcAft>
                          <a:spcPts val="0"/>
                        </a:spcAft>
                      </a:pPr>
                      <a:r>
                        <a:rPr lang="en-GB" sz="600">
                          <a:effectLst/>
                        </a:rPr>
                        <a:t>Count (whole year combined)</a:t>
                      </a:r>
                      <a:endParaRPr lang="en-GB" sz="600">
                        <a:effectLst/>
                        <a:latin typeface="Calibri"/>
                        <a:ea typeface="Calibri"/>
                      </a:endParaRPr>
                    </a:p>
                  </a:txBody>
                  <a:tcPr marL="37166" marR="37166" marT="0" marB="0" anchor="ctr"/>
                </a:tc>
                <a:tc>
                  <a:txBody>
                    <a:bodyPr/>
                    <a:lstStyle/>
                    <a:p>
                      <a:pPr algn="ctr">
                        <a:spcAft>
                          <a:spcPts val="0"/>
                        </a:spcAft>
                      </a:pPr>
                      <a:r>
                        <a:rPr lang="en-GB" sz="600">
                          <a:effectLst/>
                        </a:rPr>
                        <a:t>%</a:t>
                      </a:r>
                      <a:endParaRPr lang="en-GB" sz="600">
                        <a:effectLst/>
                        <a:latin typeface="Calibri"/>
                        <a:ea typeface="Calibri"/>
                      </a:endParaRPr>
                    </a:p>
                  </a:txBody>
                  <a:tcPr marL="37166" marR="37166" marT="0" marB="0" anchor="ctr"/>
                </a:tc>
                <a:tc>
                  <a:txBody>
                    <a:bodyPr/>
                    <a:lstStyle/>
                    <a:p>
                      <a:pPr algn="ctr">
                        <a:spcAft>
                          <a:spcPts val="0"/>
                        </a:spcAft>
                      </a:pPr>
                      <a:r>
                        <a:rPr lang="en-GB" sz="600">
                          <a:effectLst/>
                        </a:rPr>
                        <a:t>Comment</a:t>
                      </a:r>
                      <a:endParaRPr lang="en-GB" sz="600">
                        <a:effectLst/>
                        <a:latin typeface="Calibri"/>
                        <a:ea typeface="Calibri"/>
                      </a:endParaRPr>
                    </a:p>
                  </a:txBody>
                  <a:tcPr marL="37166" marR="37166" marT="0" marB="0"/>
                </a:tc>
              </a:tr>
              <a:tr h="181699">
                <a:tc>
                  <a:txBody>
                    <a:bodyPr/>
                    <a:lstStyle/>
                    <a:p>
                      <a:pPr>
                        <a:spcAft>
                          <a:spcPts val="0"/>
                        </a:spcAft>
                      </a:pPr>
                      <a:r>
                        <a:rPr lang="en-GB" sz="600" dirty="0">
                          <a:effectLst/>
                        </a:rPr>
                        <a:t>L2.1a: with a Cancer Diagnosis (diagnosis may not have been at this Trust)</a:t>
                      </a:r>
                      <a:endParaRPr lang="en-GB" sz="600" dirty="0">
                        <a:effectLst/>
                        <a:latin typeface="Calibri"/>
                        <a:ea typeface="Calibri"/>
                      </a:endParaRPr>
                    </a:p>
                  </a:txBody>
                  <a:tcPr marL="37166" marR="37166" marT="0" marB="0" anchor="b"/>
                </a:tc>
                <a:tc>
                  <a:txBody>
                    <a:bodyPr/>
                    <a:lstStyle/>
                    <a:p>
                      <a:pPr algn="ctr">
                        <a:spcAft>
                          <a:spcPts val="0"/>
                        </a:spcAft>
                      </a:pPr>
                      <a:r>
                        <a:rPr lang="en-GB" sz="600">
                          <a:effectLst/>
                        </a:rPr>
                        <a:t>815</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100.0%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2310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100.0%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45068</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100.0%</a:t>
                      </a:r>
                      <a:endParaRPr lang="en-GB" sz="600">
                        <a:effectLst/>
                        <a:latin typeface="Calibri"/>
                        <a:ea typeface="Calibri"/>
                      </a:endParaRPr>
                    </a:p>
                  </a:txBody>
                  <a:tcPr marL="37166" marR="37166" marT="0" marB="0" anchor="b"/>
                </a:tc>
                <a:tc>
                  <a:txBody>
                    <a:bodyPr/>
                    <a:lstStyle/>
                    <a:p>
                      <a:pPr>
                        <a:spcAft>
                          <a:spcPts val="0"/>
                        </a:spcAft>
                      </a:pPr>
                      <a:r>
                        <a:rPr lang="en-GB" sz="600">
                          <a:effectLst/>
                        </a:rPr>
                        <a:t>This is any patient for which data has been supplied and will include patients diagnosed at the Trust and patients referred in from other Trusts that have gone onto your system</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L2.1b: with a treatment record submitted</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702</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86.1%</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2046</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88.6%</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37710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83.7%</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L2.1c: where the first treatment was surgery</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128</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15.7%</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273</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11.8%</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4719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10.5%</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L2.1d: with a basis of diagnosis</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684</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83.9%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2157</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93.4%</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42581</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94.5%</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L2.1e: with a histological basis of diagnosis</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552</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67.7%</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1660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71.9%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33499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74.3%</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L2.1f: with a CNS indication code submitted</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296</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36.3%</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1193</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51.6%</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27672</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61.4%</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81699">
                <a:tc>
                  <a:txBody>
                    <a:bodyPr/>
                    <a:lstStyle/>
                    <a:p>
                      <a:pPr>
                        <a:spcAft>
                          <a:spcPts val="0"/>
                        </a:spcAft>
                      </a:pPr>
                      <a:r>
                        <a:rPr lang="en-GB" sz="600" dirty="0">
                          <a:effectLst/>
                        </a:rPr>
                        <a:t>L2.1g: diagnosed who had a CNS contact</a:t>
                      </a:r>
                      <a:endParaRPr lang="en-GB" sz="600" dirty="0">
                        <a:effectLst/>
                        <a:latin typeface="Calibri"/>
                        <a:ea typeface="Calibri"/>
                      </a:endParaRPr>
                    </a:p>
                  </a:txBody>
                  <a:tcPr marL="37166" marR="37166" marT="0" marB="0" anchor="b"/>
                </a:tc>
                <a:tc>
                  <a:txBody>
                    <a:bodyPr/>
                    <a:lstStyle/>
                    <a:p>
                      <a:pPr algn="ctr">
                        <a:spcAft>
                          <a:spcPts val="0"/>
                        </a:spcAft>
                      </a:pPr>
                      <a:r>
                        <a:rPr lang="en-GB" sz="600">
                          <a:effectLst/>
                        </a:rPr>
                        <a:t>260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31.9%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827</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35.8%</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21636</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48.0%</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03238">
                <a:tc>
                  <a:txBody>
                    <a:bodyPr/>
                    <a:lstStyle/>
                    <a:p>
                      <a:pPr>
                        <a:spcAft>
                          <a:spcPts val="0"/>
                        </a:spcAft>
                      </a:pPr>
                      <a:r>
                        <a:rPr lang="en-GB" sz="600">
                          <a:effectLst/>
                        </a:rPr>
                        <a:t>L2.1h: diagnosed where age at diagnosis is under 25</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0.0%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0.0%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0.0%</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L2.1i: which are stageable</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815</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100.0%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2310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100.0%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45068</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100.0%</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272549">
                <a:tc>
                  <a:txBody>
                    <a:bodyPr/>
                    <a:lstStyle/>
                    <a:p>
                      <a:pPr>
                        <a:spcAft>
                          <a:spcPts val="0"/>
                        </a:spcAft>
                      </a:pPr>
                      <a:r>
                        <a:rPr lang="en-GB" sz="600">
                          <a:effectLst/>
                        </a:rPr>
                        <a:t>L2.1j: stageable with full stage at diagnosis</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116</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14.2%</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1060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45.9%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25741</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57.1%</a:t>
                      </a:r>
                      <a:endParaRPr lang="en-GB" sz="600">
                        <a:effectLst/>
                        <a:latin typeface="Calibri"/>
                        <a:ea typeface="Calibri"/>
                      </a:endParaRPr>
                    </a:p>
                  </a:txBody>
                  <a:tcPr marL="37166" marR="37166" marT="0" marB="0" anchor="b"/>
                </a:tc>
                <a:tc>
                  <a:txBody>
                    <a:bodyPr/>
                    <a:lstStyle/>
                    <a:p>
                      <a:pPr>
                        <a:spcAft>
                          <a:spcPts val="0"/>
                        </a:spcAft>
                      </a:pPr>
                      <a:r>
                        <a:rPr lang="en-GB" sz="600">
                          <a:effectLst/>
                        </a:rPr>
                        <a:t>This is our usual metric for staging completeness, however, in large tertiary centres it may be a little inaccurate due to many patients not being discussed at MDT, although in this case, this is comparable with metric 2.2b discussed at MDT with a full stage</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L2.1k: discussed at MDT</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787</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96.6%</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2220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96.1%</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37406</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83.0%</a:t>
                      </a:r>
                      <a:endParaRPr lang="en-GB" sz="600">
                        <a:effectLst/>
                        <a:latin typeface="Calibri"/>
                        <a:ea typeface="Calibri"/>
                      </a:endParaRPr>
                    </a:p>
                  </a:txBody>
                  <a:tcPr marL="37166" marR="37166" marT="0" marB="0" anchor="b"/>
                </a:tc>
                <a:tc>
                  <a:txBody>
                    <a:bodyPr/>
                    <a:lstStyle/>
                    <a:p>
                      <a:pPr>
                        <a:spcAft>
                          <a:spcPts val="0"/>
                        </a:spcAft>
                      </a:pPr>
                      <a:r>
                        <a:rPr lang="en-GB" sz="600">
                          <a:effectLst/>
                        </a:rPr>
                        <a:t>The number of patients discussed at MDT is used at the denominator for all metrics below. </a:t>
                      </a:r>
                      <a:endParaRPr lang="en-GB" sz="600">
                        <a:effectLst/>
                        <a:latin typeface="Calibri"/>
                        <a:ea typeface="Calibri"/>
                      </a:endParaRPr>
                    </a:p>
                  </a:txBody>
                  <a:tcPr marL="37166" marR="37166" marT="0" marB="0"/>
                </a:tc>
              </a:tr>
              <a:tr h="103238">
                <a:tc>
                  <a:txBody>
                    <a:bodyPr/>
                    <a:lstStyle/>
                    <a:p>
                      <a:pPr>
                        <a:spcAft>
                          <a:spcPts val="0"/>
                        </a:spcAft>
                      </a:pPr>
                      <a:r>
                        <a:rPr lang="en-GB" sz="600">
                          <a:effectLst/>
                        </a:rPr>
                        <a:t>L2.1l: discussed at MDT with a performance status</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38</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4.8%</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1054</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47.5%</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21430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57.3%</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L2.1m: discussed at MDT which are stageable cancers</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787</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100.0%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2220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100.0%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37406</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100.0%</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L2.2a: discussed at MDT with a first treatment of surgery</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127</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16.1%</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269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12.1%</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4193</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11.2%</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L2.2b: discussed at MDT with a full stage</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114</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14.5%</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1047</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47.2%</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22949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61.4%</a:t>
                      </a:r>
                      <a:endParaRPr lang="en-GB" sz="600">
                        <a:effectLst/>
                        <a:latin typeface="Calibri"/>
                        <a:ea typeface="Calibri"/>
                      </a:endParaRPr>
                    </a:p>
                  </a:txBody>
                  <a:tcPr marL="37166" marR="37166" marT="0" marB="0" anchor="b"/>
                </a:tc>
                <a:tc>
                  <a:txBody>
                    <a:bodyPr/>
                    <a:lstStyle/>
                    <a:p>
                      <a:pPr>
                        <a:spcAft>
                          <a:spcPts val="0"/>
                        </a:spcAft>
                      </a:pPr>
                      <a:r>
                        <a:rPr lang="en-GB" sz="600" dirty="0">
                          <a:effectLst/>
                        </a:rPr>
                        <a:t> </a:t>
                      </a:r>
                      <a:endParaRPr lang="en-GB" sz="600" dirty="0">
                        <a:effectLst/>
                        <a:latin typeface="Calibri"/>
                        <a:ea typeface="Calibri"/>
                      </a:endParaRPr>
                    </a:p>
                  </a:txBody>
                  <a:tcPr marL="37166" marR="37166" marT="0" marB="0"/>
                </a:tc>
              </a:tr>
              <a:tr h="103238">
                <a:tc>
                  <a:txBody>
                    <a:bodyPr/>
                    <a:lstStyle/>
                    <a:p>
                      <a:pPr>
                        <a:spcAft>
                          <a:spcPts val="0"/>
                        </a:spcAft>
                      </a:pPr>
                      <a:r>
                        <a:rPr lang="en-GB" sz="600">
                          <a:effectLst/>
                        </a:rPr>
                        <a:t>L2.2c: discussed at MDT with a full stage and a performance status</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3.7%</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874</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39.4%</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16498</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44.1%</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L2.2d: discussed at MDT with a full stage and a TNM version supplied</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107</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13.6%</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944</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42.5%</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22234</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59.4%</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L2.3a: discussed at MDT with a full stage section</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114</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14.5%</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1047</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47.2%</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22949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61.4%</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03238">
                <a:tc>
                  <a:txBody>
                    <a:bodyPr/>
                    <a:lstStyle/>
                    <a:p>
                      <a:pPr>
                        <a:spcAft>
                          <a:spcPts val="0"/>
                        </a:spcAft>
                      </a:pPr>
                      <a:r>
                        <a:rPr lang="en-GB" sz="600">
                          <a:effectLst/>
                        </a:rPr>
                        <a:t>L2.3a: discussed at MDT with a partial stage section</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18</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2.3%</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43</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2906</a:t>
                      </a:r>
                      <a:endParaRPr lang="en-GB" sz="600">
                        <a:effectLst/>
                        <a:latin typeface="Calibri"/>
                        <a:ea typeface="Calibri"/>
                      </a:endParaRPr>
                    </a:p>
                  </a:txBody>
                  <a:tcPr marL="37166" marR="37166" marT="0" marB="0" anchor="b"/>
                </a:tc>
                <a:tc>
                  <a:txBody>
                    <a:bodyPr/>
                    <a:lstStyle/>
                    <a:p>
                      <a:pPr algn="ctr">
                        <a:spcAft>
                          <a:spcPts val="0"/>
                        </a:spcAft>
                      </a:pPr>
                      <a:r>
                        <a:rPr lang="en-GB" sz="600" dirty="0">
                          <a:effectLst/>
                        </a:rPr>
                        <a:t>7.8%</a:t>
                      </a:r>
                      <a:endParaRPr lang="en-GB" sz="600" dirty="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L2.3b: discussed at MDT with a full pre-treatment stage</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99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12.6%</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1019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45.9%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21462</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57.4%</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03238">
                <a:tc>
                  <a:txBody>
                    <a:bodyPr/>
                    <a:lstStyle/>
                    <a:p>
                      <a:pPr>
                        <a:spcAft>
                          <a:spcPts val="0"/>
                        </a:spcAft>
                      </a:pPr>
                      <a:r>
                        <a:rPr lang="en-GB" sz="600">
                          <a:effectLst/>
                        </a:rPr>
                        <a:t>L2.3b: discussed at MDT with a partial pre-treatment stage</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18</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2.3%</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43</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1.9%</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2625</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7.0%</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L2.3c: discussed at MDT with a full integrated stage where first treatment was surgery</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22</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17.3%</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77</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28.6%</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1654</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39.4%</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81699">
                <a:tc>
                  <a:txBody>
                    <a:bodyPr/>
                    <a:lstStyle/>
                    <a:p>
                      <a:pPr>
                        <a:spcAft>
                          <a:spcPts val="0"/>
                        </a:spcAft>
                      </a:pPr>
                      <a:r>
                        <a:rPr lang="en-GB" sz="600">
                          <a:effectLst/>
                        </a:rPr>
                        <a:t>L2.3c: discussed at MDT with partial integrated stage where first treatment was surgery</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0.0%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1</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0.4%</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293</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7.0%</a:t>
                      </a:r>
                      <a:endParaRPr lang="en-GB" sz="600">
                        <a:effectLst/>
                        <a:latin typeface="Calibri"/>
                        <a:ea typeface="Calibri"/>
                      </a:endParaRPr>
                    </a:p>
                  </a:txBody>
                  <a:tcPr marL="37166" marR="37166" marT="0" marB="0" anchor="b"/>
                </a:tc>
                <a:tc>
                  <a:txBody>
                    <a:bodyPr/>
                    <a:lstStyle/>
                    <a:p>
                      <a:pPr>
                        <a:spcAft>
                          <a:spcPts val="0"/>
                        </a:spcAft>
                      </a:pPr>
                      <a:r>
                        <a:rPr lang="en-GB" sz="600">
                          <a:effectLst/>
                        </a:rPr>
                        <a:t> </a:t>
                      </a:r>
                      <a:endParaRPr lang="en-GB" sz="600">
                        <a:effectLst/>
                        <a:latin typeface="Calibri"/>
                        <a:ea typeface="Calibri"/>
                      </a:endParaRPr>
                    </a:p>
                  </a:txBody>
                  <a:tcPr marL="37166" marR="37166" marT="0" marB="0"/>
                </a:tc>
              </a:tr>
              <a:tr h="103238">
                <a:tc>
                  <a:txBody>
                    <a:bodyPr/>
                    <a:lstStyle/>
                    <a:p>
                      <a:pPr>
                        <a:spcAft>
                          <a:spcPts val="0"/>
                        </a:spcAft>
                      </a:pPr>
                      <a:r>
                        <a:rPr lang="en-GB" sz="600" dirty="0">
                          <a:effectLst/>
                        </a:rPr>
                        <a:t>L2.3d: discussed at MDT with a site-specific stage</a:t>
                      </a:r>
                      <a:endParaRPr lang="en-GB" sz="600" dirty="0">
                        <a:effectLst/>
                        <a:latin typeface="Calibri"/>
                        <a:ea typeface="Calibri"/>
                      </a:endParaRPr>
                    </a:p>
                  </a:txBody>
                  <a:tcPr marL="37166" marR="37166" marT="0" marB="0" anchor="b"/>
                </a:tc>
                <a:tc>
                  <a:txBody>
                    <a:bodyPr/>
                    <a:lstStyle/>
                    <a:p>
                      <a:pPr algn="ctr">
                        <a:spcAft>
                          <a:spcPts val="0"/>
                        </a:spcAft>
                      </a:pPr>
                      <a:r>
                        <a:rPr lang="en-GB" sz="600">
                          <a:effectLst/>
                        </a:rPr>
                        <a:t>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0.0%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0.0%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0</a:t>
                      </a:r>
                      <a:endParaRPr lang="en-GB" sz="600">
                        <a:effectLst/>
                        <a:latin typeface="Calibri"/>
                        <a:ea typeface="Calibri"/>
                      </a:endParaRPr>
                    </a:p>
                  </a:txBody>
                  <a:tcPr marL="37166" marR="37166" marT="0" marB="0" anchor="b"/>
                </a:tc>
                <a:tc>
                  <a:txBody>
                    <a:bodyPr/>
                    <a:lstStyle/>
                    <a:p>
                      <a:pPr algn="ctr">
                        <a:spcAft>
                          <a:spcPts val="0"/>
                        </a:spcAft>
                      </a:pPr>
                      <a:r>
                        <a:rPr lang="en-GB" sz="600">
                          <a:effectLst/>
                        </a:rPr>
                        <a:t>0.0%</a:t>
                      </a:r>
                      <a:endParaRPr lang="en-GB" sz="600">
                        <a:effectLst/>
                        <a:latin typeface="Calibri"/>
                        <a:ea typeface="Calibri"/>
                      </a:endParaRPr>
                    </a:p>
                  </a:txBody>
                  <a:tcPr marL="37166" marR="37166" marT="0" marB="0" anchor="b"/>
                </a:tc>
                <a:tc>
                  <a:txBody>
                    <a:bodyPr/>
                    <a:lstStyle/>
                    <a:p>
                      <a:pPr>
                        <a:spcAft>
                          <a:spcPts val="0"/>
                        </a:spcAft>
                      </a:pPr>
                      <a:r>
                        <a:rPr lang="en-GB" sz="600" dirty="0">
                          <a:effectLst/>
                        </a:rPr>
                        <a:t> </a:t>
                      </a:r>
                      <a:endParaRPr lang="en-GB" sz="600" dirty="0">
                        <a:effectLst/>
                        <a:latin typeface="Calibri"/>
                        <a:ea typeface="Calibri"/>
                      </a:endParaRPr>
                    </a:p>
                  </a:txBody>
                  <a:tcPr marL="37166" marR="37166" marT="0" marB="0"/>
                </a:tc>
              </a:tr>
            </a:tbl>
          </a:graphicData>
        </a:graphic>
      </p:graphicFrame>
      <p:sp>
        <p:nvSpPr>
          <p:cNvPr id="2" name="Title 1"/>
          <p:cNvSpPr>
            <a:spLocks noGrp="1"/>
          </p:cNvSpPr>
          <p:nvPr>
            <p:ph type="title"/>
          </p:nvPr>
        </p:nvSpPr>
        <p:spPr/>
        <p:txBody>
          <a:bodyPr>
            <a:normAutofit/>
          </a:bodyPr>
          <a:lstStyle/>
          <a:p>
            <a:r>
              <a:rPr lang="en-GB" sz="4000" b="1" dirty="0" smtClean="0"/>
              <a:t>The Prostate MDT</a:t>
            </a:r>
            <a:endParaRPr lang="en-GB" sz="4000" b="1" dirty="0"/>
          </a:p>
        </p:txBody>
      </p:sp>
      <p:sp>
        <p:nvSpPr>
          <p:cNvPr id="4" name="TextBox 3"/>
          <p:cNvSpPr txBox="1"/>
          <p:nvPr/>
        </p:nvSpPr>
        <p:spPr>
          <a:xfrm>
            <a:off x="1547664" y="1340768"/>
            <a:ext cx="5688632" cy="584775"/>
          </a:xfrm>
          <a:prstGeom prst="rect">
            <a:avLst/>
          </a:prstGeom>
          <a:noFill/>
        </p:spPr>
        <p:txBody>
          <a:bodyPr wrap="square" rtlCol="0">
            <a:spAutoFit/>
          </a:bodyPr>
          <a:lstStyle/>
          <a:p>
            <a:pPr algn="ctr"/>
            <a:r>
              <a:rPr lang="en-GB" sz="3200" dirty="0" smtClean="0">
                <a:solidFill>
                  <a:srgbClr val="FF0000"/>
                </a:solidFill>
              </a:rPr>
              <a:t>What don’t we have time for?</a:t>
            </a:r>
            <a:endParaRPr lang="en-GB" sz="3200" dirty="0">
              <a:solidFill>
                <a:srgbClr val="FF0000"/>
              </a:solidFill>
            </a:endParaRPr>
          </a:p>
        </p:txBody>
      </p:sp>
      <p:pic>
        <p:nvPicPr>
          <p:cNvPr id="5" name="Picture 2" descr="06c741a5-df10-42f7-825e-c8b2a2e4a139@eurprd0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879" t="16203" r="19105" b="21822"/>
          <a:stretch/>
        </p:blipFill>
        <p:spPr bwMode="auto">
          <a:xfrm>
            <a:off x="1763688" y="2276872"/>
            <a:ext cx="2743200" cy="214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13" t="8006" r="27859" b="14854"/>
          <a:stretch/>
        </p:blipFill>
        <p:spPr bwMode="auto">
          <a:xfrm>
            <a:off x="4528236" y="2276872"/>
            <a:ext cx="4470400" cy="416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57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Evidencing the PROBLEM</a:t>
            </a:r>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2075336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4000" dirty="0" smtClean="0"/>
              <a:t>Prostate network section</a:t>
            </a:r>
            <a:endParaRPr lang="en-GB" sz="4000" dirty="0"/>
          </a:p>
        </p:txBody>
      </p:sp>
      <p:graphicFrame>
        <p:nvGraphicFramePr>
          <p:cNvPr id="4" name="Table 3"/>
          <p:cNvGraphicFramePr>
            <a:graphicFrameLocks noGrp="1"/>
          </p:cNvGraphicFramePr>
          <p:nvPr>
            <p:extLst>
              <p:ext uri="{D42A27DB-BD31-4B8C-83A1-F6EECF244321}">
                <p14:modId xmlns:p14="http://schemas.microsoft.com/office/powerpoint/2010/main" val="2725906300"/>
              </p:ext>
            </p:extLst>
          </p:nvPr>
        </p:nvGraphicFramePr>
        <p:xfrm>
          <a:off x="6172200" y="1905000"/>
          <a:ext cx="2971800" cy="4953000"/>
        </p:xfrm>
        <a:graphic>
          <a:graphicData uri="http://schemas.openxmlformats.org/drawingml/2006/table">
            <a:tbl>
              <a:tblPr firstRow="1" bandRow="1">
                <a:tableStyleId>{22838BEF-8BB2-4498-84A7-C5851F593DF1}</a:tableStyleId>
              </a:tblPr>
              <a:tblGrid>
                <a:gridCol w="1485900"/>
                <a:gridCol w="1485900"/>
              </a:tblGrid>
              <a:tr h="537029">
                <a:tc>
                  <a:txBody>
                    <a:bodyPr/>
                    <a:lstStyle/>
                    <a:p>
                      <a:r>
                        <a:rPr lang="en-GB" dirty="0" smtClean="0"/>
                        <a:t>Number of patients </a:t>
                      </a:r>
                      <a:endParaRPr lang="en-GB" dirty="0">
                        <a:solidFill>
                          <a:schemeClr val="tx1"/>
                        </a:solidFill>
                      </a:endParaRPr>
                    </a:p>
                  </a:txBody>
                  <a:tcPr/>
                </a:tc>
                <a:tc>
                  <a:txBody>
                    <a:bodyPr/>
                    <a:lstStyle/>
                    <a:p>
                      <a:r>
                        <a:rPr lang="en-GB" dirty="0" smtClean="0"/>
                        <a:t>14</a:t>
                      </a:r>
                      <a:endParaRPr lang="en-GB" dirty="0">
                        <a:solidFill>
                          <a:schemeClr val="tx1"/>
                        </a:solidFill>
                      </a:endParaRPr>
                    </a:p>
                  </a:txBody>
                  <a:tcPr/>
                </a:tc>
              </a:tr>
              <a:tr h="537029">
                <a:tc>
                  <a:txBody>
                    <a:bodyPr/>
                    <a:lstStyle/>
                    <a:p>
                      <a:r>
                        <a:rPr lang="en-GB" dirty="0" smtClean="0"/>
                        <a:t>Number of MDT episodes</a:t>
                      </a:r>
                      <a:r>
                        <a:rPr lang="en-GB" baseline="0" dirty="0" smtClean="0"/>
                        <a:t> </a:t>
                      </a:r>
                      <a:endParaRPr lang="en-GB" dirty="0"/>
                    </a:p>
                  </a:txBody>
                  <a:tcPr/>
                </a:tc>
                <a:tc>
                  <a:txBody>
                    <a:bodyPr/>
                    <a:lstStyle/>
                    <a:p>
                      <a:r>
                        <a:rPr lang="en-GB" dirty="0" smtClean="0"/>
                        <a:t>16</a:t>
                      </a:r>
                      <a:endParaRPr lang="en-GB" dirty="0"/>
                    </a:p>
                  </a:txBody>
                  <a:tcPr/>
                </a:tc>
              </a:tr>
              <a:tr h="375920">
                <a:tc>
                  <a:txBody>
                    <a:bodyPr/>
                    <a:lstStyle/>
                    <a:p>
                      <a:r>
                        <a:rPr lang="en-GB" dirty="0" smtClean="0"/>
                        <a:t>Total duration </a:t>
                      </a:r>
                      <a:endParaRPr lang="en-GB" dirty="0"/>
                    </a:p>
                  </a:txBody>
                  <a:tcPr/>
                </a:tc>
                <a:tc>
                  <a:txBody>
                    <a:bodyPr/>
                    <a:lstStyle/>
                    <a:p>
                      <a:r>
                        <a:rPr lang="en-GB" sz="1800" u="none" strike="noStrike" kern="1200" baseline="0" dirty="0" smtClean="0"/>
                        <a:t>00:59:58</a:t>
                      </a:r>
                    </a:p>
                    <a:p>
                      <a:endParaRPr lang="en-GB" dirty="0"/>
                    </a:p>
                  </a:txBody>
                  <a:tcPr/>
                </a:tc>
              </a:tr>
              <a:tr h="375920">
                <a:tc>
                  <a:txBody>
                    <a:bodyPr/>
                    <a:lstStyle/>
                    <a:p>
                      <a:r>
                        <a:rPr lang="en-GB" dirty="0" smtClean="0"/>
                        <a:t>Maximum discussion time </a:t>
                      </a:r>
                      <a:endParaRPr lang="en-GB" dirty="0"/>
                    </a:p>
                  </a:txBody>
                  <a:tcPr/>
                </a:tc>
                <a:tc>
                  <a:txBody>
                    <a:bodyPr/>
                    <a:lstStyle/>
                    <a:p>
                      <a:r>
                        <a:rPr lang="en-GB" dirty="0" smtClean="0"/>
                        <a:t>00:14:00</a:t>
                      </a:r>
                      <a:endParaRPr lang="en-GB" dirty="0"/>
                    </a:p>
                  </a:txBody>
                  <a:tcPr/>
                </a:tc>
              </a:tr>
              <a:tr h="929640">
                <a:tc>
                  <a:txBody>
                    <a:bodyPr/>
                    <a:lstStyle/>
                    <a:p>
                      <a:r>
                        <a:rPr lang="en-GB" dirty="0" smtClean="0"/>
                        <a:t>Minimum  discussion</a:t>
                      </a:r>
                      <a:r>
                        <a:rPr lang="en-GB" baseline="0" dirty="0" smtClean="0"/>
                        <a:t> </a:t>
                      </a:r>
                      <a:r>
                        <a:rPr lang="en-GB" dirty="0" smtClean="0"/>
                        <a:t>time </a:t>
                      </a:r>
                      <a:endParaRPr lang="en-GB" dirty="0"/>
                    </a:p>
                  </a:txBody>
                  <a:tcPr/>
                </a:tc>
                <a:tc>
                  <a:txBody>
                    <a:bodyPr/>
                    <a:lstStyle/>
                    <a:p>
                      <a:r>
                        <a:rPr lang="en-GB" dirty="0" smtClean="0"/>
                        <a:t>00:00:50</a:t>
                      </a:r>
                      <a:endParaRPr lang="en-GB" dirty="0"/>
                    </a:p>
                  </a:txBody>
                  <a:tcPr/>
                </a:tc>
              </a:tr>
              <a:tr h="375920">
                <a:tc>
                  <a:txBody>
                    <a:bodyPr/>
                    <a:lstStyle/>
                    <a:p>
                      <a:r>
                        <a:rPr lang="en-GB" dirty="0" smtClean="0"/>
                        <a:t>Mean</a:t>
                      </a:r>
                      <a:r>
                        <a:rPr lang="en-GB" baseline="0" dirty="0" smtClean="0"/>
                        <a:t> </a:t>
                      </a:r>
                      <a:r>
                        <a:rPr lang="en-GB" dirty="0" smtClean="0"/>
                        <a:t>discussion time</a:t>
                      </a:r>
                      <a:endParaRPr lang="en-GB" dirty="0"/>
                    </a:p>
                  </a:txBody>
                  <a:tcPr/>
                </a:tc>
                <a:tc>
                  <a:txBody>
                    <a:bodyPr/>
                    <a:lstStyle/>
                    <a:p>
                      <a:r>
                        <a:rPr lang="en-GB" dirty="0" smtClean="0"/>
                        <a:t>00:03:06</a:t>
                      </a:r>
                    </a:p>
                    <a:p>
                      <a:endParaRPr lang="en-GB" dirty="0"/>
                    </a:p>
                  </a:txBody>
                  <a:tcPr/>
                </a:tc>
              </a:tr>
            </a:tbl>
          </a:graphicData>
        </a:graphic>
      </p:graphicFrame>
      <p:sp>
        <p:nvSpPr>
          <p:cNvPr id="5" name="Rectangle 4"/>
          <p:cNvSpPr/>
          <p:nvPr/>
        </p:nvSpPr>
        <p:spPr>
          <a:xfrm>
            <a:off x="381000" y="1295400"/>
            <a:ext cx="4876800" cy="1477328"/>
          </a:xfrm>
          <a:prstGeom prst="rect">
            <a:avLst/>
          </a:prstGeom>
        </p:spPr>
        <p:txBody>
          <a:bodyPr wrap="square">
            <a:spAutoFit/>
          </a:bodyPr>
          <a:lstStyle/>
          <a:p>
            <a:pPr marL="285750" indent="-285750">
              <a:buFont typeface="Wingdings" panose="05000000000000000000" pitchFamily="2" charset="2"/>
              <a:buChar char="q"/>
            </a:pPr>
            <a:r>
              <a:rPr lang="en-GB" dirty="0" smtClean="0"/>
              <a:t>1 </a:t>
            </a:r>
            <a:r>
              <a:rPr lang="en-GB" dirty="0"/>
              <a:t>patient </a:t>
            </a:r>
            <a:r>
              <a:rPr lang="en-GB" dirty="0" smtClean="0"/>
              <a:t>was discussed at previous meeting</a:t>
            </a:r>
          </a:p>
          <a:p>
            <a:pPr marL="285750" indent="-285750">
              <a:buFont typeface="Wingdings" panose="05000000000000000000" pitchFamily="2" charset="2"/>
              <a:buChar char="q"/>
            </a:pPr>
            <a:r>
              <a:rPr lang="en-GB" dirty="0"/>
              <a:t>2</a:t>
            </a:r>
            <a:r>
              <a:rPr lang="en-GB" dirty="0" smtClean="0"/>
              <a:t> </a:t>
            </a:r>
            <a:r>
              <a:rPr lang="en-GB" dirty="0"/>
              <a:t>missing </a:t>
            </a:r>
            <a:r>
              <a:rPr lang="en-GB" dirty="0" smtClean="0"/>
              <a:t>pathology:</a:t>
            </a:r>
          </a:p>
          <a:p>
            <a:pPr marL="400050" indent="-400050">
              <a:buFont typeface="+mj-lt"/>
              <a:buAutoNum type="romanUcPeriod"/>
            </a:pPr>
            <a:r>
              <a:rPr lang="en-GB" dirty="0" smtClean="0"/>
              <a:t>Two patients: c/f path and were discussed a second time</a:t>
            </a:r>
          </a:p>
          <a:p>
            <a:pPr marL="285750" indent="-285750">
              <a:buFont typeface="Wingdings" panose="05000000000000000000" pitchFamily="2" charset="2"/>
              <a:buChar char="q"/>
            </a:pPr>
            <a:endParaRPr lang="en-GB" dirty="0"/>
          </a:p>
        </p:txBody>
      </p:sp>
      <p:graphicFrame>
        <p:nvGraphicFramePr>
          <p:cNvPr id="9" name="Chart 8"/>
          <p:cNvGraphicFramePr/>
          <p:nvPr>
            <p:extLst>
              <p:ext uri="{D42A27DB-BD31-4B8C-83A1-F6EECF244321}">
                <p14:modId xmlns:p14="http://schemas.microsoft.com/office/powerpoint/2010/main" val="2951002738"/>
              </p:ext>
            </p:extLst>
          </p:nvPr>
        </p:nvGraphicFramePr>
        <p:xfrm>
          <a:off x="304800" y="2942122"/>
          <a:ext cx="5297103"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6328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77" y="228600"/>
            <a:ext cx="8229600" cy="1143000"/>
          </a:xfrm>
        </p:spPr>
        <p:txBody>
          <a:bodyPr>
            <a:normAutofit/>
          </a:bodyPr>
          <a:lstStyle/>
          <a:p>
            <a:r>
              <a:rPr lang="en-GB" sz="4000" dirty="0" smtClean="0"/>
              <a:t>Prostate radiology section</a:t>
            </a:r>
            <a:endParaRPr lang="en-GB" sz="4000" dirty="0"/>
          </a:p>
        </p:txBody>
      </p:sp>
      <p:graphicFrame>
        <p:nvGraphicFramePr>
          <p:cNvPr id="4" name="Table 3"/>
          <p:cNvGraphicFramePr>
            <a:graphicFrameLocks noGrp="1"/>
          </p:cNvGraphicFramePr>
          <p:nvPr>
            <p:extLst>
              <p:ext uri="{D42A27DB-BD31-4B8C-83A1-F6EECF244321}">
                <p14:modId xmlns:p14="http://schemas.microsoft.com/office/powerpoint/2010/main" val="3707129676"/>
              </p:ext>
            </p:extLst>
          </p:nvPr>
        </p:nvGraphicFramePr>
        <p:xfrm>
          <a:off x="6248400" y="2133600"/>
          <a:ext cx="2971800" cy="4124960"/>
        </p:xfrm>
        <a:graphic>
          <a:graphicData uri="http://schemas.openxmlformats.org/drawingml/2006/table">
            <a:tbl>
              <a:tblPr firstRow="1" bandRow="1">
                <a:tableStyleId>{22838BEF-8BB2-4498-84A7-C5851F593DF1}</a:tableStyleId>
              </a:tblPr>
              <a:tblGrid>
                <a:gridCol w="1485900"/>
                <a:gridCol w="1485900"/>
              </a:tblGrid>
              <a:tr h="537029">
                <a:tc>
                  <a:txBody>
                    <a:bodyPr/>
                    <a:lstStyle/>
                    <a:p>
                      <a:r>
                        <a:rPr lang="en-GB" dirty="0" smtClean="0"/>
                        <a:t>Number of patients </a:t>
                      </a:r>
                      <a:endParaRPr lang="en-GB" dirty="0">
                        <a:solidFill>
                          <a:schemeClr val="tx1"/>
                        </a:solidFill>
                      </a:endParaRPr>
                    </a:p>
                  </a:txBody>
                  <a:tcPr/>
                </a:tc>
                <a:tc>
                  <a:txBody>
                    <a:bodyPr/>
                    <a:lstStyle/>
                    <a:p>
                      <a:r>
                        <a:rPr lang="en-GB" dirty="0" smtClean="0"/>
                        <a:t>22</a:t>
                      </a:r>
                      <a:endParaRPr lang="en-GB" dirty="0">
                        <a:solidFill>
                          <a:schemeClr val="tx1"/>
                        </a:solidFill>
                      </a:endParaRPr>
                    </a:p>
                  </a:txBody>
                  <a:tcPr/>
                </a:tc>
              </a:tr>
              <a:tr h="537029">
                <a:tc>
                  <a:txBody>
                    <a:bodyPr/>
                    <a:lstStyle/>
                    <a:p>
                      <a:r>
                        <a:rPr lang="en-GB" dirty="0" smtClean="0"/>
                        <a:t>Number of MDT episodes</a:t>
                      </a:r>
                      <a:r>
                        <a:rPr lang="en-GB" baseline="0" dirty="0" smtClean="0"/>
                        <a:t> </a:t>
                      </a:r>
                      <a:endParaRPr lang="en-GB" dirty="0"/>
                    </a:p>
                  </a:txBody>
                  <a:tcPr/>
                </a:tc>
                <a:tc>
                  <a:txBody>
                    <a:bodyPr/>
                    <a:lstStyle/>
                    <a:p>
                      <a:r>
                        <a:rPr lang="en-GB" dirty="0" smtClean="0"/>
                        <a:t>23</a:t>
                      </a:r>
                      <a:endParaRPr lang="en-GB" dirty="0"/>
                    </a:p>
                  </a:txBody>
                  <a:tcPr/>
                </a:tc>
              </a:tr>
              <a:tr h="375920">
                <a:tc>
                  <a:txBody>
                    <a:bodyPr/>
                    <a:lstStyle/>
                    <a:p>
                      <a:r>
                        <a:rPr lang="en-GB" dirty="0" smtClean="0"/>
                        <a:t>Total duration </a:t>
                      </a:r>
                      <a:endParaRPr lang="en-GB" dirty="0"/>
                    </a:p>
                  </a:txBody>
                  <a:tcPr/>
                </a:tc>
                <a:tc>
                  <a:txBody>
                    <a:bodyPr/>
                    <a:lstStyle/>
                    <a:p>
                      <a:r>
                        <a:rPr lang="en-GB" dirty="0" smtClean="0"/>
                        <a:t>01:23:13</a:t>
                      </a:r>
                      <a:endParaRPr lang="en-GB" dirty="0"/>
                    </a:p>
                  </a:txBody>
                  <a:tcPr/>
                </a:tc>
              </a:tr>
              <a:tr h="375920">
                <a:tc>
                  <a:txBody>
                    <a:bodyPr/>
                    <a:lstStyle/>
                    <a:p>
                      <a:r>
                        <a:rPr lang="en-GB" dirty="0" smtClean="0"/>
                        <a:t>Maximum time </a:t>
                      </a:r>
                      <a:endParaRPr lang="en-GB" dirty="0"/>
                    </a:p>
                  </a:txBody>
                  <a:tcPr/>
                </a:tc>
                <a:tc>
                  <a:txBody>
                    <a:bodyPr/>
                    <a:lstStyle/>
                    <a:p>
                      <a:r>
                        <a:rPr lang="en-GB" dirty="0" smtClean="0"/>
                        <a:t>00:07:35</a:t>
                      </a:r>
                      <a:endParaRPr lang="en-GB" dirty="0"/>
                    </a:p>
                  </a:txBody>
                  <a:tcPr/>
                </a:tc>
              </a:tr>
              <a:tr h="375920">
                <a:tc>
                  <a:txBody>
                    <a:bodyPr/>
                    <a:lstStyle/>
                    <a:p>
                      <a:r>
                        <a:rPr lang="en-GB" dirty="0" smtClean="0"/>
                        <a:t>Minimum time </a:t>
                      </a:r>
                      <a:endParaRPr lang="en-GB" dirty="0"/>
                    </a:p>
                  </a:txBody>
                  <a:tcPr/>
                </a:tc>
                <a:tc>
                  <a:txBody>
                    <a:bodyPr/>
                    <a:lstStyle/>
                    <a:p>
                      <a:pPr algn="l" fontAlgn="b">
                        <a:lnSpc>
                          <a:spcPct val="100000"/>
                        </a:lnSpc>
                      </a:pPr>
                      <a:r>
                        <a:rPr lang="en-GB" sz="2000" u="none" strike="noStrike" dirty="0" smtClean="0">
                          <a:effectLst/>
                        </a:rPr>
                        <a:t>00:01:37</a:t>
                      </a:r>
                      <a:endParaRPr lang="en-GB" sz="2000" b="0" i="0" u="none" strike="noStrike" dirty="0">
                        <a:solidFill>
                          <a:srgbClr val="000000"/>
                        </a:solidFill>
                        <a:effectLst/>
                        <a:latin typeface="Calibri"/>
                      </a:endParaRPr>
                    </a:p>
                  </a:txBody>
                  <a:tcPr marL="9525" marR="9525" marT="9525" marB="0" anchor="b"/>
                </a:tc>
              </a:tr>
              <a:tr h="375920">
                <a:tc>
                  <a:txBody>
                    <a:bodyPr/>
                    <a:lstStyle/>
                    <a:p>
                      <a:r>
                        <a:rPr lang="en-GB" dirty="0" smtClean="0"/>
                        <a:t>Mean</a:t>
                      </a:r>
                      <a:r>
                        <a:rPr lang="en-GB" baseline="0" dirty="0" smtClean="0"/>
                        <a:t> </a:t>
                      </a:r>
                      <a:r>
                        <a:rPr lang="en-GB" dirty="0" smtClean="0"/>
                        <a:t>discussion time</a:t>
                      </a:r>
                      <a:endParaRPr lang="en-GB" dirty="0"/>
                    </a:p>
                  </a:txBody>
                  <a:tcPr/>
                </a:tc>
                <a:tc>
                  <a:txBody>
                    <a:bodyPr/>
                    <a:lstStyle/>
                    <a:p>
                      <a:pPr algn="l" fontAlgn="b">
                        <a:lnSpc>
                          <a:spcPct val="100000"/>
                        </a:lnSpc>
                      </a:pPr>
                      <a:r>
                        <a:rPr lang="en-GB" sz="2000" u="none" strike="noStrike" dirty="0" smtClean="0">
                          <a:effectLst/>
                        </a:rPr>
                        <a:t>03:17</a:t>
                      </a:r>
                      <a:endParaRPr lang="en-GB" sz="2000" b="0" i="0" u="none" strike="noStrike" dirty="0">
                        <a:solidFill>
                          <a:srgbClr val="000000"/>
                        </a:solidFill>
                        <a:effectLst/>
                        <a:latin typeface="Calibri"/>
                      </a:endParaRPr>
                    </a:p>
                  </a:txBody>
                  <a:tcPr marL="9525" marR="9525" marT="9525" marB="0" anchor="b"/>
                </a:tc>
              </a:tr>
            </a:tbl>
          </a:graphicData>
        </a:graphic>
      </p:graphicFrame>
      <p:graphicFrame>
        <p:nvGraphicFramePr>
          <p:cNvPr id="3" name="Chart 2"/>
          <p:cNvGraphicFramePr/>
          <p:nvPr>
            <p:extLst>
              <p:ext uri="{D42A27DB-BD31-4B8C-83A1-F6EECF244321}">
                <p14:modId xmlns:p14="http://schemas.microsoft.com/office/powerpoint/2010/main" val="1618795692"/>
              </p:ext>
            </p:extLst>
          </p:nvPr>
        </p:nvGraphicFramePr>
        <p:xfrm>
          <a:off x="0" y="25146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243840" y="1371600"/>
            <a:ext cx="4876800" cy="1754326"/>
          </a:xfrm>
          <a:prstGeom prst="rect">
            <a:avLst/>
          </a:prstGeom>
        </p:spPr>
        <p:txBody>
          <a:bodyPr wrap="square">
            <a:spAutoFit/>
          </a:bodyPr>
          <a:lstStyle/>
          <a:p>
            <a:pPr marL="285750" indent="-285750">
              <a:buFont typeface="Wingdings" panose="05000000000000000000" pitchFamily="2" charset="2"/>
              <a:buChar char="q"/>
            </a:pPr>
            <a:r>
              <a:rPr lang="en-GB" dirty="0"/>
              <a:t>3</a:t>
            </a:r>
            <a:r>
              <a:rPr lang="en-GB" dirty="0" smtClean="0"/>
              <a:t> episodes when patients were missing info:</a:t>
            </a:r>
          </a:p>
          <a:p>
            <a:pPr marL="400050" indent="-400050">
              <a:buFont typeface="+mj-lt"/>
              <a:buAutoNum type="romanUcPeriod"/>
            </a:pPr>
            <a:r>
              <a:rPr lang="en-GB" dirty="0" smtClean="0"/>
              <a:t>One missing PET: c/f PET and was discussed a second time – fitness assessment missing</a:t>
            </a:r>
          </a:p>
          <a:p>
            <a:pPr marL="400050" indent="-400050">
              <a:buFont typeface="+mj-lt"/>
              <a:buAutoNum type="romanUcPeriod"/>
            </a:pPr>
            <a:r>
              <a:rPr lang="en-GB" dirty="0" smtClean="0"/>
              <a:t>One missing PSA: c/f PSA+MRI</a:t>
            </a:r>
          </a:p>
          <a:p>
            <a:endParaRPr lang="en-GB" dirty="0" smtClean="0"/>
          </a:p>
          <a:p>
            <a:pPr marL="285750" indent="-285750">
              <a:buFont typeface="Wingdings" panose="05000000000000000000" pitchFamily="2" charset="2"/>
              <a:buChar char="q"/>
            </a:pPr>
            <a:endParaRPr lang="en-GB" dirty="0"/>
          </a:p>
        </p:txBody>
      </p:sp>
    </p:spTree>
    <p:extLst>
      <p:ext uri="{BB962C8B-B14F-4D97-AF65-F5344CB8AC3E}">
        <p14:creationId xmlns:p14="http://schemas.microsoft.com/office/powerpoint/2010/main" val="4032148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29200"/>
            <a:ext cx="8229600" cy="1143000"/>
          </a:xfrm>
        </p:spPr>
        <p:txBody>
          <a:bodyPr>
            <a:noAutofit/>
          </a:bodyPr>
          <a:lstStyle/>
          <a:p>
            <a:r>
              <a:rPr lang="en-GB" sz="2000" dirty="0"/>
              <a:t>Time spent discussing cases that could be </a:t>
            </a:r>
            <a:r>
              <a:rPr lang="en-GB" sz="2000" dirty="0" err="1"/>
              <a:t>protocolised</a:t>
            </a:r>
            <a:r>
              <a:rPr lang="en-GB" sz="2000" dirty="0"/>
              <a:t>: </a:t>
            </a:r>
            <a:r>
              <a:rPr lang="en-GB" sz="2000" dirty="0" smtClean="0"/>
              <a:t>6 minutes</a:t>
            </a:r>
            <a:r>
              <a:rPr lang="en-GB" sz="2000" dirty="0"/>
              <a:t/>
            </a:r>
            <a:br>
              <a:rPr lang="en-GB" sz="2000" dirty="0"/>
            </a:br>
            <a:endParaRPr lang="en-GB"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1537204"/>
              </p:ext>
            </p:extLst>
          </p:nvPr>
        </p:nvGraphicFramePr>
        <p:xfrm>
          <a:off x="457200" y="685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4344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14400"/>
          </a:xfrm>
        </p:spPr>
        <p:txBody>
          <a:bodyPr>
            <a:normAutofit/>
          </a:bodyPr>
          <a:lstStyle/>
          <a:p>
            <a:r>
              <a:rPr lang="en-GB" sz="4000" dirty="0" smtClean="0"/>
              <a:t>Prostate pathology section </a:t>
            </a:r>
            <a:endParaRPr lang="en-GB"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6295900"/>
              </p:ext>
            </p:extLst>
          </p:nvPr>
        </p:nvGraphicFramePr>
        <p:xfrm>
          <a:off x="31282" y="1548790"/>
          <a:ext cx="9112718" cy="541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79549210"/>
              </p:ext>
            </p:extLst>
          </p:nvPr>
        </p:nvGraphicFramePr>
        <p:xfrm>
          <a:off x="6248400" y="1295400"/>
          <a:ext cx="2971800" cy="4953000"/>
        </p:xfrm>
        <a:graphic>
          <a:graphicData uri="http://schemas.openxmlformats.org/drawingml/2006/table">
            <a:tbl>
              <a:tblPr firstRow="1" bandRow="1">
                <a:tableStyleId>{22838BEF-8BB2-4498-84A7-C5851F593DF1}</a:tableStyleId>
              </a:tblPr>
              <a:tblGrid>
                <a:gridCol w="1485900"/>
                <a:gridCol w="1485900"/>
              </a:tblGrid>
              <a:tr h="537029">
                <a:tc>
                  <a:txBody>
                    <a:bodyPr/>
                    <a:lstStyle/>
                    <a:p>
                      <a:r>
                        <a:rPr lang="en-GB" dirty="0" smtClean="0"/>
                        <a:t>Number of patients </a:t>
                      </a:r>
                      <a:endParaRPr lang="en-GB" dirty="0">
                        <a:solidFill>
                          <a:schemeClr val="tx1"/>
                        </a:solidFill>
                      </a:endParaRPr>
                    </a:p>
                  </a:txBody>
                  <a:tcPr/>
                </a:tc>
                <a:tc>
                  <a:txBody>
                    <a:bodyPr/>
                    <a:lstStyle/>
                    <a:p>
                      <a:r>
                        <a:rPr lang="en-GB" dirty="0" smtClean="0"/>
                        <a:t>59</a:t>
                      </a:r>
                      <a:endParaRPr lang="en-GB" dirty="0">
                        <a:solidFill>
                          <a:schemeClr val="tx1"/>
                        </a:solidFill>
                      </a:endParaRPr>
                    </a:p>
                  </a:txBody>
                  <a:tcPr/>
                </a:tc>
              </a:tr>
              <a:tr h="537029">
                <a:tc>
                  <a:txBody>
                    <a:bodyPr/>
                    <a:lstStyle/>
                    <a:p>
                      <a:r>
                        <a:rPr lang="en-GB" dirty="0" smtClean="0"/>
                        <a:t>Number of MDT episodes</a:t>
                      </a:r>
                      <a:r>
                        <a:rPr lang="en-GB" baseline="0" dirty="0" smtClean="0"/>
                        <a:t> </a:t>
                      </a:r>
                      <a:endParaRPr lang="en-GB" dirty="0"/>
                    </a:p>
                  </a:txBody>
                  <a:tcPr/>
                </a:tc>
                <a:tc>
                  <a:txBody>
                    <a:bodyPr/>
                    <a:lstStyle/>
                    <a:p>
                      <a:r>
                        <a:rPr lang="en-GB" dirty="0" smtClean="0"/>
                        <a:t>62</a:t>
                      </a:r>
                      <a:endParaRPr lang="en-GB" dirty="0"/>
                    </a:p>
                  </a:txBody>
                  <a:tcPr/>
                </a:tc>
              </a:tr>
              <a:tr h="375920">
                <a:tc>
                  <a:txBody>
                    <a:bodyPr/>
                    <a:lstStyle/>
                    <a:p>
                      <a:r>
                        <a:rPr lang="en-GB" dirty="0" smtClean="0"/>
                        <a:t>Total duration </a:t>
                      </a:r>
                      <a:endParaRPr lang="en-GB" dirty="0"/>
                    </a:p>
                  </a:txBody>
                  <a:tcPr/>
                </a:tc>
                <a:tc>
                  <a:txBody>
                    <a:bodyPr/>
                    <a:lstStyle/>
                    <a:p>
                      <a:r>
                        <a:rPr lang="en-GB" sz="1800" u="none" strike="noStrike" kern="1200" baseline="0" dirty="0" smtClean="0"/>
                        <a:t>01:16:16</a:t>
                      </a:r>
                    </a:p>
                    <a:p>
                      <a:endParaRPr lang="en-GB" dirty="0"/>
                    </a:p>
                  </a:txBody>
                  <a:tcPr/>
                </a:tc>
              </a:tr>
              <a:tr h="375920">
                <a:tc>
                  <a:txBody>
                    <a:bodyPr/>
                    <a:lstStyle/>
                    <a:p>
                      <a:r>
                        <a:rPr lang="en-GB" dirty="0" smtClean="0"/>
                        <a:t>Maximum discussion time </a:t>
                      </a:r>
                      <a:endParaRPr lang="en-GB" dirty="0"/>
                    </a:p>
                  </a:txBody>
                  <a:tcPr/>
                </a:tc>
                <a:tc>
                  <a:txBody>
                    <a:bodyPr/>
                    <a:lstStyle/>
                    <a:p>
                      <a:r>
                        <a:rPr lang="en-GB" dirty="0" smtClean="0"/>
                        <a:t>00:11:50</a:t>
                      </a:r>
                      <a:endParaRPr lang="en-GB" dirty="0"/>
                    </a:p>
                  </a:txBody>
                  <a:tcPr/>
                </a:tc>
              </a:tr>
              <a:tr h="929640">
                <a:tc>
                  <a:txBody>
                    <a:bodyPr/>
                    <a:lstStyle/>
                    <a:p>
                      <a:r>
                        <a:rPr lang="en-GB" dirty="0" smtClean="0"/>
                        <a:t>Minimum  discussion</a:t>
                      </a:r>
                      <a:r>
                        <a:rPr lang="en-GB" baseline="0" dirty="0" smtClean="0"/>
                        <a:t> </a:t>
                      </a:r>
                      <a:r>
                        <a:rPr lang="en-GB" dirty="0" smtClean="0"/>
                        <a:t>time </a:t>
                      </a:r>
                      <a:endParaRPr lang="en-GB" dirty="0"/>
                    </a:p>
                  </a:txBody>
                  <a:tcPr/>
                </a:tc>
                <a:tc>
                  <a:txBody>
                    <a:bodyPr/>
                    <a:lstStyle/>
                    <a:p>
                      <a:r>
                        <a:rPr lang="en-GB" dirty="0" smtClean="0"/>
                        <a:t>00:00:10</a:t>
                      </a:r>
                      <a:endParaRPr lang="en-GB" dirty="0"/>
                    </a:p>
                  </a:txBody>
                  <a:tcPr/>
                </a:tc>
              </a:tr>
              <a:tr h="375920">
                <a:tc>
                  <a:txBody>
                    <a:bodyPr/>
                    <a:lstStyle/>
                    <a:p>
                      <a:r>
                        <a:rPr lang="en-GB" dirty="0" smtClean="0"/>
                        <a:t>Mean</a:t>
                      </a:r>
                      <a:r>
                        <a:rPr lang="en-GB" baseline="0" dirty="0" smtClean="0"/>
                        <a:t> </a:t>
                      </a:r>
                      <a:r>
                        <a:rPr lang="en-GB" dirty="0" smtClean="0"/>
                        <a:t>discussion time</a:t>
                      </a:r>
                      <a:endParaRPr lang="en-GB" dirty="0"/>
                    </a:p>
                  </a:txBody>
                  <a:tcPr/>
                </a:tc>
                <a:tc>
                  <a:txBody>
                    <a:bodyPr/>
                    <a:lstStyle/>
                    <a:p>
                      <a:r>
                        <a:rPr lang="en-GB" dirty="0" smtClean="0"/>
                        <a:t>00:01:20</a:t>
                      </a:r>
                    </a:p>
                    <a:p>
                      <a:endParaRPr lang="en-GB" dirty="0"/>
                    </a:p>
                  </a:txBody>
                  <a:tcPr/>
                </a:tc>
              </a:tr>
            </a:tbl>
          </a:graphicData>
        </a:graphic>
      </p:graphicFrame>
      <p:sp>
        <p:nvSpPr>
          <p:cNvPr id="6" name="TextBox 5"/>
          <p:cNvSpPr txBox="1"/>
          <p:nvPr/>
        </p:nvSpPr>
        <p:spPr>
          <a:xfrm>
            <a:off x="304800" y="838200"/>
            <a:ext cx="4953000" cy="1477328"/>
          </a:xfrm>
          <a:prstGeom prst="rect">
            <a:avLst/>
          </a:prstGeom>
          <a:noFill/>
        </p:spPr>
        <p:txBody>
          <a:bodyPr wrap="square" rtlCol="0">
            <a:spAutoFit/>
          </a:bodyPr>
          <a:lstStyle/>
          <a:p>
            <a:pPr marL="285750" indent="-285750">
              <a:buFont typeface="Wingdings" panose="05000000000000000000" pitchFamily="2" charset="2"/>
              <a:buChar char="q"/>
            </a:pPr>
            <a:r>
              <a:rPr lang="en-GB" dirty="0" smtClean="0"/>
              <a:t>5 patients were missing info:</a:t>
            </a:r>
          </a:p>
          <a:p>
            <a:pPr marL="342900" indent="-342900">
              <a:buAutoNum type="arabicPeriod"/>
            </a:pPr>
            <a:r>
              <a:rPr lang="en-GB" dirty="0" smtClean="0"/>
              <a:t>4 were missing path results and were C/F path </a:t>
            </a:r>
          </a:p>
          <a:p>
            <a:pPr marL="342900" indent="-342900">
              <a:buAutoNum type="arabicPeriod"/>
            </a:pPr>
            <a:r>
              <a:rPr lang="en-GB" dirty="0" smtClean="0"/>
              <a:t>1 was referred for pathology instead of radio - missing PET report?</a:t>
            </a:r>
          </a:p>
          <a:p>
            <a:pPr marL="342900" indent="-342900">
              <a:buAutoNum type="arabicPeriod"/>
            </a:pPr>
            <a:endParaRPr lang="en-GB" dirty="0"/>
          </a:p>
        </p:txBody>
      </p:sp>
    </p:spTree>
    <p:extLst>
      <p:ext uri="{BB962C8B-B14F-4D97-AF65-F5344CB8AC3E}">
        <p14:creationId xmlns:p14="http://schemas.microsoft.com/office/powerpoint/2010/main" val="4101213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2207</Words>
  <Application>Microsoft Office PowerPoint</Application>
  <PresentationFormat>On-screen Show (4:3)</PresentationFormat>
  <Paragraphs>462</Paragraphs>
  <Slides>24</Slides>
  <Notes>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Todays Brief</vt:lpstr>
      <vt:lpstr>The Prostate MDT</vt:lpstr>
      <vt:lpstr>The Prostate MDT</vt:lpstr>
      <vt:lpstr>Evidencing the PROBLEM</vt:lpstr>
      <vt:lpstr>Prostate network section</vt:lpstr>
      <vt:lpstr>Prostate radiology section</vt:lpstr>
      <vt:lpstr>Time spent discussing cases that could be protocolised: 6 minutes </vt:lpstr>
      <vt:lpstr>Prostate pathology section </vt:lpstr>
      <vt:lpstr>PowerPoint Presentation</vt:lpstr>
      <vt:lpstr>Prostate radio+path section</vt:lpstr>
      <vt:lpstr>PowerPoint Presentation</vt:lpstr>
      <vt:lpstr>Observations</vt:lpstr>
      <vt:lpstr>The Prostate MDT Objective Data</vt:lpstr>
      <vt:lpstr>The Prostate MDT - Need</vt:lpstr>
      <vt:lpstr>Prostate Cancer MDT Quality Improvement Project </vt:lpstr>
      <vt:lpstr>PowerPoint Presentation</vt:lpstr>
      <vt:lpstr>Artificial Intelligence</vt:lpstr>
      <vt:lpstr>The Platform Simplified Overview</vt:lpstr>
      <vt:lpstr>PowerPoint Presentation</vt:lpstr>
      <vt:lpstr>PowerPoint Presentation</vt:lpstr>
      <vt:lpstr>Project plan overview</vt:lpstr>
      <vt:lpstr>Summary</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Aning</dc:creator>
  <cp:lastModifiedBy>Dunderdale, Helen</cp:lastModifiedBy>
  <cp:revision>14</cp:revision>
  <dcterms:created xsi:type="dcterms:W3CDTF">2021-07-22T16:40:20Z</dcterms:created>
  <dcterms:modified xsi:type="dcterms:W3CDTF">2021-07-28T11:12:45Z</dcterms:modified>
</cp:coreProperties>
</file>