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324" r:id="rId3"/>
    <p:sldId id="261" r:id="rId4"/>
    <p:sldId id="295" r:id="rId5"/>
    <p:sldId id="269" r:id="rId6"/>
    <p:sldId id="259" r:id="rId7"/>
    <p:sldId id="321" r:id="rId8"/>
    <p:sldId id="313" r:id="rId9"/>
    <p:sldId id="281" r:id="rId10"/>
    <p:sldId id="325" r:id="rId11"/>
    <p:sldId id="312" r:id="rId12"/>
    <p:sldId id="290" r:id="rId13"/>
    <p:sldId id="318" r:id="rId14"/>
    <p:sldId id="319" r:id="rId15"/>
    <p:sldId id="326" r:id="rId16"/>
    <p:sldId id="327" r:id="rId17"/>
    <p:sldId id="328" r:id="rId18"/>
    <p:sldId id="330" r:id="rId19"/>
    <p:sldId id="329" r:id="rId20"/>
    <p:sldId id="322" r:id="rId21"/>
    <p:sldId id="323" r:id="rId22"/>
    <p:sldId id="316" r:id="rId23"/>
    <p:sldId id="293" r:id="rId24"/>
    <p:sldId id="315" r:id="rId25"/>
    <p:sldId id="285" r:id="rId26"/>
    <p:sldId id="310" r:id="rId27"/>
    <p:sldId id="311" r:id="rId28"/>
    <p:sldId id="309" r:id="rId29"/>
    <p:sldId id="296" r:id="rId30"/>
    <p:sldId id="292" r:id="rId31"/>
    <p:sldId id="33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94660"/>
  </p:normalViewPr>
  <p:slideViewPr>
    <p:cSldViewPr>
      <p:cViewPr>
        <p:scale>
          <a:sx n="72" d="100"/>
          <a:sy n="72" d="100"/>
        </p:scale>
        <p:origin x="-1064" y="32"/>
      </p:cViewPr>
      <p:guideLst>
        <p:guide orient="horz" pos="2160"/>
        <p:guide pos="2880"/>
      </p:guideLst>
    </p:cSldViewPr>
  </p:slideViewPr>
  <p:notesTextViewPr>
    <p:cViewPr>
      <p:scale>
        <a:sx n="1" d="1"/>
        <a:sy n="1" d="1"/>
      </p:scale>
      <p:origin x="0" y="0"/>
    </p:cViewPr>
  </p:notesTextViewPr>
  <p:sorterViewPr>
    <p:cViewPr>
      <p:scale>
        <a:sx n="100" d="100"/>
        <a:sy n="100" d="100"/>
      </p:scale>
      <p:origin x="0" y="-58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0AFF3-9C9C-45F8-8D1C-D64A15E04A7C}" type="datetimeFigureOut">
              <a:rPr lang="en-GB" smtClean="0"/>
              <a:t>07/12/2021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E30C6-B855-4EC8-9ECE-55628144C6B5}" type="slidenum">
              <a:rPr lang="en-GB" smtClean="0"/>
              <a:t>‹#›</a:t>
            </a:fld>
            <a:endParaRPr lang="en-GB"/>
          </a:p>
        </p:txBody>
      </p:sp>
    </p:spTree>
    <p:extLst>
      <p:ext uri="{BB962C8B-B14F-4D97-AF65-F5344CB8AC3E}">
        <p14:creationId xmlns:p14="http://schemas.microsoft.com/office/powerpoint/2010/main" val="241030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2FCC6DE-5B50-4041-B5C2-8A53524B40BC}" type="datetimeFigureOut">
              <a:rPr lang="en-GB" smtClean="0"/>
              <a:t>07/12/2021</a:t>
            </a:fld>
            <a:endParaRPr lang="en-GB"/>
          </a:p>
        </p:txBody>
      </p:sp>
      <p:sp>
        <p:nvSpPr>
          <p:cNvPr id="8" name="Slide Number Placeholder 7"/>
          <p:cNvSpPr>
            <a:spLocks noGrp="1"/>
          </p:cNvSpPr>
          <p:nvPr>
            <p:ph type="sldNum" sz="quarter" idx="11"/>
          </p:nvPr>
        </p:nvSpPr>
        <p:spPr/>
        <p:txBody>
          <a:bodyPr/>
          <a:lstStyle/>
          <a:p>
            <a:fld id="{3B16D175-9F90-4BE6-9170-76D34DFC022A}"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CC6DE-5B50-4041-B5C2-8A53524B40BC}"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16D175-9F90-4BE6-9170-76D34DFC022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CC6DE-5B50-4041-B5C2-8A53524B40BC}"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16D175-9F90-4BE6-9170-76D34DFC022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C6DE-5B50-4041-B5C2-8A53524B40BC}"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16D175-9F90-4BE6-9170-76D34DFC022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CC6DE-5B50-4041-B5C2-8A53524B40BC}" type="datetimeFigureOut">
              <a:rPr lang="en-GB" smtClean="0"/>
              <a:t>07/12/2021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16D175-9F90-4BE6-9170-76D34DFC022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FCC6DE-5B50-4041-B5C2-8A53524B40BC}" type="datetimeFigureOut">
              <a:rPr lang="en-GB" smtClean="0"/>
              <a:t>07/12/2021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16D175-9F90-4BE6-9170-76D34DFC022A}" type="slidenum">
              <a:rPr lang="en-GB" smtClean="0"/>
              <a:t>‹#›</a:t>
            </a:fld>
            <a:endParaRPr lang="en-GB"/>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2FCC6DE-5B50-4041-B5C2-8A53524B40BC}" type="datetimeFigureOut">
              <a:rPr lang="en-GB" smtClean="0"/>
              <a:t>07/12/2021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16D175-9F90-4BE6-9170-76D34DFC022A}" type="slidenum">
              <a:rPr lang="en-GB" smtClean="0"/>
              <a:t>‹#›</a:t>
            </a:fld>
            <a:endParaRPr lang="en-GB"/>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FCC6DE-5B50-4041-B5C2-8A53524B40BC}" type="datetimeFigureOut">
              <a:rPr lang="en-GB" smtClean="0"/>
              <a:t>07/12/2021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16D175-9F90-4BE6-9170-76D34DFC022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C6DE-5B50-4041-B5C2-8A53524B40BC}" type="datetimeFigureOut">
              <a:rPr lang="en-GB" smtClean="0"/>
              <a:t>07/12/2021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16D175-9F90-4BE6-9170-76D34DFC022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CC6DE-5B50-4041-B5C2-8A53524B40BC}" type="datetimeFigureOut">
              <a:rPr lang="en-GB" smtClean="0"/>
              <a:t>07/12/2021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16D175-9F90-4BE6-9170-76D34DFC022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CC6DE-5B50-4041-B5C2-8A53524B40BC}" type="datetimeFigureOut">
              <a:rPr lang="en-GB" smtClean="0"/>
              <a:t>07/12/2021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16D175-9F90-4BE6-9170-76D34DFC022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2FCC6DE-5B50-4041-B5C2-8A53524B40BC}" type="datetimeFigureOut">
              <a:rPr lang="en-GB" smtClean="0"/>
              <a:t>07/12/2021</a:t>
            </a:fld>
            <a:endParaRPr lang="en-GB"/>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3B16D175-9F90-4BE6-9170-76D34DFC022A}" type="slidenum">
              <a:rPr lang="en-GB" smtClean="0"/>
              <a:t>‹#›</a:t>
            </a:fld>
            <a:endParaRPr lang="en-GB"/>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548680"/>
            <a:ext cx="7315200" cy="2595025"/>
          </a:xfrm>
        </p:spPr>
        <p:txBody>
          <a:bodyPr anchor="t">
            <a:normAutofit/>
          </a:bodyPr>
          <a:lstStyle/>
          <a:p>
            <a:r>
              <a:rPr lang="en-GB" dirty="0"/>
              <a:t>The PMB Pathway</a:t>
            </a:r>
            <a:br>
              <a:rPr lang="en-GB" dirty="0"/>
            </a:br>
            <a:r>
              <a:rPr lang="en-GB" dirty="0"/>
              <a:t>at RCHT</a:t>
            </a:r>
            <a:endParaRPr lang="en-GB" sz="4400" dirty="0"/>
          </a:p>
        </p:txBody>
      </p:sp>
      <p:sp>
        <p:nvSpPr>
          <p:cNvPr id="3" name="Subtitle 2"/>
          <p:cNvSpPr>
            <a:spLocks noGrp="1"/>
          </p:cNvSpPr>
          <p:nvPr>
            <p:ph type="subTitle" idx="1"/>
          </p:nvPr>
        </p:nvSpPr>
        <p:spPr>
          <a:xfrm>
            <a:off x="971600" y="2852936"/>
            <a:ext cx="7416824" cy="2448272"/>
          </a:xfrm>
        </p:spPr>
        <p:txBody>
          <a:bodyPr>
            <a:noAutofit/>
          </a:bodyPr>
          <a:lstStyle/>
          <a:p>
            <a:r>
              <a:rPr lang="en-GB" sz="2400" dirty="0"/>
              <a:t>8th October 2021</a:t>
            </a:r>
          </a:p>
          <a:p>
            <a:r>
              <a:rPr lang="en-GB" sz="2400" dirty="0"/>
              <a:t>SWAGGER</a:t>
            </a:r>
          </a:p>
          <a:p>
            <a:r>
              <a:rPr lang="en-GB" sz="2400" dirty="0"/>
              <a:t> </a:t>
            </a:r>
          </a:p>
          <a:p>
            <a:r>
              <a:rPr lang="en-GB" sz="2400" dirty="0"/>
              <a:t>Sophia Julian</a:t>
            </a:r>
          </a:p>
          <a:p>
            <a:r>
              <a:rPr lang="en-GB" sz="2400" dirty="0"/>
              <a:t>Consultant Gynaecological Oncologist</a:t>
            </a:r>
          </a:p>
          <a:p>
            <a:endParaRPr lang="en-GB" sz="2400" dirty="0"/>
          </a:p>
          <a:p>
            <a:r>
              <a:rPr lang="en-GB" sz="2400" dirty="0"/>
              <a:t>sophia.julian@nhs.net</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899"/>
          <a:stretch/>
        </p:blipFill>
        <p:spPr bwMode="auto">
          <a:xfrm>
            <a:off x="6760050" y="4509120"/>
            <a:ext cx="2286070" cy="227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73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ADC8F-FB95-4836-A046-D2D88BC0C954}"/>
              </a:ext>
            </a:extLst>
          </p:cNvPr>
          <p:cNvSpPr>
            <a:spLocks noGrp="1"/>
          </p:cNvSpPr>
          <p:nvPr>
            <p:ph type="title"/>
          </p:nvPr>
        </p:nvSpPr>
        <p:spPr>
          <a:xfrm>
            <a:off x="914400" y="519113"/>
            <a:ext cx="7315200" cy="1154097"/>
          </a:xfrm>
        </p:spPr>
        <p:txBody>
          <a:bodyPr>
            <a:normAutofit fontScale="90000"/>
          </a:bodyPr>
          <a:lstStyle/>
          <a:p>
            <a:r>
              <a:rPr lang="en-GB" dirty="0"/>
              <a:t>Comprehensive Patient Information</a:t>
            </a:r>
          </a:p>
        </p:txBody>
      </p:sp>
      <p:pic>
        <p:nvPicPr>
          <p:cNvPr id="6" name="Content Placeholder 5">
            <a:extLst>
              <a:ext uri="{FF2B5EF4-FFF2-40B4-BE49-F238E27FC236}">
                <a16:creationId xmlns:a16="http://schemas.microsoft.com/office/drawing/2014/main" xmlns="" id="{6D3865E9-6E12-4AD8-94BC-9819A966F8A6}"/>
              </a:ext>
            </a:extLst>
          </p:cNvPr>
          <p:cNvPicPr>
            <a:picLocks noGrp="1" noChangeAspect="1"/>
          </p:cNvPicPr>
          <p:nvPr>
            <p:ph sz="quarter" idx="13"/>
          </p:nvPr>
        </p:nvPicPr>
        <p:blipFill>
          <a:blip r:embed="rId2"/>
          <a:stretch>
            <a:fillRect/>
          </a:stretch>
        </p:blipFill>
        <p:spPr>
          <a:xfrm>
            <a:off x="914400" y="2034163"/>
            <a:ext cx="3039516" cy="4283599"/>
          </a:xfrm>
        </p:spPr>
      </p:pic>
      <p:sp>
        <p:nvSpPr>
          <p:cNvPr id="4" name="Content Placeholder 3">
            <a:extLst>
              <a:ext uri="{FF2B5EF4-FFF2-40B4-BE49-F238E27FC236}">
                <a16:creationId xmlns:a16="http://schemas.microsoft.com/office/drawing/2014/main" xmlns="" id="{D278299A-EB85-4D8B-8816-DCD46E57E283}"/>
              </a:ext>
            </a:extLst>
          </p:cNvPr>
          <p:cNvSpPr>
            <a:spLocks noGrp="1"/>
          </p:cNvSpPr>
          <p:nvPr>
            <p:ph sz="quarter" idx="14"/>
          </p:nvPr>
        </p:nvSpPr>
        <p:spPr>
          <a:xfrm>
            <a:off x="4788024" y="2378118"/>
            <a:ext cx="3566160" cy="3595687"/>
          </a:xfrm>
        </p:spPr>
        <p:txBody>
          <a:bodyPr>
            <a:normAutofit lnSpcReduction="10000"/>
          </a:bodyPr>
          <a:lstStyle/>
          <a:p>
            <a:r>
              <a:rPr lang="en-GB" dirty="0"/>
              <a:t>GP can access</a:t>
            </a:r>
          </a:p>
          <a:p>
            <a:pPr marL="45720" indent="0">
              <a:buNone/>
            </a:pPr>
            <a:endParaRPr lang="en-GB" dirty="0"/>
          </a:p>
          <a:p>
            <a:r>
              <a:rPr lang="en-GB" dirty="0"/>
              <a:t>Sent with introductory letter and scan appointment</a:t>
            </a:r>
          </a:p>
          <a:p>
            <a:pPr marL="45720" indent="0">
              <a:buNone/>
            </a:pPr>
            <a:endParaRPr lang="en-GB" dirty="0"/>
          </a:p>
          <a:p>
            <a:r>
              <a:rPr lang="en-GB" dirty="0"/>
              <a:t>Sonographers have copies</a:t>
            </a:r>
          </a:p>
          <a:p>
            <a:pPr marL="45720" indent="0">
              <a:buNone/>
            </a:pPr>
            <a:endParaRPr lang="en-GB" dirty="0"/>
          </a:p>
          <a:p>
            <a:r>
              <a:rPr lang="en-GB" dirty="0"/>
              <a:t>GOPD</a:t>
            </a:r>
          </a:p>
          <a:p>
            <a:endParaRPr lang="en-GB" dirty="0"/>
          </a:p>
          <a:p>
            <a:r>
              <a:rPr lang="en-GB" dirty="0"/>
              <a:t>Intranet</a:t>
            </a:r>
          </a:p>
          <a:p>
            <a:endParaRPr lang="en-GB" dirty="0"/>
          </a:p>
        </p:txBody>
      </p:sp>
    </p:spTree>
    <p:extLst>
      <p:ext uri="{BB962C8B-B14F-4D97-AF65-F5344CB8AC3E}">
        <p14:creationId xmlns:p14="http://schemas.microsoft.com/office/powerpoint/2010/main" val="308995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sz="3200" dirty="0"/>
              <a:t>2WW Referral forms:</a:t>
            </a:r>
            <a:br>
              <a:rPr lang="en-GB" sz="3200" dirty="0"/>
            </a:br>
            <a:r>
              <a:rPr lang="en-GB" sz="3200" dirty="0"/>
              <a:t>Important Background Information</a:t>
            </a:r>
            <a:endParaRPr lang="en-GB" sz="2000" dirty="0"/>
          </a:p>
        </p:txBody>
      </p:sp>
      <p:pic>
        <p:nvPicPr>
          <p:cNvPr id="5" name="Content Placeholder 4">
            <a:extLst>
              <a:ext uri="{FF2B5EF4-FFF2-40B4-BE49-F238E27FC236}">
                <a16:creationId xmlns:a16="http://schemas.microsoft.com/office/drawing/2014/main" xmlns="" id="{F6E14BCD-4B9C-4FEF-A8D8-C129A9740390}"/>
              </a:ext>
            </a:extLst>
          </p:cNvPr>
          <p:cNvPicPr>
            <a:picLocks noGrp="1" noChangeAspect="1"/>
          </p:cNvPicPr>
          <p:nvPr>
            <p:ph idx="1"/>
          </p:nvPr>
        </p:nvPicPr>
        <p:blipFill>
          <a:blip r:embed="rId2"/>
          <a:stretch>
            <a:fillRect/>
          </a:stretch>
        </p:blipFill>
        <p:spPr>
          <a:xfrm>
            <a:off x="755576" y="1700808"/>
            <a:ext cx="7848871" cy="4987008"/>
          </a:xfrm>
        </p:spPr>
      </p:pic>
    </p:spTree>
    <p:extLst>
      <p:ext uri="{BB962C8B-B14F-4D97-AF65-F5344CB8AC3E}">
        <p14:creationId xmlns:p14="http://schemas.microsoft.com/office/powerpoint/2010/main" val="263350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sz="3200" dirty="0"/>
              <a:t>2WW Forms: History &amp; Examination </a:t>
            </a:r>
            <a:endParaRPr lang="en-GB" sz="2000" dirty="0"/>
          </a:p>
        </p:txBody>
      </p:sp>
      <p:pic>
        <p:nvPicPr>
          <p:cNvPr id="5" name="Content Placeholder 4">
            <a:extLst>
              <a:ext uri="{FF2B5EF4-FFF2-40B4-BE49-F238E27FC236}">
                <a16:creationId xmlns:a16="http://schemas.microsoft.com/office/drawing/2014/main" xmlns="" id="{4A125470-0E8C-4117-97B4-FF670E584BD2}"/>
              </a:ext>
            </a:extLst>
          </p:cNvPr>
          <p:cNvPicPr>
            <a:picLocks noGrp="1" noChangeAspect="1"/>
          </p:cNvPicPr>
          <p:nvPr>
            <p:ph idx="1"/>
          </p:nvPr>
        </p:nvPicPr>
        <p:blipFill>
          <a:blip r:embed="rId2"/>
          <a:stretch>
            <a:fillRect/>
          </a:stretch>
        </p:blipFill>
        <p:spPr>
          <a:xfrm>
            <a:off x="1259632" y="1196752"/>
            <a:ext cx="6233998" cy="5544616"/>
          </a:xfrm>
        </p:spPr>
      </p:pic>
    </p:spTree>
    <p:extLst>
      <p:ext uri="{BB962C8B-B14F-4D97-AF65-F5344CB8AC3E}">
        <p14:creationId xmlns:p14="http://schemas.microsoft.com/office/powerpoint/2010/main" val="54497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315200" cy="1154097"/>
          </a:xfrm>
        </p:spPr>
        <p:txBody>
          <a:bodyPr>
            <a:normAutofit/>
          </a:bodyPr>
          <a:lstStyle/>
          <a:p>
            <a:r>
              <a:rPr lang="en-GB" dirty="0"/>
              <a:t>The Patient’s Perspective</a:t>
            </a:r>
            <a:br>
              <a:rPr lang="en-GB" dirty="0"/>
            </a:br>
            <a:r>
              <a:rPr lang="en-GB" sz="2800" dirty="0" err="1"/>
              <a:t>Gynae</a:t>
            </a:r>
            <a:r>
              <a:rPr lang="en-GB" sz="2800" dirty="0"/>
              <a:t> Cancer Patient Support Group</a:t>
            </a:r>
            <a:endParaRPr lang="en-GB" sz="4400" dirty="0"/>
          </a:p>
        </p:txBody>
      </p:sp>
      <p:sp>
        <p:nvSpPr>
          <p:cNvPr id="3" name="Content Placeholder 2"/>
          <p:cNvSpPr>
            <a:spLocks noGrp="1"/>
          </p:cNvSpPr>
          <p:nvPr>
            <p:ph idx="1"/>
          </p:nvPr>
        </p:nvSpPr>
        <p:spPr>
          <a:xfrm>
            <a:off x="899592" y="2060848"/>
            <a:ext cx="7632848" cy="4392488"/>
          </a:xfrm>
        </p:spPr>
        <p:txBody>
          <a:bodyPr>
            <a:noAutofit/>
          </a:bodyPr>
          <a:lstStyle/>
          <a:p>
            <a:r>
              <a:rPr lang="en-GB" sz="1600" dirty="0">
                <a:solidFill>
                  <a:srgbClr val="FF0000"/>
                </a:solidFill>
              </a:rPr>
              <a:t>Excluding cancer quickly is just as important  to patients as faster diagnosis</a:t>
            </a:r>
          </a:p>
          <a:p>
            <a:endParaRPr lang="en-GB" sz="1600" dirty="0"/>
          </a:p>
          <a:p>
            <a:r>
              <a:rPr lang="en-GB" sz="1600" dirty="0"/>
              <a:t>Having investigations at a convenient location was important</a:t>
            </a:r>
          </a:p>
          <a:p>
            <a:endParaRPr lang="en-GB" sz="1600" dirty="0"/>
          </a:p>
          <a:p>
            <a:r>
              <a:rPr lang="en-GB" sz="1600" dirty="0"/>
              <a:t>TVS alone - 1:339 chance of missing a cancer highly acceptable</a:t>
            </a:r>
          </a:p>
          <a:p>
            <a:endParaRPr lang="en-GB" sz="1600" dirty="0"/>
          </a:p>
          <a:p>
            <a:r>
              <a:rPr lang="en-GB" sz="1600" dirty="0"/>
              <a:t>Very positive feedback about the patient information package</a:t>
            </a:r>
          </a:p>
          <a:p>
            <a:endParaRPr lang="en-GB" sz="1600" dirty="0"/>
          </a:p>
          <a:p>
            <a:r>
              <a:rPr lang="en-GB" sz="1600" dirty="0"/>
              <a:t>No concerns about not attending  OPA – it is the tests that are important</a:t>
            </a:r>
          </a:p>
          <a:p>
            <a:endParaRPr lang="en-GB" sz="1600" dirty="0"/>
          </a:p>
          <a:p>
            <a:r>
              <a:rPr lang="en-GB" sz="1600" dirty="0"/>
              <a:t>No concerns about communication by letter</a:t>
            </a:r>
          </a:p>
          <a:p>
            <a:endParaRPr lang="en-GB" sz="1600" dirty="0"/>
          </a:p>
          <a:p>
            <a:r>
              <a:rPr lang="en-GB" sz="1600" dirty="0"/>
              <a:t>Some concerns about telephone communication</a:t>
            </a:r>
          </a:p>
          <a:p>
            <a:pPr lvl="1"/>
            <a:r>
              <a:rPr lang="en-GB" sz="1400" dirty="0"/>
              <a:t>Elderly</a:t>
            </a:r>
          </a:p>
          <a:p>
            <a:pPr lvl="1"/>
            <a:r>
              <a:rPr lang="en-GB" sz="1400" dirty="0"/>
              <a:t>At work</a:t>
            </a:r>
          </a:p>
        </p:txBody>
      </p:sp>
    </p:spTree>
    <p:extLst>
      <p:ext uri="{BB962C8B-B14F-4D97-AF65-F5344CB8AC3E}">
        <p14:creationId xmlns:p14="http://schemas.microsoft.com/office/powerpoint/2010/main" val="161501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315200" cy="1154097"/>
          </a:xfrm>
        </p:spPr>
        <p:txBody>
          <a:bodyPr>
            <a:normAutofit fontScale="90000"/>
          </a:bodyPr>
          <a:lstStyle/>
          <a:p>
            <a:r>
              <a:rPr lang="en-GB" dirty="0"/>
              <a:t>What Women Want</a:t>
            </a:r>
            <a:br>
              <a:rPr lang="en-GB" dirty="0"/>
            </a:br>
            <a:endParaRPr lang="en-GB" dirty="0"/>
          </a:p>
        </p:txBody>
      </p:sp>
      <p:sp>
        <p:nvSpPr>
          <p:cNvPr id="3" name="Content Placeholder 2"/>
          <p:cNvSpPr>
            <a:spLocks noGrp="1"/>
          </p:cNvSpPr>
          <p:nvPr>
            <p:ph idx="1"/>
          </p:nvPr>
        </p:nvSpPr>
        <p:spPr>
          <a:xfrm>
            <a:off x="899592" y="1916832"/>
            <a:ext cx="7315200" cy="3539527"/>
          </a:xfrm>
        </p:spPr>
        <p:txBody>
          <a:bodyPr>
            <a:noAutofit/>
          </a:bodyPr>
          <a:lstStyle/>
          <a:p>
            <a:r>
              <a:rPr lang="en-GB" sz="2400" dirty="0"/>
              <a:t>Maximum 9 days for appointment in Virtual PMB Clinic</a:t>
            </a:r>
          </a:p>
          <a:p>
            <a:pPr lvl="1"/>
            <a:r>
              <a:rPr lang="en-GB" sz="2000" dirty="0">
                <a:solidFill>
                  <a:srgbClr val="FF0000"/>
                </a:solidFill>
              </a:rPr>
              <a:t>35% reassured within 14 days of seeing GP (with 2nd class post)</a:t>
            </a:r>
          </a:p>
          <a:p>
            <a:pPr lvl="1"/>
            <a:endParaRPr lang="en-GB" sz="2000" dirty="0">
              <a:solidFill>
                <a:srgbClr val="FF0000"/>
              </a:solidFill>
            </a:endParaRPr>
          </a:p>
          <a:p>
            <a:r>
              <a:rPr lang="en-GB" sz="2400" dirty="0"/>
              <a:t>OPH Day 12 – Day 15 of Pathway</a:t>
            </a:r>
          </a:p>
          <a:p>
            <a:pPr lvl="1"/>
            <a:r>
              <a:rPr lang="en-GB" sz="2000" dirty="0">
                <a:solidFill>
                  <a:srgbClr val="FF0000"/>
                </a:solidFill>
              </a:rPr>
              <a:t>Majority can be reassured about OPH findings on the day</a:t>
            </a:r>
          </a:p>
          <a:p>
            <a:endParaRPr lang="en-GB" sz="2400" dirty="0"/>
          </a:p>
          <a:p>
            <a:r>
              <a:rPr lang="en-GB" sz="2400" dirty="0"/>
              <a:t>OPD for Breaking Bad News and Cancer diagnosis</a:t>
            </a:r>
          </a:p>
          <a:p>
            <a:pPr lvl="1"/>
            <a:r>
              <a:rPr lang="en-GB" sz="2000" dirty="0">
                <a:solidFill>
                  <a:srgbClr val="FF0000"/>
                </a:solidFill>
              </a:rPr>
              <a:t>Around</a:t>
            </a:r>
            <a:r>
              <a:rPr lang="en-GB" sz="2000" dirty="0"/>
              <a:t> </a:t>
            </a:r>
            <a:r>
              <a:rPr lang="en-GB" sz="2000" dirty="0">
                <a:solidFill>
                  <a:srgbClr val="FF0000"/>
                </a:solidFill>
              </a:rPr>
              <a:t>day 21 of pathway for 80 – 90 women per year </a:t>
            </a:r>
          </a:p>
        </p:txBody>
      </p:sp>
    </p:spTree>
    <p:extLst>
      <p:ext uri="{BB962C8B-B14F-4D97-AF65-F5344CB8AC3E}">
        <p14:creationId xmlns:p14="http://schemas.microsoft.com/office/powerpoint/2010/main" val="370212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B7A9A-9928-4659-A7B7-1A31FA159074}"/>
              </a:ext>
            </a:extLst>
          </p:cNvPr>
          <p:cNvSpPr>
            <a:spLocks noGrp="1"/>
          </p:cNvSpPr>
          <p:nvPr>
            <p:ph type="title"/>
          </p:nvPr>
        </p:nvSpPr>
        <p:spPr>
          <a:xfrm>
            <a:off x="914400" y="548640"/>
            <a:ext cx="7315200" cy="1154097"/>
          </a:xfrm>
        </p:spPr>
        <p:txBody>
          <a:bodyPr>
            <a:normAutofit fontScale="90000"/>
          </a:bodyPr>
          <a:lstStyle/>
          <a:p>
            <a:r>
              <a:rPr lang="en-GB" dirty="0"/>
              <a:t>First 8 months</a:t>
            </a:r>
            <a:br>
              <a:rPr lang="en-GB" dirty="0"/>
            </a:br>
            <a:r>
              <a:rPr lang="en-GB" dirty="0"/>
              <a:t>1</a:t>
            </a:r>
            <a:r>
              <a:rPr lang="en-GB" baseline="30000" dirty="0"/>
              <a:t>st</a:t>
            </a:r>
            <a:r>
              <a:rPr lang="en-GB" dirty="0"/>
              <a:t> June 2020 to  31</a:t>
            </a:r>
            <a:r>
              <a:rPr lang="en-GB" baseline="30000" dirty="0"/>
              <a:t>st</a:t>
            </a:r>
            <a:r>
              <a:rPr lang="en-GB" dirty="0"/>
              <a:t> Jan 2021</a:t>
            </a:r>
          </a:p>
        </p:txBody>
      </p:sp>
      <p:sp>
        <p:nvSpPr>
          <p:cNvPr id="3" name="Content Placeholder 2">
            <a:extLst>
              <a:ext uri="{FF2B5EF4-FFF2-40B4-BE49-F238E27FC236}">
                <a16:creationId xmlns:a16="http://schemas.microsoft.com/office/drawing/2014/main" xmlns="" id="{28DC4AD7-0777-4997-9689-48F577C8D5F2}"/>
              </a:ext>
            </a:extLst>
          </p:cNvPr>
          <p:cNvSpPr>
            <a:spLocks noGrp="1"/>
          </p:cNvSpPr>
          <p:nvPr>
            <p:ph idx="1"/>
          </p:nvPr>
        </p:nvSpPr>
        <p:spPr>
          <a:xfrm>
            <a:off x="914400" y="1988840"/>
            <a:ext cx="7315200" cy="4320520"/>
          </a:xfrm>
        </p:spPr>
        <p:txBody>
          <a:bodyPr>
            <a:normAutofit fontScale="85000" lnSpcReduction="20000"/>
          </a:bodyPr>
          <a:lstStyle/>
          <a:p>
            <a:r>
              <a:rPr lang="en-GB" dirty="0"/>
              <a:t>926 “New episodes” (= approx. 1400 per year </a:t>
            </a:r>
            <a:r>
              <a:rPr lang="en-GB" dirty="0" err="1"/>
              <a:t>cf</a:t>
            </a:r>
            <a:r>
              <a:rPr lang="en-GB" dirty="0"/>
              <a:t> 1200 in 2018)</a:t>
            </a:r>
          </a:p>
          <a:p>
            <a:pPr lvl="1"/>
            <a:r>
              <a:rPr lang="en-GB" dirty="0"/>
              <a:t>883 “First episodes”</a:t>
            </a:r>
          </a:p>
          <a:p>
            <a:pPr lvl="1"/>
            <a:r>
              <a:rPr lang="en-GB" dirty="0"/>
              <a:t>43 “Second episodes”  </a:t>
            </a:r>
            <a:r>
              <a:rPr lang="en-GB" dirty="0" err="1"/>
              <a:t>ie</a:t>
            </a:r>
            <a:r>
              <a:rPr lang="en-GB" dirty="0"/>
              <a:t> those re-referred within 6 months of initial referral (4% of total – no ACH and no EC diagnosed)</a:t>
            </a:r>
          </a:p>
          <a:p>
            <a:pPr marL="320040" lvl="1" indent="0">
              <a:buNone/>
            </a:pPr>
            <a:endParaRPr lang="en-GB" dirty="0"/>
          </a:p>
          <a:p>
            <a:r>
              <a:rPr lang="en-GB" dirty="0"/>
              <a:t>794 had TVS </a:t>
            </a:r>
            <a:r>
              <a:rPr lang="en-GB" i="1" dirty="0"/>
              <a:t>after</a:t>
            </a:r>
            <a:r>
              <a:rPr lang="en-GB" dirty="0"/>
              <a:t> decision to refer (as per PMB Pathway)</a:t>
            </a:r>
          </a:p>
          <a:p>
            <a:pPr lvl="1"/>
            <a:r>
              <a:rPr lang="en-GB" dirty="0"/>
              <a:t>Number of days from DDR to scan</a:t>
            </a:r>
          </a:p>
          <a:p>
            <a:pPr lvl="2"/>
            <a:r>
              <a:rPr lang="en-GB" dirty="0"/>
              <a:t>Median = 7</a:t>
            </a:r>
          </a:p>
          <a:p>
            <a:pPr lvl="2"/>
            <a:r>
              <a:rPr lang="en-GB" dirty="0"/>
              <a:t>Mean = 8</a:t>
            </a:r>
          </a:p>
          <a:p>
            <a:pPr marL="502920" lvl="2" indent="0">
              <a:buNone/>
            </a:pPr>
            <a:endParaRPr lang="en-GB" dirty="0"/>
          </a:p>
          <a:p>
            <a:r>
              <a:rPr lang="en-GB" dirty="0"/>
              <a:t>DDR to initial review in V-PMB</a:t>
            </a:r>
          </a:p>
          <a:p>
            <a:pPr lvl="1"/>
            <a:r>
              <a:rPr lang="en-GB" dirty="0"/>
              <a:t>Mean = 11</a:t>
            </a:r>
          </a:p>
          <a:p>
            <a:pPr lvl="1"/>
            <a:r>
              <a:rPr lang="en-GB" dirty="0"/>
              <a:t>Median = 10</a:t>
            </a:r>
          </a:p>
          <a:p>
            <a:pPr marL="320040" lvl="1" indent="0">
              <a:buNone/>
            </a:pPr>
            <a:endParaRPr lang="en-GB" dirty="0"/>
          </a:p>
          <a:p>
            <a:r>
              <a:rPr lang="en-GB" dirty="0"/>
              <a:t>312 Discharged after initial TVS review in V=PMB (35%)</a:t>
            </a:r>
          </a:p>
          <a:p>
            <a:pPr marL="45720" indent="0">
              <a:buNone/>
            </a:pPr>
            <a:endParaRPr lang="en-GB" dirty="0"/>
          </a:p>
          <a:p>
            <a:r>
              <a:rPr lang="en-GB" dirty="0"/>
              <a:t>23 (2%) asked to attend for lower genital tract examination </a:t>
            </a:r>
            <a:r>
              <a:rPr lang="en-GB" i="1" dirty="0"/>
              <a:t>only </a:t>
            </a:r>
            <a:r>
              <a:rPr lang="en-GB" dirty="0"/>
              <a:t>after initial V-PMB  - no cancers diagnosed</a:t>
            </a:r>
          </a:p>
          <a:p>
            <a:endParaRPr lang="en-GB" dirty="0"/>
          </a:p>
          <a:p>
            <a:endParaRPr lang="en-GB" dirty="0"/>
          </a:p>
          <a:p>
            <a:endParaRPr lang="en-GB" dirty="0"/>
          </a:p>
          <a:p>
            <a:pPr lvl="1"/>
            <a:endParaRPr lang="en-GB" dirty="0"/>
          </a:p>
          <a:p>
            <a:endParaRPr lang="en-GB" dirty="0"/>
          </a:p>
        </p:txBody>
      </p:sp>
    </p:spTree>
    <p:extLst>
      <p:ext uri="{BB962C8B-B14F-4D97-AF65-F5344CB8AC3E}">
        <p14:creationId xmlns:p14="http://schemas.microsoft.com/office/powerpoint/2010/main" val="976171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40FD20-9858-4211-AFEF-A9BAC632C48C}"/>
              </a:ext>
            </a:extLst>
          </p:cNvPr>
          <p:cNvSpPr>
            <a:spLocks noGrp="1"/>
          </p:cNvSpPr>
          <p:nvPr>
            <p:ph idx="1"/>
          </p:nvPr>
        </p:nvSpPr>
        <p:spPr>
          <a:xfrm>
            <a:off x="930625" y="2204864"/>
            <a:ext cx="7315200" cy="3539527"/>
          </a:xfrm>
        </p:spPr>
        <p:txBody>
          <a:bodyPr/>
          <a:lstStyle/>
          <a:p>
            <a:r>
              <a:rPr lang="en-GB" dirty="0"/>
              <a:t>Attendances at GO clinic prior to Hysteroscopy = 68 (7%)</a:t>
            </a:r>
          </a:p>
          <a:p>
            <a:r>
              <a:rPr lang="en-GB" dirty="0"/>
              <a:t>?How many accepted OPH / GA H&amp;C</a:t>
            </a:r>
          </a:p>
          <a:p>
            <a:pPr lvl="1"/>
            <a:r>
              <a:rPr lang="en-GB" dirty="0"/>
              <a:t>Mean = Day 18</a:t>
            </a:r>
          </a:p>
          <a:p>
            <a:pPr lvl="1"/>
            <a:r>
              <a:rPr lang="en-GB" dirty="0"/>
              <a:t>Median = Day 16</a:t>
            </a:r>
          </a:p>
          <a:p>
            <a:pPr marL="320040" lvl="1" indent="0">
              <a:buNone/>
            </a:pPr>
            <a:endParaRPr lang="en-GB" dirty="0"/>
          </a:p>
          <a:p>
            <a:r>
              <a:rPr lang="en-GB" dirty="0"/>
              <a:t>523 (56%) OPH</a:t>
            </a:r>
          </a:p>
          <a:p>
            <a:pPr lvl="1"/>
            <a:r>
              <a:rPr lang="en-GB" dirty="0"/>
              <a:t>89% completed successfully</a:t>
            </a:r>
          </a:p>
          <a:p>
            <a:pPr lvl="1"/>
            <a:r>
              <a:rPr lang="en-GB" dirty="0"/>
              <a:t>Mean = Day 19</a:t>
            </a:r>
          </a:p>
          <a:p>
            <a:pPr lvl="1"/>
            <a:r>
              <a:rPr lang="en-GB" dirty="0"/>
              <a:t>Median = Day 17</a:t>
            </a:r>
          </a:p>
          <a:p>
            <a:pPr lvl="1"/>
            <a:r>
              <a:rPr lang="en-GB" dirty="0"/>
              <a:t>1-2 per week added to WL for GA H&amp;C</a:t>
            </a:r>
          </a:p>
        </p:txBody>
      </p:sp>
      <p:sp>
        <p:nvSpPr>
          <p:cNvPr id="4" name="Title 1">
            <a:extLst>
              <a:ext uri="{FF2B5EF4-FFF2-40B4-BE49-F238E27FC236}">
                <a16:creationId xmlns:a16="http://schemas.microsoft.com/office/drawing/2014/main" xmlns="" id="{990F111A-B3D0-4EC0-A161-1AC05A745642}"/>
              </a:ext>
            </a:extLst>
          </p:cNvPr>
          <p:cNvSpPr txBox="1">
            <a:spLocks/>
          </p:cNvSpPr>
          <p:nvPr/>
        </p:nvSpPr>
        <p:spPr>
          <a:xfrm>
            <a:off x="914400" y="548640"/>
            <a:ext cx="7315200" cy="1154097"/>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First 8 months</a:t>
            </a:r>
            <a:br>
              <a:rPr lang="en-GB" dirty="0"/>
            </a:br>
            <a:r>
              <a:rPr lang="en-GB" dirty="0"/>
              <a:t>1</a:t>
            </a:r>
            <a:r>
              <a:rPr lang="en-GB" baseline="30000" dirty="0"/>
              <a:t>st</a:t>
            </a:r>
            <a:r>
              <a:rPr lang="en-GB" dirty="0"/>
              <a:t> June 2020 to  31</a:t>
            </a:r>
            <a:r>
              <a:rPr lang="en-GB" baseline="30000" dirty="0"/>
              <a:t>st</a:t>
            </a:r>
            <a:r>
              <a:rPr lang="en-GB" dirty="0"/>
              <a:t> Jan 2021</a:t>
            </a:r>
          </a:p>
        </p:txBody>
      </p:sp>
    </p:spTree>
    <p:extLst>
      <p:ext uri="{BB962C8B-B14F-4D97-AF65-F5344CB8AC3E}">
        <p14:creationId xmlns:p14="http://schemas.microsoft.com/office/powerpoint/2010/main" val="73707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1755B-3014-4974-921D-BC81F41F0BAF}"/>
              </a:ext>
            </a:extLst>
          </p:cNvPr>
          <p:cNvSpPr>
            <a:spLocks noGrp="1"/>
          </p:cNvSpPr>
          <p:nvPr>
            <p:ph type="title"/>
          </p:nvPr>
        </p:nvSpPr>
        <p:spPr>
          <a:xfrm>
            <a:off x="914400" y="570143"/>
            <a:ext cx="7315200" cy="1154097"/>
          </a:xfrm>
        </p:spPr>
        <p:txBody>
          <a:bodyPr>
            <a:normAutofit fontScale="90000"/>
          </a:bodyPr>
          <a:lstStyle/>
          <a:p>
            <a:r>
              <a:rPr lang="en-GB"/>
              <a:t>First 8 months</a:t>
            </a:r>
            <a:br>
              <a:rPr lang="en-GB"/>
            </a:br>
            <a:r>
              <a:rPr lang="en-GB"/>
              <a:t>1</a:t>
            </a:r>
            <a:r>
              <a:rPr lang="en-GB" baseline="30000"/>
              <a:t>st</a:t>
            </a:r>
            <a:r>
              <a:rPr lang="en-GB"/>
              <a:t> June 2020 to  31</a:t>
            </a:r>
            <a:r>
              <a:rPr lang="en-GB" baseline="30000"/>
              <a:t>st</a:t>
            </a:r>
            <a:r>
              <a:rPr lang="en-GB"/>
              <a:t> Jan 2021</a:t>
            </a:r>
            <a:endParaRPr lang="en-GB" dirty="0"/>
          </a:p>
        </p:txBody>
      </p:sp>
      <p:graphicFrame>
        <p:nvGraphicFramePr>
          <p:cNvPr id="4" name="Table 4">
            <a:extLst>
              <a:ext uri="{FF2B5EF4-FFF2-40B4-BE49-F238E27FC236}">
                <a16:creationId xmlns:a16="http://schemas.microsoft.com/office/drawing/2014/main" xmlns="" id="{54C10CEF-A998-44F9-96E3-EB0FB4A9DC21}"/>
              </a:ext>
            </a:extLst>
          </p:cNvPr>
          <p:cNvGraphicFramePr>
            <a:graphicFrameLocks noGrp="1"/>
          </p:cNvGraphicFramePr>
          <p:nvPr>
            <p:ph idx="1"/>
            <p:extLst>
              <p:ext uri="{D42A27DB-BD31-4B8C-83A1-F6EECF244321}">
                <p14:modId xmlns:p14="http://schemas.microsoft.com/office/powerpoint/2010/main" val="1675420714"/>
              </p:ext>
            </p:extLst>
          </p:nvPr>
        </p:nvGraphicFramePr>
        <p:xfrm>
          <a:off x="1043608" y="1844824"/>
          <a:ext cx="6768752" cy="4927242"/>
        </p:xfrm>
        <a:graphic>
          <a:graphicData uri="http://schemas.openxmlformats.org/drawingml/2006/table">
            <a:tbl>
              <a:tblPr firstRow="1" bandRow="1">
                <a:tableStyleId>{5C22544A-7EE6-4342-B048-85BDC9FD1C3A}</a:tableStyleId>
              </a:tblPr>
              <a:tblGrid>
                <a:gridCol w="3331119">
                  <a:extLst>
                    <a:ext uri="{9D8B030D-6E8A-4147-A177-3AD203B41FA5}">
                      <a16:colId xmlns:a16="http://schemas.microsoft.com/office/drawing/2014/main" xmlns="" val="517514881"/>
                    </a:ext>
                  </a:extLst>
                </a:gridCol>
                <a:gridCol w="1741271">
                  <a:extLst>
                    <a:ext uri="{9D8B030D-6E8A-4147-A177-3AD203B41FA5}">
                      <a16:colId xmlns:a16="http://schemas.microsoft.com/office/drawing/2014/main" xmlns="" val="3472260009"/>
                    </a:ext>
                  </a:extLst>
                </a:gridCol>
                <a:gridCol w="1696362">
                  <a:extLst>
                    <a:ext uri="{9D8B030D-6E8A-4147-A177-3AD203B41FA5}">
                      <a16:colId xmlns:a16="http://schemas.microsoft.com/office/drawing/2014/main" xmlns="" val="89605360"/>
                    </a:ext>
                  </a:extLst>
                </a:gridCol>
              </a:tblGrid>
              <a:tr h="721002">
                <a:tc>
                  <a:txBody>
                    <a:bodyPr/>
                    <a:lstStyle/>
                    <a:p>
                      <a:endParaRPr lang="en-GB" dirty="0"/>
                    </a:p>
                  </a:txBody>
                  <a:tcPr/>
                </a:tc>
                <a:tc>
                  <a:txBody>
                    <a:bodyPr/>
                    <a:lstStyle/>
                    <a:p>
                      <a:r>
                        <a:rPr lang="en-GB" dirty="0"/>
                        <a:t>All ACH</a:t>
                      </a:r>
                    </a:p>
                    <a:p>
                      <a:r>
                        <a:rPr lang="en-GB" dirty="0"/>
                        <a:t>n = 9 (1%)</a:t>
                      </a:r>
                    </a:p>
                  </a:txBody>
                  <a:tcPr/>
                </a:tc>
                <a:tc>
                  <a:txBody>
                    <a:bodyPr/>
                    <a:lstStyle/>
                    <a:p>
                      <a:r>
                        <a:rPr lang="en-GB" dirty="0"/>
                        <a:t>EC</a:t>
                      </a:r>
                    </a:p>
                    <a:p>
                      <a:r>
                        <a:rPr lang="en-GB" dirty="0"/>
                        <a:t>n = 28 (3%)</a:t>
                      </a:r>
                    </a:p>
                  </a:txBody>
                  <a:tcPr/>
                </a:tc>
                <a:extLst>
                  <a:ext uri="{0D108BD9-81ED-4DB2-BD59-A6C34878D82A}">
                    <a16:rowId xmlns:a16="http://schemas.microsoft.com/office/drawing/2014/main" xmlns="" val="2268377886"/>
                  </a:ext>
                </a:extLst>
              </a:tr>
              <a:tr h="624599">
                <a:tc>
                  <a:txBody>
                    <a:bodyPr/>
                    <a:lstStyle/>
                    <a:p>
                      <a:r>
                        <a:rPr lang="en-GB" dirty="0"/>
                        <a:t>Diagnosis (28 day target)</a:t>
                      </a:r>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205827788"/>
                  </a:ext>
                </a:extLst>
              </a:tr>
              <a:tr h="361871">
                <a:tc>
                  <a:txBody>
                    <a:bodyPr/>
                    <a:lstStyle/>
                    <a:p>
                      <a:r>
                        <a:rPr lang="en-GB" dirty="0"/>
                        <a:t>Mean</a:t>
                      </a:r>
                    </a:p>
                  </a:txBody>
                  <a:tcPr/>
                </a:tc>
                <a:tc>
                  <a:txBody>
                    <a:bodyPr/>
                    <a:lstStyle/>
                    <a:p>
                      <a:r>
                        <a:rPr lang="en-GB" dirty="0"/>
                        <a:t>Day 36</a:t>
                      </a:r>
                    </a:p>
                  </a:txBody>
                  <a:tcPr/>
                </a:tc>
                <a:tc>
                  <a:txBody>
                    <a:bodyPr/>
                    <a:lstStyle/>
                    <a:p>
                      <a:r>
                        <a:rPr lang="en-GB" dirty="0"/>
                        <a:t>Day 32</a:t>
                      </a:r>
                    </a:p>
                  </a:txBody>
                  <a:tcPr/>
                </a:tc>
                <a:extLst>
                  <a:ext uri="{0D108BD9-81ED-4DB2-BD59-A6C34878D82A}">
                    <a16:rowId xmlns:a16="http://schemas.microsoft.com/office/drawing/2014/main" xmlns="" val="2429829830"/>
                  </a:ext>
                </a:extLst>
              </a:tr>
              <a:tr h="361871">
                <a:tc>
                  <a:txBody>
                    <a:bodyPr/>
                    <a:lstStyle/>
                    <a:p>
                      <a:r>
                        <a:rPr lang="en-GB" dirty="0"/>
                        <a:t>Median </a:t>
                      </a:r>
                    </a:p>
                  </a:txBody>
                  <a:tcPr/>
                </a:tc>
                <a:tc>
                  <a:txBody>
                    <a:bodyPr/>
                    <a:lstStyle/>
                    <a:p>
                      <a:r>
                        <a:rPr lang="en-GB" dirty="0"/>
                        <a:t>Day 39</a:t>
                      </a:r>
                    </a:p>
                  </a:txBody>
                  <a:tcPr/>
                </a:tc>
                <a:tc>
                  <a:txBody>
                    <a:bodyPr/>
                    <a:lstStyle/>
                    <a:p>
                      <a:r>
                        <a:rPr lang="en-GB" dirty="0"/>
                        <a:t>Day 29</a:t>
                      </a:r>
                    </a:p>
                  </a:txBody>
                  <a:tcPr/>
                </a:tc>
                <a:extLst>
                  <a:ext uri="{0D108BD9-81ED-4DB2-BD59-A6C34878D82A}">
                    <a16:rowId xmlns:a16="http://schemas.microsoft.com/office/drawing/2014/main" xmlns="" val="3413835716"/>
                  </a:ext>
                </a:extLst>
              </a:tr>
              <a:tr h="361871">
                <a:tc>
                  <a:txBody>
                    <a:bodyPr/>
                    <a:lstStyle/>
                    <a:p>
                      <a:r>
                        <a:rPr lang="en-GB" dirty="0"/>
                        <a:t>Range</a:t>
                      </a:r>
                    </a:p>
                  </a:txBody>
                  <a:tcPr/>
                </a:tc>
                <a:tc>
                  <a:txBody>
                    <a:bodyPr/>
                    <a:lstStyle/>
                    <a:p>
                      <a:r>
                        <a:rPr lang="en-GB" dirty="0"/>
                        <a:t>Day 27 - 47</a:t>
                      </a:r>
                    </a:p>
                  </a:txBody>
                  <a:tcPr/>
                </a:tc>
                <a:tc>
                  <a:txBody>
                    <a:bodyPr/>
                    <a:lstStyle/>
                    <a:p>
                      <a:r>
                        <a:rPr lang="en-GB" dirty="0"/>
                        <a:t>Day 20-64</a:t>
                      </a:r>
                    </a:p>
                  </a:txBody>
                  <a:tcPr/>
                </a:tc>
                <a:extLst>
                  <a:ext uri="{0D108BD9-81ED-4DB2-BD59-A6C34878D82A}">
                    <a16:rowId xmlns:a16="http://schemas.microsoft.com/office/drawing/2014/main" xmlns="" val="286107592"/>
                  </a:ext>
                </a:extLst>
              </a:tr>
              <a:tr h="361871">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xmlns="" val="204801871"/>
                  </a:ext>
                </a:extLst>
              </a:tr>
              <a:tr h="624599">
                <a:tc>
                  <a:txBody>
                    <a:bodyPr/>
                    <a:lstStyle/>
                    <a:p>
                      <a:r>
                        <a:rPr lang="en-GB" dirty="0"/>
                        <a:t>Treatment (62 day target)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Surgery n = 5</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Surgery n = 22</a:t>
                      </a:r>
                    </a:p>
                    <a:p>
                      <a:endParaRPr lang="en-GB" dirty="0"/>
                    </a:p>
                  </a:txBody>
                  <a:tcPr/>
                </a:tc>
                <a:extLst>
                  <a:ext uri="{0D108BD9-81ED-4DB2-BD59-A6C34878D82A}">
                    <a16:rowId xmlns:a16="http://schemas.microsoft.com/office/drawing/2014/main" xmlns="" val="2444507157"/>
                  </a:ext>
                </a:extLst>
              </a:tr>
              <a:tr h="361871">
                <a:tc>
                  <a:txBody>
                    <a:bodyPr/>
                    <a:lstStyle/>
                    <a:p>
                      <a:r>
                        <a:rPr lang="en-GB" dirty="0"/>
                        <a:t>Mean</a:t>
                      </a:r>
                    </a:p>
                  </a:txBody>
                  <a:tcPr/>
                </a:tc>
                <a:tc>
                  <a:txBody>
                    <a:bodyPr/>
                    <a:lstStyle/>
                    <a:p>
                      <a:r>
                        <a:rPr lang="en-GB" dirty="0"/>
                        <a:t>Day 65</a:t>
                      </a:r>
                    </a:p>
                  </a:txBody>
                  <a:tcPr/>
                </a:tc>
                <a:tc>
                  <a:txBody>
                    <a:bodyPr/>
                    <a:lstStyle/>
                    <a:p>
                      <a:r>
                        <a:rPr lang="en-GB" dirty="0"/>
                        <a:t>Day 52</a:t>
                      </a:r>
                    </a:p>
                  </a:txBody>
                  <a:tcPr/>
                </a:tc>
                <a:extLst>
                  <a:ext uri="{0D108BD9-81ED-4DB2-BD59-A6C34878D82A}">
                    <a16:rowId xmlns:a16="http://schemas.microsoft.com/office/drawing/2014/main" xmlns="" val="2625911489"/>
                  </a:ext>
                </a:extLst>
              </a:tr>
              <a:tr h="361871">
                <a:tc>
                  <a:txBody>
                    <a:bodyPr/>
                    <a:lstStyle/>
                    <a:p>
                      <a:r>
                        <a:rPr lang="en-GB" dirty="0"/>
                        <a:t>Median</a:t>
                      </a:r>
                    </a:p>
                  </a:txBody>
                  <a:tcPr/>
                </a:tc>
                <a:tc>
                  <a:txBody>
                    <a:bodyPr/>
                    <a:lstStyle/>
                    <a:p>
                      <a:r>
                        <a:rPr lang="en-GB" dirty="0"/>
                        <a:t>Day 62</a:t>
                      </a:r>
                    </a:p>
                  </a:txBody>
                  <a:tcPr/>
                </a:tc>
                <a:tc>
                  <a:txBody>
                    <a:bodyPr/>
                    <a:lstStyle/>
                    <a:p>
                      <a:r>
                        <a:rPr lang="en-GB" dirty="0"/>
                        <a:t>Day 49</a:t>
                      </a:r>
                    </a:p>
                  </a:txBody>
                  <a:tcPr/>
                </a:tc>
                <a:extLst>
                  <a:ext uri="{0D108BD9-81ED-4DB2-BD59-A6C34878D82A}">
                    <a16:rowId xmlns:a16="http://schemas.microsoft.com/office/drawing/2014/main" xmlns="" val="788373718"/>
                  </a:ext>
                </a:extLst>
              </a:tr>
              <a:tr h="361871">
                <a:tc>
                  <a:txBody>
                    <a:bodyPr/>
                    <a:lstStyle/>
                    <a:p>
                      <a:r>
                        <a:rPr lang="en-GB" dirty="0"/>
                        <a:t>Range</a:t>
                      </a:r>
                    </a:p>
                  </a:txBody>
                  <a:tcPr/>
                </a:tc>
                <a:tc>
                  <a:txBody>
                    <a:bodyPr/>
                    <a:lstStyle/>
                    <a:p>
                      <a:r>
                        <a:rPr lang="en-GB" dirty="0"/>
                        <a:t>Day 20 - 64</a:t>
                      </a:r>
                    </a:p>
                  </a:txBody>
                  <a:tcPr/>
                </a:tc>
                <a:tc>
                  <a:txBody>
                    <a:bodyPr/>
                    <a:lstStyle/>
                    <a:p>
                      <a:r>
                        <a:rPr lang="en-GB" dirty="0"/>
                        <a:t>Day 26 – 90</a:t>
                      </a:r>
                    </a:p>
                  </a:txBody>
                  <a:tcPr/>
                </a:tc>
                <a:extLst>
                  <a:ext uri="{0D108BD9-81ED-4DB2-BD59-A6C34878D82A}">
                    <a16:rowId xmlns:a16="http://schemas.microsoft.com/office/drawing/2014/main" xmlns="" val="3007301538"/>
                  </a:ext>
                </a:extLst>
              </a:tr>
              <a:tr h="361871">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4132893434"/>
                  </a:ext>
                </a:extLst>
              </a:tr>
            </a:tbl>
          </a:graphicData>
        </a:graphic>
      </p:graphicFrame>
    </p:spTree>
    <p:extLst>
      <p:ext uri="{BB962C8B-B14F-4D97-AF65-F5344CB8AC3E}">
        <p14:creationId xmlns:p14="http://schemas.microsoft.com/office/powerpoint/2010/main" val="2364462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AA180F9-1F55-4C28-9E02-8A57D5242036}"/>
              </a:ext>
            </a:extLst>
          </p:cNvPr>
          <p:cNvSpPr>
            <a:spLocks noGrp="1"/>
          </p:cNvSpPr>
          <p:nvPr>
            <p:ph type="title"/>
          </p:nvPr>
        </p:nvSpPr>
        <p:spPr>
          <a:xfrm>
            <a:off x="914400" y="569355"/>
            <a:ext cx="7315200" cy="1154097"/>
          </a:xfrm>
        </p:spPr>
        <p:txBody>
          <a:bodyPr>
            <a:normAutofit fontScale="90000"/>
          </a:bodyPr>
          <a:lstStyle/>
          <a:p>
            <a:r>
              <a:rPr lang="en-GB" dirty="0"/>
              <a:t>Cancer Performance May 2021</a:t>
            </a:r>
            <a:br>
              <a:rPr lang="en-GB" dirty="0"/>
            </a:br>
            <a:endParaRPr lang="en-GB" dirty="0"/>
          </a:p>
        </p:txBody>
      </p:sp>
      <p:sp>
        <p:nvSpPr>
          <p:cNvPr id="6" name="Rectangle 1">
            <a:extLst>
              <a:ext uri="{FF2B5EF4-FFF2-40B4-BE49-F238E27FC236}">
                <a16:creationId xmlns:a16="http://schemas.microsoft.com/office/drawing/2014/main" xmlns="" id="{AB202075-CCAB-43F0-A5E1-E2C3DFD32284}"/>
              </a:ext>
            </a:extLst>
          </p:cNvPr>
          <p:cNvSpPr>
            <a:spLocks noGrp="1" noChangeArrowheads="1"/>
          </p:cNvSpPr>
          <p:nvPr>
            <p:ph idx="1"/>
          </p:nvPr>
        </p:nvSpPr>
        <p:spPr bwMode="auto">
          <a:xfrm>
            <a:off x="755576" y="1701969"/>
            <a:ext cx="781401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latin typeface="+mj-lt"/>
                <a:cs typeface="Calibri" panose="020F0502020204030204" pitchFamily="34" charset="0"/>
              </a:rPr>
              <a:t>“7 day performance:  11% (referrals up by 250%)</a:t>
            </a:r>
            <a:endParaRPr kumimoji="0" lang="en-US" altLang="en-US" sz="2400" b="0" i="0" u="none" strike="noStrike" cap="none" normalizeH="0" baseline="0" dirty="0">
              <a:ln>
                <a:noFill/>
              </a:ln>
              <a:solidFill>
                <a:schemeClr val="tx1"/>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latin typeface="+mj-lt"/>
                <a:cs typeface="Calibri" panose="020F0502020204030204" pitchFamily="34" charset="0"/>
              </a:rPr>
              <a:t>14 day performance: 93% (7 PMB patients booked late)</a:t>
            </a:r>
            <a:endParaRPr kumimoji="0" lang="en-US" altLang="en-US" sz="2400" b="0" i="0" u="none" strike="noStrike" cap="none" normalizeH="0" baseline="0" dirty="0">
              <a:ln>
                <a:noFill/>
              </a:ln>
              <a:solidFill>
                <a:schemeClr val="tx1"/>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latin typeface="+mj-lt"/>
                <a:cs typeface="Calibri" panose="020F0502020204030204" pitchFamily="34" charset="0"/>
              </a:rPr>
              <a:t>28 days referral to diagnosis performance: 87%</a:t>
            </a:r>
            <a:endParaRPr kumimoji="0" lang="en-US" altLang="en-US" sz="2400" b="0" i="0" u="none" strike="noStrike" cap="none" normalizeH="0" baseline="0" dirty="0">
              <a:ln>
                <a:noFill/>
              </a:ln>
              <a:solidFill>
                <a:schemeClr val="tx1"/>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latin typeface="+mj-lt"/>
                <a:cs typeface="Calibri" panose="020F0502020204030204" pitchFamily="34" charset="0"/>
              </a:rPr>
              <a:t>31 day performance: 100%</a:t>
            </a:r>
            <a:endParaRPr kumimoji="0" lang="en-US" altLang="en-US" sz="2400" b="0" i="0" u="none" strike="noStrike" cap="none" normalizeH="0" baseline="0" dirty="0">
              <a:ln>
                <a:noFill/>
              </a:ln>
              <a:solidFill>
                <a:schemeClr val="tx1"/>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latin typeface="+mj-lt"/>
                <a:cs typeface="Calibri" panose="020F0502020204030204" pitchFamily="34" charset="0"/>
              </a:rPr>
              <a:t>62 day performance: 100%</a:t>
            </a:r>
            <a:endParaRPr kumimoji="0" lang="en-US" altLang="en-US" sz="11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j-lt"/>
                <a:cs typeface="Calibri" panose="020F0502020204030204" pitchFamily="34" charset="0"/>
              </a:rPr>
              <a:t> </a:t>
            </a:r>
            <a:endParaRPr kumimoji="0" lang="en-US" altLang="en-US" sz="11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j-lt"/>
                <a:cs typeface="Calibri" panose="020F0502020204030204" pitchFamily="34" charset="0"/>
              </a:rPr>
              <a:t> </a:t>
            </a:r>
            <a:endParaRPr kumimoji="0" lang="en-US" altLang="en-US" sz="11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j-lt"/>
                <a:cs typeface="Calibri" panose="020F0502020204030204" pitchFamily="34" charset="0"/>
              </a:rPr>
              <a:t>Of note - 2 week wait referral for PMB  has  been   consistently at 250% higher for last 2 months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dirty="0">
                <a:latin typeface="+mj-lt"/>
                <a:cs typeface="Calibri" panose="020F0502020204030204" pitchFamily="34" charset="0"/>
              </a:rPr>
              <a:t>A</a:t>
            </a:r>
            <a:r>
              <a:rPr kumimoji="0" lang="en-US" altLang="en-US" b="0" i="0" u="none" strike="noStrike" cap="none" normalizeH="0" baseline="0" dirty="0">
                <a:ln>
                  <a:noFill/>
                </a:ln>
                <a:solidFill>
                  <a:schemeClr val="tx1"/>
                </a:solidFill>
                <a:effectLst/>
                <a:latin typeface="+mj-lt"/>
                <a:cs typeface="Calibri" panose="020F0502020204030204" pitchFamily="34" charset="0"/>
              </a:rPr>
              <a:t>dditional weekly scan clinic set up from 8</a:t>
            </a:r>
            <a:r>
              <a:rPr kumimoji="0" lang="en-US" altLang="en-US" b="0" i="0" u="none" strike="noStrike" cap="none" normalizeH="0" baseline="30000" dirty="0">
                <a:ln>
                  <a:noFill/>
                </a:ln>
                <a:solidFill>
                  <a:schemeClr val="tx1"/>
                </a:solidFill>
                <a:effectLst/>
                <a:latin typeface="+mj-lt"/>
                <a:cs typeface="Calibri" panose="020F0502020204030204" pitchFamily="34" charset="0"/>
              </a:rPr>
              <a:t>th</a:t>
            </a:r>
            <a:r>
              <a:rPr kumimoji="0" lang="en-US" altLang="en-US" b="0" i="0" u="none" strike="noStrike" cap="none" normalizeH="0" baseline="0" dirty="0">
                <a:ln>
                  <a:noFill/>
                </a:ln>
                <a:solidFill>
                  <a:schemeClr val="tx1"/>
                </a:solidFill>
                <a:effectLst/>
                <a:latin typeface="+mj-lt"/>
                <a:cs typeface="Calibri" panose="020F0502020204030204" pitchFamily="34" charset="0"/>
              </a:rPr>
              <a:t> July with an additional 7 slots which seems to be meeting demand at the moment.”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955243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18FD3-FF79-43F4-8AE9-D5F63692E967}"/>
              </a:ext>
            </a:extLst>
          </p:cNvPr>
          <p:cNvSpPr>
            <a:spLocks noGrp="1"/>
          </p:cNvSpPr>
          <p:nvPr>
            <p:ph type="title"/>
          </p:nvPr>
        </p:nvSpPr>
        <p:spPr>
          <a:xfrm>
            <a:off x="914399" y="476672"/>
            <a:ext cx="7315200" cy="1154097"/>
          </a:xfrm>
        </p:spPr>
        <p:txBody>
          <a:bodyPr>
            <a:noAutofit/>
          </a:bodyPr>
          <a:lstStyle/>
          <a:p>
            <a:r>
              <a:rPr lang="en-GB" sz="3200" dirty="0"/>
              <a:t>Gynaecology at RCHT 62 day target:</a:t>
            </a:r>
            <a:br>
              <a:rPr lang="en-GB" sz="3200" dirty="0"/>
            </a:br>
            <a:r>
              <a:rPr lang="en-GB" sz="3200" dirty="0"/>
              <a:t>Top across all ICS and cancer sites</a:t>
            </a:r>
          </a:p>
        </p:txBody>
      </p:sp>
      <p:pic>
        <p:nvPicPr>
          <p:cNvPr id="5" name="Content Placeholder 4">
            <a:extLst>
              <a:ext uri="{FF2B5EF4-FFF2-40B4-BE49-F238E27FC236}">
                <a16:creationId xmlns:a16="http://schemas.microsoft.com/office/drawing/2014/main" xmlns="" id="{59485CD0-241A-45F4-A35C-559002080DBE}"/>
              </a:ext>
            </a:extLst>
          </p:cNvPr>
          <p:cNvPicPr>
            <a:picLocks noGrp="1" noChangeAspect="1"/>
          </p:cNvPicPr>
          <p:nvPr>
            <p:ph idx="1"/>
          </p:nvPr>
        </p:nvPicPr>
        <p:blipFill>
          <a:blip r:embed="rId2"/>
          <a:stretch>
            <a:fillRect/>
          </a:stretch>
        </p:blipFill>
        <p:spPr>
          <a:xfrm>
            <a:off x="327690" y="1916832"/>
            <a:ext cx="8488619" cy="4839469"/>
          </a:xfrm>
        </p:spPr>
      </p:pic>
    </p:spTree>
    <p:extLst>
      <p:ext uri="{BB962C8B-B14F-4D97-AF65-F5344CB8AC3E}">
        <p14:creationId xmlns:p14="http://schemas.microsoft.com/office/powerpoint/2010/main" val="237436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545B1-B5BF-4F52-9068-D07567F5665D}"/>
              </a:ext>
            </a:extLst>
          </p:cNvPr>
          <p:cNvSpPr>
            <a:spLocks noGrp="1"/>
          </p:cNvSpPr>
          <p:nvPr>
            <p:ph type="title"/>
          </p:nvPr>
        </p:nvSpPr>
        <p:spPr>
          <a:xfrm>
            <a:off x="914400" y="1825362"/>
            <a:ext cx="2950936" cy="2173015"/>
          </a:xfrm>
        </p:spPr>
        <p:txBody>
          <a:bodyPr anchor="b">
            <a:normAutofit/>
          </a:bodyPr>
          <a:lstStyle/>
          <a:p>
            <a:pPr>
              <a:lnSpc>
                <a:spcPct val="90000"/>
              </a:lnSpc>
            </a:pPr>
            <a:r>
              <a:rPr lang="en-GB" sz="2400"/>
              <a:t>Acknowledgements</a:t>
            </a:r>
            <a:br>
              <a:rPr lang="en-GB" sz="2400"/>
            </a:br>
            <a:r>
              <a:rPr lang="en-GB" sz="2400"/>
              <a:t>Ryan Hogan (post CCT Clinical Fellow)</a:t>
            </a:r>
          </a:p>
        </p:txBody>
      </p:sp>
      <p:pic>
        <p:nvPicPr>
          <p:cNvPr id="4" name="Content Placeholder 3">
            <a:extLst>
              <a:ext uri="{FF2B5EF4-FFF2-40B4-BE49-F238E27FC236}">
                <a16:creationId xmlns:a16="http://schemas.microsoft.com/office/drawing/2014/main" xmlns="" id="{981300AD-7284-487C-9EEC-200D1891E04B}"/>
              </a:ext>
            </a:extLst>
          </p:cNvPr>
          <p:cNvPicPr>
            <a:picLocks noGrp="1" noChangeAspect="1"/>
          </p:cNvPicPr>
          <p:nvPr>
            <p:ph idx="1"/>
          </p:nvPr>
        </p:nvPicPr>
        <p:blipFill rotWithShape="1">
          <a:blip r:embed="rId2"/>
          <a:srcRect t="4407" r="-1" b="15801"/>
          <a:stretch/>
        </p:blipFill>
        <p:spPr>
          <a:xfrm>
            <a:off x="4021752" y="1826709"/>
            <a:ext cx="4207848" cy="4476614"/>
          </a:xfrm>
          <a:prstGeom prst="rect">
            <a:avLst/>
          </a:prstGeom>
          <a:noFill/>
        </p:spPr>
      </p:pic>
      <p:sp>
        <p:nvSpPr>
          <p:cNvPr id="9" name="Text Placeholder 3">
            <a:extLst>
              <a:ext uri="{FF2B5EF4-FFF2-40B4-BE49-F238E27FC236}">
                <a16:creationId xmlns:a16="http://schemas.microsoft.com/office/drawing/2014/main" xmlns="" id="{3D35F2AC-32CE-4C7C-A628-1ADCF74DEE17}"/>
              </a:ext>
            </a:extLst>
          </p:cNvPr>
          <p:cNvSpPr>
            <a:spLocks noGrp="1"/>
          </p:cNvSpPr>
          <p:nvPr>
            <p:ph type="body" sz="half" idx="2"/>
          </p:nvPr>
        </p:nvSpPr>
        <p:spPr>
          <a:xfrm>
            <a:off x="914400" y="4061095"/>
            <a:ext cx="2950936" cy="2245387"/>
          </a:xfrm>
        </p:spPr>
        <p:txBody>
          <a:bodyPr/>
          <a:lstStyle/>
          <a:p>
            <a:endParaRPr lang="en-US"/>
          </a:p>
        </p:txBody>
      </p:sp>
    </p:spTree>
    <p:extLst>
      <p:ext uri="{BB962C8B-B14F-4D97-AF65-F5344CB8AC3E}">
        <p14:creationId xmlns:p14="http://schemas.microsoft.com/office/powerpoint/2010/main" val="414623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315200" cy="1154097"/>
          </a:xfrm>
        </p:spPr>
        <p:txBody>
          <a:bodyPr>
            <a:normAutofit fontScale="90000"/>
          </a:bodyPr>
          <a:lstStyle/>
          <a:p>
            <a:r>
              <a:rPr lang="en-GB" dirty="0"/>
              <a:t>Patient Feedback</a:t>
            </a:r>
            <a:br>
              <a:rPr lang="en-GB" dirty="0"/>
            </a:br>
            <a:endParaRPr lang="en-GB" dirty="0"/>
          </a:p>
        </p:txBody>
      </p:sp>
      <p:sp>
        <p:nvSpPr>
          <p:cNvPr id="4" name="Content Placeholder 3"/>
          <p:cNvSpPr>
            <a:spLocks noGrp="1"/>
          </p:cNvSpPr>
          <p:nvPr>
            <p:ph sz="quarter" idx="14"/>
          </p:nvPr>
        </p:nvSpPr>
        <p:spPr>
          <a:xfrm>
            <a:off x="4572000" y="1484784"/>
            <a:ext cx="3638168" cy="5040560"/>
          </a:xfrm>
        </p:spPr>
        <p:txBody>
          <a:bodyPr>
            <a:noAutofit/>
          </a:bodyPr>
          <a:lstStyle/>
          <a:p>
            <a:pPr marL="45720" indent="0" fontAlgn="base">
              <a:buNone/>
            </a:pPr>
            <a:r>
              <a:rPr lang="en-GB" sz="1400" i="1" dirty="0"/>
              <a:t>“I am emailing to see if you can explain to me why I have been discharged and not actually seen by a gynaecologist? I first saw my Doctor in March and have now had two scans, two letters and two leaflets but unfortunately my post menopausal bleed has not gone away or been resolved. I am of course very glad that my scans suggest I do not have cancer however my symptoms are getting progressively worse. I have now been bleeding heavily for two weeks and am feeling the consequences of this in terms of the impact this has on my general health, my work, my social and family life. I am really struggling to understand how I have become caught in a pathway loop that computer generates letters rather than deals with my symptoms holistically. How can a woman's reproductive system be so compartmentalised?”</a:t>
            </a:r>
          </a:p>
          <a:p>
            <a:pPr marL="45720" indent="0" fontAlgn="base">
              <a:buNone/>
            </a:pPr>
            <a:endParaRPr lang="en-GB" sz="1400" i="1" dirty="0"/>
          </a:p>
          <a:p>
            <a:pPr marL="45720" indent="0" fontAlgn="base">
              <a:buNone/>
            </a:pPr>
            <a:r>
              <a:rPr lang="en-GB" sz="1400" dirty="0"/>
              <a:t>By e-mail </a:t>
            </a:r>
          </a:p>
          <a:p>
            <a:pPr marL="45720" indent="0" fontAlgn="base">
              <a:buNone/>
            </a:pPr>
            <a:endParaRPr lang="en-GB" sz="1400" dirty="0"/>
          </a:p>
          <a:p>
            <a:pPr marL="45720" indent="0" fontAlgn="base">
              <a:buNone/>
            </a:pPr>
            <a:endParaRPr lang="en-GB" sz="1400" dirty="0"/>
          </a:p>
          <a:p>
            <a:pPr marL="45720" indent="0" fontAlgn="base">
              <a:buNone/>
            </a:pPr>
            <a:endParaRPr lang="en-GB" sz="1400" dirty="0"/>
          </a:p>
          <a:p>
            <a:endParaRPr lang="en-GB" sz="140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53401" y="1484784"/>
            <a:ext cx="3914472" cy="509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xmlns="" id="{D6A499A5-C549-4492-82B6-D6B7E9E0BD8B}"/>
              </a:ext>
            </a:extLst>
          </p:cNvPr>
          <p:cNvSpPr txBox="1">
            <a:spLocks/>
          </p:cNvSpPr>
          <p:nvPr/>
        </p:nvSpPr>
        <p:spPr>
          <a:xfrm>
            <a:off x="827584" y="548680"/>
            <a:ext cx="7315200" cy="1154097"/>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
            </a:r>
            <a:br>
              <a:rPr lang="en-GB" dirty="0"/>
            </a:br>
            <a:endParaRPr lang="en-GB" dirty="0"/>
          </a:p>
        </p:txBody>
      </p:sp>
    </p:spTree>
    <p:extLst>
      <p:ext uri="{BB962C8B-B14F-4D97-AF65-F5344CB8AC3E}">
        <p14:creationId xmlns:p14="http://schemas.microsoft.com/office/powerpoint/2010/main" val="225560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15200" cy="1154097"/>
          </a:xfrm>
        </p:spPr>
        <p:txBody>
          <a:bodyPr>
            <a:noAutofit/>
          </a:bodyPr>
          <a:lstStyle/>
          <a:p>
            <a:r>
              <a:rPr lang="en-GB" sz="3200" dirty="0"/>
              <a:t/>
            </a:r>
            <a:br>
              <a:rPr lang="en-GB" sz="3200" dirty="0"/>
            </a:br>
            <a:r>
              <a:rPr lang="en-GB" sz="3200" dirty="0"/>
              <a:t>“Flexible, Safe and Acceptable” but</a:t>
            </a:r>
            <a:br>
              <a:rPr lang="en-GB" sz="3200" dirty="0"/>
            </a:br>
            <a:r>
              <a:rPr lang="en-GB" sz="3200" dirty="0"/>
              <a:t> </a:t>
            </a:r>
            <a:r>
              <a:rPr lang="en-GB" sz="3200" i="1" dirty="0"/>
              <a:t>more to do</a:t>
            </a:r>
          </a:p>
        </p:txBody>
      </p:sp>
      <p:sp>
        <p:nvSpPr>
          <p:cNvPr id="5" name="Content Placeholder 4"/>
          <p:cNvSpPr>
            <a:spLocks noGrp="1"/>
          </p:cNvSpPr>
          <p:nvPr>
            <p:ph idx="1"/>
          </p:nvPr>
        </p:nvSpPr>
        <p:spPr>
          <a:xfrm>
            <a:off x="914400" y="1844824"/>
            <a:ext cx="7315200" cy="4896544"/>
          </a:xfrm>
        </p:spPr>
        <p:txBody>
          <a:bodyPr>
            <a:normAutofit fontScale="92500" lnSpcReduction="20000"/>
          </a:bodyPr>
          <a:lstStyle/>
          <a:p>
            <a:r>
              <a:rPr lang="en-GB" dirty="0"/>
              <a:t>Meeting the 28 days to diagnosis target is </a:t>
            </a:r>
            <a:r>
              <a:rPr lang="en-GB" i="1" dirty="0"/>
              <a:t>really challenging</a:t>
            </a:r>
          </a:p>
          <a:p>
            <a:r>
              <a:rPr lang="en-GB" dirty="0"/>
              <a:t>Unavailable patients / undecided patients / DNA</a:t>
            </a:r>
          </a:p>
          <a:p>
            <a:r>
              <a:rPr lang="en-GB" dirty="0"/>
              <a:t>A “few extra days” at any point in the pathway </a:t>
            </a:r>
            <a:r>
              <a:rPr lang="en-GB" i="1" dirty="0"/>
              <a:t>really matter</a:t>
            </a:r>
          </a:p>
          <a:p>
            <a:pPr lvl="1"/>
            <a:r>
              <a:rPr lang="en-GB" dirty="0"/>
              <a:t>Those unwilling to go straight to OPH </a:t>
            </a:r>
            <a:r>
              <a:rPr lang="en-GB" dirty="0">
                <a:solidFill>
                  <a:schemeClr val="tx2"/>
                </a:solidFill>
              </a:rPr>
              <a:t>?incorporate some telephone appts at end of VPMB?</a:t>
            </a:r>
          </a:p>
          <a:p>
            <a:pPr lvl="1"/>
            <a:r>
              <a:rPr lang="en-GB" dirty="0"/>
              <a:t>Waiting times for GA H&amp;C</a:t>
            </a:r>
          </a:p>
          <a:p>
            <a:pPr lvl="1"/>
            <a:r>
              <a:rPr lang="en-GB" dirty="0"/>
              <a:t>Scope to further refine OPH activity / increase capacity</a:t>
            </a:r>
          </a:p>
          <a:p>
            <a:pPr lvl="1"/>
            <a:r>
              <a:rPr lang="en-GB" dirty="0"/>
              <a:t>Reliably getting histopathology back after OPH in 1 week not 2</a:t>
            </a:r>
          </a:p>
          <a:p>
            <a:endParaRPr lang="en-GB" dirty="0"/>
          </a:p>
          <a:p>
            <a:r>
              <a:rPr lang="en-GB" dirty="0"/>
              <a:t>Meets the needs of most patients most of the time</a:t>
            </a:r>
          </a:p>
          <a:p>
            <a:r>
              <a:rPr lang="en-GB" dirty="0"/>
              <a:t>No “missed” lower genital tract cancers, or EC on re-referral</a:t>
            </a:r>
          </a:p>
          <a:p>
            <a:r>
              <a:rPr lang="en-GB" dirty="0"/>
              <a:t>Excellent feedback from initially sceptical staff</a:t>
            </a:r>
          </a:p>
          <a:p>
            <a:endParaRPr lang="en-GB" dirty="0"/>
          </a:p>
          <a:p>
            <a:r>
              <a:rPr lang="en-GB" dirty="0"/>
              <a:t>Flexible &amp; Responsive – V-PMB concept smooths peaks and troughs </a:t>
            </a:r>
          </a:p>
          <a:p>
            <a:r>
              <a:rPr lang="en-GB" dirty="0"/>
              <a:t>Can be proactive about need for temporary extra capacity</a:t>
            </a:r>
          </a:p>
          <a:p>
            <a:r>
              <a:rPr lang="en-GB" dirty="0"/>
              <a:t>Avoid “backlogs”</a:t>
            </a:r>
          </a:p>
          <a:p>
            <a:pPr marL="320040" lvl="1" indent="0">
              <a:buNone/>
            </a:pPr>
            <a:endParaRPr lang="en-GB" dirty="0"/>
          </a:p>
        </p:txBody>
      </p:sp>
    </p:spTree>
    <p:extLst>
      <p:ext uri="{BB962C8B-B14F-4D97-AF65-F5344CB8AC3E}">
        <p14:creationId xmlns:p14="http://schemas.microsoft.com/office/powerpoint/2010/main" val="216562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dirty="0"/>
              <a:t>Discussion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85532"/>
            <a:ext cx="5959202" cy="442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53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endParaRPr lang="en-GB" sz="2800" dirty="0"/>
          </a:p>
        </p:txBody>
      </p:sp>
    </p:spTree>
    <p:extLst>
      <p:ext uri="{BB962C8B-B14F-4D97-AF65-F5344CB8AC3E}">
        <p14:creationId xmlns:p14="http://schemas.microsoft.com/office/powerpoint/2010/main" val="50377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dirty="0"/>
              <a:t>Integrated Care Pathways</a:t>
            </a:r>
            <a:br>
              <a:rPr lang="en-GB" dirty="0"/>
            </a:br>
            <a:r>
              <a:rPr lang="en-GB" sz="2700" dirty="0"/>
              <a:t>Bridging the Primary/Secondary Interface</a:t>
            </a:r>
          </a:p>
        </p:txBody>
      </p:sp>
      <p:sp>
        <p:nvSpPr>
          <p:cNvPr id="3" name="Content Placeholder 2"/>
          <p:cNvSpPr>
            <a:spLocks noGrp="1"/>
          </p:cNvSpPr>
          <p:nvPr>
            <p:ph idx="1"/>
          </p:nvPr>
        </p:nvSpPr>
        <p:spPr>
          <a:xfrm>
            <a:off x="1043607" y="4221088"/>
            <a:ext cx="6347294" cy="2448272"/>
          </a:xfrm>
        </p:spPr>
        <p:txBody>
          <a:bodyPr>
            <a:noAutofit/>
          </a:bodyPr>
          <a:lstStyle/>
          <a:p>
            <a:r>
              <a:rPr lang="en-GB" dirty="0"/>
              <a:t>Traditional model of care vs Integrated Pathway</a:t>
            </a:r>
          </a:p>
          <a:p>
            <a:r>
              <a:rPr lang="en-GB" dirty="0"/>
              <a:t>Integrated Pathway</a:t>
            </a:r>
          </a:p>
          <a:p>
            <a:pPr lvl="1"/>
            <a:r>
              <a:rPr lang="en-GB" dirty="0"/>
              <a:t>Reduced outpatient attendances</a:t>
            </a:r>
          </a:p>
          <a:p>
            <a:pPr lvl="1"/>
            <a:r>
              <a:rPr lang="en-GB" dirty="0"/>
              <a:t>Enhanced patient experience (less “limbo”)</a:t>
            </a:r>
          </a:p>
          <a:p>
            <a:pPr lvl="1"/>
            <a:r>
              <a:rPr lang="en-GB" dirty="0"/>
              <a:t>Same clinical outcomes</a:t>
            </a:r>
          </a:p>
          <a:p>
            <a:pPr lvl="1"/>
            <a:r>
              <a:rPr lang="en-GB" dirty="0" err="1"/>
              <a:t>QoL</a:t>
            </a:r>
            <a:r>
              <a:rPr lang="en-GB" dirty="0"/>
              <a:t> same in both groups</a:t>
            </a:r>
          </a:p>
          <a:p>
            <a:pPr lvl="1"/>
            <a:r>
              <a:rPr lang="en-GB" dirty="0"/>
              <a:t>Integrated pathway cost less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3"/>
            <a:ext cx="6347293" cy="2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26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dirty="0"/>
              <a:t>Integrated Care Pathway</a:t>
            </a:r>
            <a:br>
              <a:rPr lang="en-GB" dirty="0"/>
            </a:br>
            <a:r>
              <a:rPr lang="en-GB" sz="2700" dirty="0"/>
              <a:t>For PMB</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967" y="1628800"/>
            <a:ext cx="6355702" cy="2165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19099" y="5085184"/>
            <a:ext cx="7344816" cy="2123658"/>
          </a:xfrm>
          <a:prstGeom prst="rect">
            <a:avLst/>
          </a:prstGeom>
        </p:spPr>
        <p:txBody>
          <a:bodyPr vert="horz" lIns="91440" tIns="45720" rIns="91440" bIns="45720" rtlCol="0">
            <a:noAutofit/>
          </a:bodyPr>
          <a:lstStyle>
            <a:lvl1pPr marL="228600" indent="-182880">
              <a:spcBef>
                <a:spcPct val="20000"/>
              </a:spcBef>
              <a:buClr>
                <a:schemeClr val="tx2"/>
              </a:buClr>
              <a:buFont typeface="Wingdings" charset="2"/>
              <a:buChar char="§"/>
              <a:defRPr sz="2000"/>
            </a:lvl1pPr>
            <a:lvl2pPr marL="502920" lvl="1" indent="-182880">
              <a:spcBef>
                <a:spcPct val="20000"/>
              </a:spcBef>
              <a:buClr>
                <a:schemeClr val="tx2"/>
              </a:buClr>
              <a:buFont typeface="Wingdings" charset="2"/>
              <a:buChar char="§"/>
            </a:lvl2pPr>
            <a:lvl3pPr marL="685800" indent="-182880">
              <a:spcBef>
                <a:spcPct val="20000"/>
              </a:spcBef>
              <a:buClr>
                <a:schemeClr val="tx2"/>
              </a:buClr>
              <a:buFont typeface="Wingdings" charset="2"/>
              <a:buChar char="§"/>
              <a:defRPr sz="1600"/>
            </a:lvl3pPr>
            <a:lvl4pPr marL="914400" indent="-182880">
              <a:spcBef>
                <a:spcPct val="20000"/>
              </a:spcBef>
              <a:buClr>
                <a:schemeClr val="tx2"/>
              </a:buClr>
              <a:buFont typeface="Wingdings" charset="2"/>
              <a:buChar char="§"/>
              <a:defRPr sz="1400"/>
            </a:lvl4pPr>
            <a:lvl5pPr marL="1143000" indent="-182880">
              <a:spcBef>
                <a:spcPct val="20000"/>
              </a:spcBef>
              <a:buClr>
                <a:schemeClr val="tx2"/>
              </a:buClr>
              <a:buFont typeface="Wingdings" charset="2"/>
              <a:buChar char="§"/>
              <a:defRPr sz="1400"/>
            </a:lvl5pPr>
            <a:lvl6pPr marL="1371600" indent="-182880">
              <a:spcBef>
                <a:spcPct val="20000"/>
              </a:spcBef>
              <a:buClr>
                <a:schemeClr val="tx2"/>
              </a:buClr>
              <a:buFont typeface="Wingdings" pitchFamily="2" charset="2"/>
              <a:buChar char="§"/>
              <a:defRPr sz="1400"/>
            </a:lvl6pPr>
            <a:lvl7pPr marL="1600200" indent="-182880">
              <a:spcBef>
                <a:spcPct val="20000"/>
              </a:spcBef>
              <a:buClr>
                <a:schemeClr val="tx2"/>
              </a:buClr>
              <a:buFont typeface="Wingdings" pitchFamily="2" charset="2"/>
              <a:buChar char="§"/>
              <a:defRPr sz="1400"/>
            </a:lvl7pPr>
            <a:lvl8pPr marL="1828800" indent="-182880">
              <a:spcBef>
                <a:spcPct val="20000"/>
              </a:spcBef>
              <a:buClr>
                <a:schemeClr val="tx2"/>
              </a:buClr>
              <a:buFont typeface="Wingdings" pitchFamily="2" charset="2"/>
              <a:buChar char="§"/>
              <a:defRPr sz="1400"/>
            </a:lvl8pPr>
            <a:lvl9pPr marL="2057400" indent="-182880">
              <a:spcBef>
                <a:spcPct val="20000"/>
              </a:spcBef>
              <a:buClr>
                <a:schemeClr val="tx2"/>
              </a:buClr>
              <a:buFont typeface="Wingdings" pitchFamily="2" charset="2"/>
              <a:buChar char="§"/>
              <a:defRPr sz="1400"/>
            </a:lvl9pPr>
          </a:lstStyle>
          <a:p>
            <a:r>
              <a:rPr lang="en-GB" sz="1800" dirty="0"/>
              <a:t>277 women</a:t>
            </a:r>
          </a:p>
          <a:p>
            <a:r>
              <a:rPr lang="en-GB" sz="1800" dirty="0"/>
              <a:t>30% Needed TVS Only as ET  ≤ 4mm</a:t>
            </a:r>
          </a:p>
          <a:p>
            <a:r>
              <a:rPr lang="en-GB" sz="1800" dirty="0"/>
              <a:t>“No woman discharged back to her GP has been diagnosed with and endometrial malignancy within 1 year of initial referral</a:t>
            </a:r>
          </a:p>
          <a:p>
            <a:endParaRPr lang="en-GB" sz="1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91" y="3933056"/>
            <a:ext cx="7272809" cy="102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642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dirty="0"/>
              <a:t>HRT and PMB</a:t>
            </a:r>
          </a:p>
        </p:txBody>
      </p:sp>
      <p:sp>
        <p:nvSpPr>
          <p:cNvPr id="3" name="Content Placeholder 2"/>
          <p:cNvSpPr>
            <a:spLocks noGrp="1"/>
          </p:cNvSpPr>
          <p:nvPr>
            <p:ph idx="1"/>
          </p:nvPr>
        </p:nvSpPr>
        <p:spPr>
          <a:xfrm>
            <a:off x="397844" y="1772816"/>
            <a:ext cx="8350620" cy="4824536"/>
          </a:xfrm>
        </p:spPr>
        <p:txBody>
          <a:bodyPr>
            <a:normAutofit fontScale="92500" lnSpcReduction="10000"/>
          </a:bodyPr>
          <a:lstStyle/>
          <a:p>
            <a:r>
              <a:rPr lang="en-GB" dirty="0"/>
              <a:t>HRT can lead to unscheduled vaginal bleeding</a:t>
            </a:r>
          </a:p>
          <a:p>
            <a:r>
              <a:rPr lang="en-GB" dirty="0"/>
              <a:t>25-50% of women will discontinue HRT as a result.</a:t>
            </a:r>
          </a:p>
          <a:p>
            <a:pPr marL="45720" indent="0">
              <a:buNone/>
            </a:pPr>
            <a:endParaRPr lang="en-GB" dirty="0"/>
          </a:p>
          <a:p>
            <a:r>
              <a:rPr lang="en-GB" dirty="0"/>
              <a:t>Lack of evidence to guide investigation of unscheduled bleeding on HRT</a:t>
            </a:r>
          </a:p>
          <a:p>
            <a:pPr marL="45720" indent="0">
              <a:buNone/>
            </a:pPr>
            <a:endParaRPr lang="en-GB" dirty="0"/>
          </a:p>
          <a:p>
            <a:r>
              <a:rPr lang="en-GB" dirty="0"/>
              <a:t>CCHRT</a:t>
            </a:r>
          </a:p>
          <a:p>
            <a:pPr lvl="1"/>
            <a:r>
              <a:rPr lang="en-GB" dirty="0"/>
              <a:t>Usually leads to amenorrhoea</a:t>
            </a:r>
          </a:p>
          <a:p>
            <a:pPr lvl="1"/>
            <a:r>
              <a:rPr lang="en-GB" dirty="0"/>
              <a:t>Up to 80% of women unscheduled bleeding in first 6/12</a:t>
            </a:r>
          </a:p>
          <a:p>
            <a:pPr lvl="1"/>
            <a:r>
              <a:rPr lang="en-GB" dirty="0"/>
              <a:t>Investigate after 6 months of therapy or after established amenorrhoea</a:t>
            </a:r>
          </a:p>
          <a:p>
            <a:pPr marL="320040" lvl="1" indent="0">
              <a:buNone/>
            </a:pPr>
            <a:endParaRPr lang="en-GB" dirty="0"/>
          </a:p>
          <a:p>
            <a:r>
              <a:rPr lang="en-GB" dirty="0"/>
              <a:t>Sequential HRT</a:t>
            </a:r>
          </a:p>
          <a:p>
            <a:pPr lvl="1"/>
            <a:r>
              <a:rPr lang="en-GB" dirty="0"/>
              <a:t>Abnormal bleeding: heavy, frequent, change in pattern, breakthrough bleeding</a:t>
            </a:r>
          </a:p>
          <a:p>
            <a:pPr lvl="1"/>
            <a:r>
              <a:rPr lang="en-GB" dirty="0"/>
              <a:t>8 – 40% of sequential HRT users</a:t>
            </a:r>
          </a:p>
          <a:p>
            <a:pPr lvl="1"/>
            <a:r>
              <a:rPr lang="en-GB" dirty="0"/>
              <a:t>Investigate if symptoms over 2 consecutive cycles </a:t>
            </a:r>
          </a:p>
          <a:p>
            <a:pPr lvl="1"/>
            <a:r>
              <a:rPr lang="en-GB" dirty="0"/>
              <a:t>Mean ET is about 2mm &gt; no HRT, but sensitivity of TVS does not vary significantly</a:t>
            </a:r>
          </a:p>
        </p:txBody>
      </p:sp>
    </p:spTree>
    <p:extLst>
      <p:ext uri="{BB962C8B-B14F-4D97-AF65-F5344CB8AC3E}">
        <p14:creationId xmlns:p14="http://schemas.microsoft.com/office/powerpoint/2010/main" val="155293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fontScale="90000"/>
          </a:bodyPr>
          <a:lstStyle/>
          <a:p>
            <a:r>
              <a:rPr lang="en-GB" dirty="0"/>
              <a:t>Asymptomatic Endometrial Thickening</a:t>
            </a:r>
          </a:p>
        </p:txBody>
      </p:sp>
      <p:sp>
        <p:nvSpPr>
          <p:cNvPr id="3" name="Content Placeholder 2"/>
          <p:cNvSpPr>
            <a:spLocks noGrp="1"/>
          </p:cNvSpPr>
          <p:nvPr>
            <p:ph idx="1"/>
          </p:nvPr>
        </p:nvSpPr>
        <p:spPr>
          <a:xfrm>
            <a:off x="397844" y="1772816"/>
            <a:ext cx="8350620" cy="4824536"/>
          </a:xfrm>
        </p:spPr>
        <p:txBody>
          <a:bodyPr>
            <a:normAutofit lnSpcReduction="10000"/>
          </a:bodyPr>
          <a:lstStyle/>
          <a:p>
            <a:r>
              <a:rPr lang="en-GB" dirty="0"/>
              <a:t>ET will be reported on TVS taken for reasons other than PMB.</a:t>
            </a:r>
          </a:p>
          <a:p>
            <a:r>
              <a:rPr lang="en-GB" dirty="0"/>
              <a:t>Using ≤ 4mm threshold in women without PMB has a high false positive rate and poor sensitivity</a:t>
            </a:r>
          </a:p>
          <a:p>
            <a:r>
              <a:rPr lang="en-GB" dirty="0"/>
              <a:t>No consensus on recommended threshold with no PMB</a:t>
            </a:r>
          </a:p>
          <a:p>
            <a:pPr marL="45720" indent="0">
              <a:buNone/>
            </a:pPr>
            <a:endParaRPr lang="en-GB" dirty="0"/>
          </a:p>
          <a:p>
            <a:r>
              <a:rPr lang="en-GB" dirty="0"/>
              <a:t>Endometrial thickening plus</a:t>
            </a:r>
          </a:p>
          <a:p>
            <a:pPr lvl="1"/>
            <a:r>
              <a:rPr lang="en-GB" dirty="0"/>
              <a:t>Increased vascularity</a:t>
            </a:r>
          </a:p>
          <a:p>
            <a:pPr lvl="1"/>
            <a:r>
              <a:rPr lang="en-GB" dirty="0"/>
              <a:t>Inhomogeneity of endometrium</a:t>
            </a:r>
          </a:p>
          <a:p>
            <a:pPr lvl="1"/>
            <a:r>
              <a:rPr lang="en-GB" dirty="0"/>
              <a:t>Fluid</a:t>
            </a:r>
          </a:p>
          <a:p>
            <a:pPr lvl="1"/>
            <a:r>
              <a:rPr lang="en-GB" dirty="0"/>
              <a:t>Thickened endometrium over 10 mm</a:t>
            </a:r>
          </a:p>
          <a:p>
            <a:r>
              <a:rPr lang="en-GB" dirty="0"/>
              <a:t>Should have discussion surrounding further investigations</a:t>
            </a:r>
          </a:p>
          <a:p>
            <a:pPr marL="45720" indent="0">
              <a:buNone/>
            </a:pPr>
            <a:endParaRPr lang="en-GB" dirty="0"/>
          </a:p>
          <a:p>
            <a:r>
              <a:rPr lang="en-GB" dirty="0"/>
              <a:t>Decisions about further investigations should be made on a case-by-case basis taking into account individual risk factors for endometrial cancer.</a:t>
            </a:r>
          </a:p>
          <a:p>
            <a:endParaRPr lang="en-GB" dirty="0"/>
          </a:p>
        </p:txBody>
      </p:sp>
    </p:spTree>
    <p:extLst>
      <p:ext uri="{BB962C8B-B14F-4D97-AF65-F5344CB8AC3E}">
        <p14:creationId xmlns:p14="http://schemas.microsoft.com/office/powerpoint/2010/main" val="103966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315200" cy="1154097"/>
          </a:xfrm>
        </p:spPr>
        <p:txBody>
          <a:bodyPr anchor="t">
            <a:normAutofit/>
          </a:bodyPr>
          <a:lstStyle/>
          <a:p>
            <a:r>
              <a:rPr lang="en-GB" dirty="0"/>
              <a:t>Endometrial Polyps</a:t>
            </a:r>
          </a:p>
        </p:txBody>
      </p:sp>
      <p:sp>
        <p:nvSpPr>
          <p:cNvPr id="3" name="Content Placeholder 2"/>
          <p:cNvSpPr>
            <a:spLocks noGrp="1"/>
          </p:cNvSpPr>
          <p:nvPr>
            <p:ph idx="1"/>
          </p:nvPr>
        </p:nvSpPr>
        <p:spPr>
          <a:xfrm>
            <a:off x="467544" y="1556792"/>
            <a:ext cx="8352928" cy="4896543"/>
          </a:xfrm>
        </p:spPr>
        <p:txBody>
          <a:bodyPr>
            <a:noAutofit/>
          </a:bodyPr>
          <a:lstStyle/>
          <a:p>
            <a:r>
              <a:rPr lang="en-GB" sz="1800" dirty="0"/>
              <a:t>Aetiology / natural history unknown</a:t>
            </a:r>
          </a:p>
          <a:p>
            <a:r>
              <a:rPr lang="en-GB" sz="1800" dirty="0"/>
              <a:t>Clinical significance questionable: common in women without bleeding</a:t>
            </a:r>
          </a:p>
          <a:p>
            <a:r>
              <a:rPr lang="en-GB" sz="1800" dirty="0"/>
              <a:t>Prevalence 7.8% to 34.9%</a:t>
            </a:r>
          </a:p>
          <a:p>
            <a:r>
              <a:rPr lang="en-GB" sz="1800" dirty="0"/>
              <a:t>Postmenopausal &gt; premenopausal</a:t>
            </a:r>
          </a:p>
          <a:p>
            <a:r>
              <a:rPr lang="en-GB" sz="1800" dirty="0"/>
              <a:t>Prevalence of endometrial hyperplasia/malignancy within polyps</a:t>
            </a:r>
          </a:p>
          <a:p>
            <a:pPr lvl="1"/>
            <a:r>
              <a:rPr lang="en-GB" sz="1600" dirty="0"/>
              <a:t>1 - 4% if asymptomatic</a:t>
            </a:r>
          </a:p>
          <a:p>
            <a:pPr lvl="1"/>
            <a:r>
              <a:rPr lang="en-GB" sz="1600" dirty="0"/>
              <a:t>3 - 5% if symptomatic </a:t>
            </a:r>
          </a:p>
          <a:p>
            <a:pPr marL="320040" lvl="1" indent="0">
              <a:buNone/>
            </a:pPr>
            <a:endParaRPr lang="en-GB" sz="1600" dirty="0"/>
          </a:p>
          <a:p>
            <a:r>
              <a:rPr lang="en-GB" sz="1800" dirty="0"/>
              <a:t>Malignant transformation in up to 12.9% </a:t>
            </a:r>
          </a:p>
          <a:p>
            <a:r>
              <a:rPr lang="en-GB" sz="1800" dirty="0"/>
              <a:t>Risk greatest in polyps &gt; 1.5 cm</a:t>
            </a:r>
          </a:p>
          <a:p>
            <a:r>
              <a:rPr lang="en-GB" sz="1800" dirty="0"/>
              <a:t>Highest risk of malignancy in endometrial polyps in women with PMB </a:t>
            </a:r>
          </a:p>
          <a:p>
            <a:pPr marL="45720" indent="0">
              <a:buNone/>
            </a:pPr>
            <a:endParaRPr lang="en-GB" sz="1800" dirty="0"/>
          </a:p>
          <a:p>
            <a:r>
              <a:rPr lang="en-GB" sz="1800" dirty="0"/>
              <a:t>‘Polypectomy’ aims to treat bleeding and obtain histology</a:t>
            </a:r>
          </a:p>
          <a:p>
            <a:r>
              <a:rPr lang="en-GB" sz="1800" dirty="0"/>
              <a:t>The effect of polypectomy on periodic blood loss is questionable</a:t>
            </a:r>
          </a:p>
          <a:p>
            <a:pPr marL="45720" indent="0">
              <a:buNone/>
            </a:pPr>
            <a:r>
              <a:rPr lang="en-GB" sz="1800" dirty="0"/>
              <a:t> </a:t>
            </a:r>
          </a:p>
          <a:p>
            <a:pPr marL="45720" indent="0">
              <a:buNone/>
            </a:pPr>
            <a:endParaRPr lang="en-GB" sz="1800" dirty="0"/>
          </a:p>
        </p:txBody>
      </p:sp>
    </p:spTree>
    <p:extLst>
      <p:ext uri="{BB962C8B-B14F-4D97-AF65-F5344CB8AC3E}">
        <p14:creationId xmlns:p14="http://schemas.microsoft.com/office/powerpoint/2010/main" val="3937683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dirty="0"/>
              <a:t>Endometrial Biopsy</a:t>
            </a:r>
          </a:p>
        </p:txBody>
      </p:sp>
      <p:sp>
        <p:nvSpPr>
          <p:cNvPr id="3" name="Content Placeholder 2"/>
          <p:cNvSpPr>
            <a:spLocks noGrp="1"/>
          </p:cNvSpPr>
          <p:nvPr>
            <p:ph idx="1"/>
          </p:nvPr>
        </p:nvSpPr>
        <p:spPr>
          <a:xfrm>
            <a:off x="397844" y="1772816"/>
            <a:ext cx="7315200" cy="4824536"/>
          </a:xfrm>
        </p:spPr>
        <p:txBody>
          <a:bodyPr>
            <a:normAutofit fontScale="92500" lnSpcReduction="20000"/>
          </a:bodyPr>
          <a:lstStyle/>
          <a:p>
            <a:r>
              <a:rPr lang="en-GB" dirty="0" err="1"/>
              <a:t>Pipelle</a:t>
            </a:r>
            <a:r>
              <a:rPr lang="en-GB" dirty="0"/>
              <a:t> biopsy will yield adequate samples in 43% - 91%</a:t>
            </a:r>
          </a:p>
          <a:p>
            <a:pPr marL="45720" indent="0">
              <a:buNone/>
            </a:pPr>
            <a:endParaRPr lang="en-GB" dirty="0"/>
          </a:p>
          <a:p>
            <a:r>
              <a:rPr lang="en-GB" dirty="0"/>
              <a:t>With ET  of ≤ 4 mm</a:t>
            </a:r>
          </a:p>
          <a:p>
            <a:pPr lvl="1"/>
            <a:r>
              <a:rPr lang="en-GB" dirty="0" err="1"/>
              <a:t>Pipelle</a:t>
            </a:r>
            <a:r>
              <a:rPr lang="en-GB" dirty="0"/>
              <a:t> only possible in 82%</a:t>
            </a:r>
          </a:p>
          <a:p>
            <a:pPr lvl="1"/>
            <a:r>
              <a:rPr lang="en-GB" dirty="0"/>
              <a:t>Adequate sample in 27%</a:t>
            </a:r>
          </a:p>
          <a:p>
            <a:pPr lvl="1"/>
            <a:endParaRPr lang="en-GB" dirty="0"/>
          </a:p>
          <a:p>
            <a:r>
              <a:rPr lang="en-GB" dirty="0"/>
              <a:t>Procedure failure rate of around 10%</a:t>
            </a:r>
          </a:p>
          <a:p>
            <a:pPr marL="45720" indent="0">
              <a:buNone/>
            </a:pPr>
            <a:endParaRPr lang="en-GB" dirty="0"/>
          </a:p>
          <a:p>
            <a:r>
              <a:rPr lang="en-GB" dirty="0"/>
              <a:t>10% of samples will result in insufficient tissue</a:t>
            </a:r>
          </a:p>
          <a:p>
            <a:endParaRPr lang="en-GB" dirty="0"/>
          </a:p>
          <a:p>
            <a:r>
              <a:rPr lang="en-GB" dirty="0"/>
              <a:t>May fail to identify focal pathology of the endometrium </a:t>
            </a:r>
            <a:r>
              <a:rPr lang="en-GB" dirty="0" err="1"/>
              <a:t>eg</a:t>
            </a:r>
            <a:r>
              <a:rPr lang="en-GB" dirty="0"/>
              <a:t> endometrial polyps, which may be neoplastic (</a:t>
            </a:r>
            <a:r>
              <a:rPr lang="en-GB" dirty="0" err="1"/>
              <a:t>eg</a:t>
            </a:r>
            <a:r>
              <a:rPr lang="en-GB" dirty="0"/>
              <a:t> contain atypical hyperplasia)</a:t>
            </a:r>
          </a:p>
          <a:p>
            <a:endParaRPr lang="en-GB" dirty="0"/>
          </a:p>
          <a:p>
            <a:r>
              <a:rPr lang="en-GB" dirty="0"/>
              <a:t>Women with “non-diagnostic” biopsy specimens should therefore be offered further investigation.</a:t>
            </a:r>
          </a:p>
          <a:p>
            <a:endParaRPr lang="en-GB" dirty="0"/>
          </a:p>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88640"/>
            <a:ext cx="2120298" cy="157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38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dirty="0"/>
              <a:t>Diagnosing/Excluding Cancer</a:t>
            </a:r>
          </a:p>
        </p:txBody>
      </p:sp>
      <p:sp>
        <p:nvSpPr>
          <p:cNvPr id="3" name="Content Placeholder 2"/>
          <p:cNvSpPr>
            <a:spLocks noGrp="1"/>
          </p:cNvSpPr>
          <p:nvPr>
            <p:ph idx="1"/>
          </p:nvPr>
        </p:nvSpPr>
        <p:spPr>
          <a:xfrm>
            <a:off x="899592" y="1700808"/>
            <a:ext cx="7315200" cy="3539527"/>
          </a:xfrm>
        </p:spPr>
        <p:txBody>
          <a:bodyPr>
            <a:noAutofit/>
          </a:bodyPr>
          <a:lstStyle/>
          <a:p>
            <a:r>
              <a:rPr lang="en-GB" sz="1800" dirty="0"/>
              <a:t>In first 12 months after menopause 1:10 women report PMB</a:t>
            </a:r>
          </a:p>
          <a:p>
            <a:r>
              <a:rPr lang="en-GB" sz="1800" dirty="0"/>
              <a:t>Atrophic vaginitis is commonest cause (80-90%)</a:t>
            </a:r>
          </a:p>
          <a:p>
            <a:r>
              <a:rPr lang="en-GB" sz="1800" dirty="0"/>
              <a:t>Serious pathology more likely in older age groups</a:t>
            </a:r>
          </a:p>
          <a:p>
            <a:pPr marL="45720" indent="0">
              <a:buNone/>
            </a:pPr>
            <a:endParaRPr lang="en-GB" sz="1800" dirty="0"/>
          </a:p>
          <a:p>
            <a:r>
              <a:rPr lang="en-GB" sz="1800" dirty="0"/>
              <a:t>5 - 15 % with PMB women have Endometrial cancer</a:t>
            </a:r>
            <a:endParaRPr lang="en-GB" sz="1600" dirty="0"/>
          </a:p>
          <a:p>
            <a:r>
              <a:rPr lang="en-GB" sz="1800" dirty="0"/>
              <a:t>On ET on TVS ≤ 4mm then 1:339 chance of endometrial cancer</a:t>
            </a:r>
          </a:p>
          <a:p>
            <a:endParaRPr lang="en-GB" sz="1800" dirty="0"/>
          </a:p>
          <a:p>
            <a:r>
              <a:rPr lang="en-GB" sz="1800" dirty="0" err="1"/>
              <a:t>Vulval</a:t>
            </a:r>
            <a:r>
              <a:rPr lang="en-GB" sz="1800" dirty="0"/>
              <a:t> / Vaginal / Cervical cancer may also present with PMB</a:t>
            </a:r>
          </a:p>
          <a:p>
            <a:endParaRPr lang="en-GB" sz="1800" dirty="0"/>
          </a:p>
          <a:p>
            <a:endParaRPr lang="en-GB" sz="18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77" t="-237" r="6477" b="237"/>
          <a:stretch/>
        </p:blipFill>
        <p:spPr bwMode="auto">
          <a:xfrm>
            <a:off x="32722" y="4941168"/>
            <a:ext cx="2253673" cy="177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34" b="13518"/>
          <a:stretch/>
        </p:blipFill>
        <p:spPr bwMode="auto">
          <a:xfrm>
            <a:off x="2339752" y="4801247"/>
            <a:ext cx="2683530" cy="191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698" y="4941165"/>
            <a:ext cx="1940986" cy="177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5436" y="4941168"/>
            <a:ext cx="1989867" cy="177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961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dirty="0"/>
              <a:t>The Virtual PMB Clinic</a:t>
            </a:r>
            <a:r>
              <a:rPr lang="en-GB" sz="3100" dirty="0"/>
              <a:t> </a:t>
            </a:r>
            <a:endParaRPr lang="en-GB" sz="2800" dirty="0"/>
          </a:p>
        </p:txBody>
      </p:sp>
      <p:sp>
        <p:nvSpPr>
          <p:cNvPr id="4" name="TextBox 3"/>
          <p:cNvSpPr txBox="1"/>
          <p:nvPr/>
        </p:nvSpPr>
        <p:spPr>
          <a:xfrm>
            <a:off x="539552" y="1726847"/>
            <a:ext cx="5400837" cy="5940088"/>
          </a:xfrm>
          <a:prstGeom prst="rect">
            <a:avLst/>
          </a:prstGeom>
        </p:spPr>
        <p:txBody>
          <a:bodyPr vert="horz" lIns="91440" tIns="45720" rIns="91440" bIns="45720" rtlCol="0">
            <a:normAutofit/>
          </a:bodyPr>
          <a:lstStyle>
            <a:lvl1pPr marL="228600" indent="-182880">
              <a:spcBef>
                <a:spcPct val="20000"/>
              </a:spcBef>
              <a:buClr>
                <a:schemeClr val="tx2"/>
              </a:buClr>
              <a:buFont typeface="Wingdings" charset="2"/>
              <a:buChar char="§"/>
              <a:defRPr sz="2000"/>
            </a:lvl1pPr>
            <a:lvl2pPr marL="502920" lvl="1" indent="-182880">
              <a:spcBef>
                <a:spcPct val="20000"/>
              </a:spcBef>
              <a:buClr>
                <a:schemeClr val="tx2"/>
              </a:buClr>
              <a:buFont typeface="Wingdings" charset="2"/>
              <a:buChar char="§"/>
            </a:lvl2pPr>
            <a:lvl3pPr marL="685800" indent="-182880">
              <a:spcBef>
                <a:spcPct val="20000"/>
              </a:spcBef>
              <a:buClr>
                <a:schemeClr val="tx2"/>
              </a:buClr>
              <a:buFont typeface="Wingdings" charset="2"/>
              <a:buChar char="§"/>
              <a:defRPr sz="1600"/>
            </a:lvl3pPr>
            <a:lvl4pPr marL="914400" indent="-182880">
              <a:spcBef>
                <a:spcPct val="20000"/>
              </a:spcBef>
              <a:buClr>
                <a:schemeClr val="tx2"/>
              </a:buClr>
              <a:buFont typeface="Wingdings" charset="2"/>
              <a:buChar char="§"/>
              <a:defRPr sz="1400"/>
            </a:lvl4pPr>
            <a:lvl5pPr marL="1143000" indent="-182880">
              <a:spcBef>
                <a:spcPct val="20000"/>
              </a:spcBef>
              <a:buClr>
                <a:schemeClr val="tx2"/>
              </a:buClr>
              <a:buFont typeface="Wingdings" charset="2"/>
              <a:buChar char="§"/>
              <a:defRPr sz="1400"/>
            </a:lvl5pPr>
            <a:lvl6pPr marL="1371600" indent="-182880">
              <a:spcBef>
                <a:spcPct val="20000"/>
              </a:spcBef>
              <a:buClr>
                <a:schemeClr val="tx2"/>
              </a:buClr>
              <a:buFont typeface="Wingdings" pitchFamily="2" charset="2"/>
              <a:buChar char="§"/>
              <a:defRPr sz="1400"/>
            </a:lvl6pPr>
            <a:lvl7pPr marL="1600200" indent="-182880">
              <a:spcBef>
                <a:spcPct val="20000"/>
              </a:spcBef>
              <a:buClr>
                <a:schemeClr val="tx2"/>
              </a:buClr>
              <a:buFont typeface="Wingdings" pitchFamily="2" charset="2"/>
              <a:buChar char="§"/>
              <a:defRPr sz="1400"/>
            </a:lvl7pPr>
            <a:lvl8pPr marL="1828800" indent="-182880">
              <a:spcBef>
                <a:spcPct val="20000"/>
              </a:spcBef>
              <a:buClr>
                <a:schemeClr val="tx2"/>
              </a:buClr>
              <a:buFont typeface="Wingdings" pitchFamily="2" charset="2"/>
              <a:buChar char="§"/>
              <a:defRPr sz="1400"/>
            </a:lvl8pPr>
            <a:lvl9pPr marL="2057400" indent="-182880">
              <a:spcBef>
                <a:spcPct val="20000"/>
              </a:spcBef>
              <a:buClr>
                <a:schemeClr val="tx2"/>
              </a:buClr>
              <a:buFont typeface="Wingdings" pitchFamily="2" charset="2"/>
              <a:buChar char="§"/>
              <a:defRPr sz="1400"/>
            </a:lvl9pPr>
          </a:lstStyle>
          <a:p>
            <a:r>
              <a:rPr lang="en-GB" sz="1600" dirty="0"/>
              <a:t>Consultant-led decision making</a:t>
            </a:r>
          </a:p>
          <a:p>
            <a:endParaRPr lang="en-GB" sz="1600" dirty="0"/>
          </a:p>
          <a:p>
            <a:r>
              <a:rPr lang="en-GB" sz="1600" dirty="0"/>
              <a:t>Target hysteroscopy appropriately</a:t>
            </a:r>
          </a:p>
          <a:p>
            <a:pPr lvl="1"/>
            <a:r>
              <a:rPr lang="en-GB" sz="1400" dirty="0"/>
              <a:t>Diagnostic</a:t>
            </a:r>
          </a:p>
          <a:p>
            <a:pPr lvl="1"/>
            <a:r>
              <a:rPr lang="en-GB" sz="1400" dirty="0"/>
              <a:t>Operative</a:t>
            </a:r>
          </a:p>
          <a:p>
            <a:pPr lvl="1"/>
            <a:r>
              <a:rPr lang="en-GB" sz="1400" dirty="0"/>
              <a:t>Anticoagulation</a:t>
            </a:r>
          </a:p>
          <a:p>
            <a:endParaRPr lang="en-GB" sz="1600" dirty="0"/>
          </a:p>
          <a:p>
            <a:r>
              <a:rPr lang="en-GB" sz="1600" dirty="0"/>
              <a:t>Increase efficiency</a:t>
            </a:r>
          </a:p>
          <a:p>
            <a:endParaRPr lang="en-GB" sz="1600" dirty="0"/>
          </a:p>
          <a:p>
            <a:r>
              <a:rPr lang="en-GB" sz="1600" dirty="0"/>
              <a:t>Reduce waiting times</a:t>
            </a:r>
          </a:p>
          <a:p>
            <a:endParaRPr lang="en-GB" sz="1600" dirty="0"/>
          </a:p>
          <a:p>
            <a:r>
              <a:rPr lang="en-GB" sz="1600" dirty="0"/>
              <a:t>Faster diagnosis and treatment</a:t>
            </a:r>
          </a:p>
          <a:p>
            <a:endParaRPr lang="en-GB" sz="1600" dirty="0"/>
          </a:p>
          <a:p>
            <a:r>
              <a:rPr lang="en-GB" sz="1600" dirty="0"/>
              <a:t>Improve patient experience and information</a:t>
            </a:r>
          </a:p>
          <a:p>
            <a:endParaRPr lang="en-GB" sz="1600" dirty="0"/>
          </a:p>
          <a:p>
            <a:r>
              <a:rPr lang="en-GB" sz="1600" dirty="0"/>
              <a:t>Meet “28 Days to Diagnosis” target</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35" y="1673087"/>
            <a:ext cx="281343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188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104DC-AFB0-4171-AB6B-08A10AF59379}"/>
              </a:ext>
            </a:extLst>
          </p:cNvPr>
          <p:cNvSpPr>
            <a:spLocks noGrp="1"/>
          </p:cNvSpPr>
          <p:nvPr>
            <p:ph type="title"/>
          </p:nvPr>
        </p:nvSpPr>
        <p:spPr>
          <a:xfrm>
            <a:off x="914399" y="569990"/>
            <a:ext cx="7315200" cy="1154097"/>
          </a:xfrm>
        </p:spPr>
        <p:txBody>
          <a:bodyPr>
            <a:normAutofit fontScale="90000"/>
          </a:bodyPr>
          <a:lstStyle/>
          <a:p>
            <a:r>
              <a:rPr lang="en-GB" dirty="0"/>
              <a:t>RADAR Data n = 33</a:t>
            </a:r>
            <a:br>
              <a:rPr lang="en-GB" dirty="0"/>
            </a:br>
            <a:endParaRPr lang="en-GB" dirty="0"/>
          </a:p>
        </p:txBody>
      </p:sp>
      <p:pic>
        <p:nvPicPr>
          <p:cNvPr id="5" name="Content Placeholder 4">
            <a:extLst>
              <a:ext uri="{FF2B5EF4-FFF2-40B4-BE49-F238E27FC236}">
                <a16:creationId xmlns:a16="http://schemas.microsoft.com/office/drawing/2014/main" xmlns="" id="{157A8345-D8FC-439B-B439-D225416759B2}"/>
              </a:ext>
            </a:extLst>
          </p:cNvPr>
          <p:cNvPicPr>
            <a:picLocks noGrp="1" noChangeAspect="1"/>
          </p:cNvPicPr>
          <p:nvPr>
            <p:ph idx="1"/>
          </p:nvPr>
        </p:nvPicPr>
        <p:blipFill>
          <a:blip r:embed="rId2"/>
          <a:stretch>
            <a:fillRect/>
          </a:stretch>
        </p:blipFill>
        <p:spPr>
          <a:xfrm>
            <a:off x="134052" y="1196752"/>
            <a:ext cx="8875896" cy="5529395"/>
          </a:xfrm>
        </p:spPr>
      </p:pic>
    </p:spTree>
    <p:extLst>
      <p:ext uri="{BB962C8B-B14F-4D97-AF65-F5344CB8AC3E}">
        <p14:creationId xmlns:p14="http://schemas.microsoft.com/office/powerpoint/2010/main" val="288842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rmAutofit/>
          </a:bodyPr>
          <a:lstStyle/>
          <a:p>
            <a:r>
              <a:rPr lang="en-GB" dirty="0"/>
              <a:t>Cancer in Women</a:t>
            </a:r>
            <a:br>
              <a:rPr lang="en-GB" dirty="0"/>
            </a:br>
            <a:endParaRPr lang="en-GB" sz="2700" dirty="0"/>
          </a:p>
        </p:txBody>
      </p:sp>
      <p:sp>
        <p:nvSpPr>
          <p:cNvPr id="3" name="Content Placeholder 2"/>
          <p:cNvSpPr>
            <a:spLocks noGrp="1"/>
          </p:cNvSpPr>
          <p:nvPr>
            <p:ph idx="1"/>
          </p:nvPr>
        </p:nvSpPr>
        <p:spPr/>
        <p:txBody>
          <a:bodyPr/>
          <a:lstStyle/>
          <a:p>
            <a:pPr marL="4572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081735723"/>
              </p:ext>
            </p:extLst>
          </p:nvPr>
        </p:nvGraphicFramePr>
        <p:xfrm>
          <a:off x="323528" y="2132856"/>
          <a:ext cx="8568955" cy="4251960"/>
        </p:xfrm>
        <a:graphic>
          <a:graphicData uri="http://schemas.openxmlformats.org/drawingml/2006/table">
            <a:tbl>
              <a:tblPr firstRow="1" bandRow="1">
                <a:tableStyleId>{5C22544A-7EE6-4342-B048-85BDC9FD1C3A}</a:tableStyleId>
              </a:tblPr>
              <a:tblGrid>
                <a:gridCol w="1713791">
                  <a:extLst>
                    <a:ext uri="{9D8B030D-6E8A-4147-A177-3AD203B41FA5}">
                      <a16:colId xmlns:a16="http://schemas.microsoft.com/office/drawing/2014/main" xmlns="" val="20000"/>
                    </a:ext>
                  </a:extLst>
                </a:gridCol>
                <a:gridCol w="1713791">
                  <a:extLst>
                    <a:ext uri="{9D8B030D-6E8A-4147-A177-3AD203B41FA5}">
                      <a16:colId xmlns:a16="http://schemas.microsoft.com/office/drawing/2014/main" xmlns="" val="20001"/>
                    </a:ext>
                  </a:extLst>
                </a:gridCol>
                <a:gridCol w="1713791">
                  <a:extLst>
                    <a:ext uri="{9D8B030D-6E8A-4147-A177-3AD203B41FA5}">
                      <a16:colId xmlns:a16="http://schemas.microsoft.com/office/drawing/2014/main" xmlns="" val="20002"/>
                    </a:ext>
                  </a:extLst>
                </a:gridCol>
                <a:gridCol w="1713791">
                  <a:extLst>
                    <a:ext uri="{9D8B030D-6E8A-4147-A177-3AD203B41FA5}">
                      <a16:colId xmlns:a16="http://schemas.microsoft.com/office/drawing/2014/main" xmlns="" val="20003"/>
                    </a:ext>
                  </a:extLst>
                </a:gridCol>
                <a:gridCol w="1713791">
                  <a:extLst>
                    <a:ext uri="{9D8B030D-6E8A-4147-A177-3AD203B41FA5}">
                      <a16:colId xmlns:a16="http://schemas.microsoft.com/office/drawing/2014/main" xmlns="" val="20004"/>
                    </a:ext>
                  </a:extLst>
                </a:gridCol>
              </a:tblGrid>
              <a:tr h="370840">
                <a:tc>
                  <a:txBody>
                    <a:bodyPr/>
                    <a:lstStyle/>
                    <a:p>
                      <a:r>
                        <a:rPr lang="en-GB" dirty="0"/>
                        <a:t>Ranking</a:t>
                      </a:r>
                    </a:p>
                  </a:txBody>
                  <a:tcPr/>
                </a:tc>
                <a:tc>
                  <a:txBody>
                    <a:bodyPr/>
                    <a:lstStyle/>
                    <a:p>
                      <a:r>
                        <a:rPr lang="en-GB" dirty="0"/>
                        <a:t>Site</a:t>
                      </a:r>
                    </a:p>
                  </a:txBody>
                  <a:tcPr/>
                </a:tc>
                <a:tc>
                  <a:txBody>
                    <a:bodyPr/>
                    <a:lstStyle/>
                    <a:p>
                      <a:r>
                        <a:rPr lang="en-GB" dirty="0"/>
                        <a:t>No</a:t>
                      </a:r>
                      <a:r>
                        <a:rPr lang="en-GB" baseline="0" dirty="0"/>
                        <a:t> / year in UK 2016</a:t>
                      </a:r>
                      <a:endParaRPr lang="en-GB" dirty="0"/>
                    </a:p>
                  </a:txBody>
                  <a:tcPr/>
                </a:tc>
                <a:tc>
                  <a:txBody>
                    <a:bodyPr/>
                    <a:lstStyle/>
                    <a:p>
                      <a:r>
                        <a:rPr lang="en-GB" dirty="0"/>
                        <a:t>10 year Survival</a:t>
                      </a:r>
                    </a:p>
                  </a:txBody>
                  <a:tcPr/>
                </a:tc>
                <a:tc>
                  <a:txBody>
                    <a:bodyPr/>
                    <a:lstStyle/>
                    <a:p>
                      <a:r>
                        <a:rPr lang="en-GB" dirty="0"/>
                        <a:t>No</a:t>
                      </a:r>
                      <a:r>
                        <a:rPr lang="en-GB" baseline="0" dirty="0"/>
                        <a:t> / year in Cornwall 2018</a:t>
                      </a:r>
                      <a:endParaRPr lang="en-GB" dirty="0"/>
                    </a:p>
                  </a:txBody>
                  <a:tcPr/>
                </a:tc>
                <a:extLst>
                  <a:ext uri="{0D108BD9-81ED-4DB2-BD59-A6C34878D82A}">
                    <a16:rowId xmlns:a16="http://schemas.microsoft.com/office/drawing/2014/main" xmlns="" val="10000"/>
                  </a:ext>
                </a:extLst>
              </a:tr>
              <a:tr h="370840">
                <a:tc>
                  <a:txBody>
                    <a:bodyPr/>
                    <a:lstStyle/>
                    <a:p>
                      <a:r>
                        <a:rPr lang="en-GB" dirty="0"/>
                        <a:t>1</a:t>
                      </a:r>
                    </a:p>
                  </a:txBody>
                  <a:tcPr/>
                </a:tc>
                <a:tc>
                  <a:txBody>
                    <a:bodyPr/>
                    <a:lstStyle/>
                    <a:p>
                      <a:r>
                        <a:rPr lang="en-GB" dirty="0"/>
                        <a:t>Breast</a:t>
                      </a:r>
                    </a:p>
                  </a:txBody>
                  <a:tcPr/>
                </a:tc>
                <a:tc>
                  <a:txBody>
                    <a:bodyPr/>
                    <a:lstStyle/>
                    <a:p>
                      <a:r>
                        <a:rPr lang="en-GB" dirty="0"/>
                        <a:t>55213</a:t>
                      </a:r>
                    </a:p>
                  </a:txBody>
                  <a:tcPr/>
                </a:tc>
                <a:tc>
                  <a:txBody>
                    <a:bodyPr/>
                    <a:lstStyle/>
                    <a:p>
                      <a:r>
                        <a:rPr lang="en-GB" dirty="0"/>
                        <a:t>78%</a:t>
                      </a:r>
                    </a:p>
                  </a:txBody>
                  <a:tcPr/>
                </a:tc>
                <a:tc>
                  <a:txBody>
                    <a:bodyPr/>
                    <a:lstStyle/>
                    <a:p>
                      <a:endParaRPr lang="en-GB" dirty="0"/>
                    </a:p>
                  </a:txBody>
                  <a:tcPr/>
                </a:tc>
                <a:extLst>
                  <a:ext uri="{0D108BD9-81ED-4DB2-BD59-A6C34878D82A}">
                    <a16:rowId xmlns:a16="http://schemas.microsoft.com/office/drawing/2014/main" xmlns="" val="10001"/>
                  </a:ext>
                </a:extLst>
              </a:tr>
              <a:tr h="370840">
                <a:tc>
                  <a:txBody>
                    <a:bodyPr/>
                    <a:lstStyle/>
                    <a:p>
                      <a:r>
                        <a:rPr lang="en-GB" dirty="0"/>
                        <a:t>2</a:t>
                      </a:r>
                    </a:p>
                  </a:txBody>
                  <a:tcPr/>
                </a:tc>
                <a:tc>
                  <a:txBody>
                    <a:bodyPr/>
                    <a:lstStyle/>
                    <a:p>
                      <a:r>
                        <a:rPr lang="en-GB" dirty="0"/>
                        <a:t>Lung</a:t>
                      </a:r>
                    </a:p>
                  </a:txBody>
                  <a:tcPr/>
                </a:tc>
                <a:tc>
                  <a:txBody>
                    <a:bodyPr/>
                    <a:lstStyle/>
                    <a:p>
                      <a:r>
                        <a:rPr lang="en-GB" dirty="0"/>
                        <a:t>22300</a:t>
                      </a:r>
                    </a:p>
                  </a:txBody>
                  <a:tcPr/>
                </a:tc>
                <a:tc>
                  <a:txBody>
                    <a:bodyPr/>
                    <a:lstStyle/>
                    <a:p>
                      <a:r>
                        <a:rPr lang="en-GB" dirty="0"/>
                        <a:t>5%</a:t>
                      </a:r>
                    </a:p>
                  </a:txBody>
                  <a:tcPr/>
                </a:tc>
                <a:tc>
                  <a:txBody>
                    <a:bodyPr/>
                    <a:lstStyle/>
                    <a:p>
                      <a:endParaRPr lang="en-GB" dirty="0"/>
                    </a:p>
                  </a:txBody>
                  <a:tcPr/>
                </a:tc>
                <a:extLst>
                  <a:ext uri="{0D108BD9-81ED-4DB2-BD59-A6C34878D82A}">
                    <a16:rowId xmlns:a16="http://schemas.microsoft.com/office/drawing/2014/main" xmlns="" val="10002"/>
                  </a:ext>
                </a:extLst>
              </a:tr>
              <a:tr h="370840">
                <a:tc>
                  <a:txBody>
                    <a:bodyPr/>
                    <a:lstStyle/>
                    <a:p>
                      <a:r>
                        <a:rPr lang="en-GB" dirty="0"/>
                        <a:t>3</a:t>
                      </a:r>
                    </a:p>
                  </a:txBody>
                  <a:tcPr/>
                </a:tc>
                <a:tc>
                  <a:txBody>
                    <a:bodyPr/>
                    <a:lstStyle/>
                    <a:p>
                      <a:r>
                        <a:rPr lang="en-GB" dirty="0"/>
                        <a:t>Bowel</a:t>
                      </a:r>
                    </a:p>
                  </a:txBody>
                  <a:tcPr/>
                </a:tc>
                <a:tc>
                  <a:txBody>
                    <a:bodyPr/>
                    <a:lstStyle/>
                    <a:p>
                      <a:r>
                        <a:rPr lang="en-GB" dirty="0"/>
                        <a:t>18600</a:t>
                      </a:r>
                    </a:p>
                  </a:txBody>
                  <a:tcPr/>
                </a:tc>
                <a:tc>
                  <a:txBody>
                    <a:bodyPr/>
                    <a:lstStyle/>
                    <a:p>
                      <a:r>
                        <a:rPr lang="en-GB" dirty="0"/>
                        <a:t>57%</a:t>
                      </a:r>
                    </a:p>
                  </a:txBody>
                  <a:tcPr/>
                </a:tc>
                <a:tc>
                  <a:txBody>
                    <a:bodyPr/>
                    <a:lstStyle/>
                    <a:p>
                      <a:endParaRPr lang="en-GB" dirty="0"/>
                    </a:p>
                  </a:txBody>
                  <a:tcPr/>
                </a:tc>
                <a:extLst>
                  <a:ext uri="{0D108BD9-81ED-4DB2-BD59-A6C34878D82A}">
                    <a16:rowId xmlns:a16="http://schemas.microsoft.com/office/drawing/2014/main" xmlns="" val="10003"/>
                  </a:ext>
                </a:extLst>
              </a:tr>
              <a:tr h="370840">
                <a:tc>
                  <a:txBody>
                    <a:bodyPr/>
                    <a:lstStyle/>
                    <a:p>
                      <a:r>
                        <a:rPr lang="en-GB" dirty="0"/>
                        <a:t>4</a:t>
                      </a:r>
                    </a:p>
                  </a:txBody>
                  <a:tcPr/>
                </a:tc>
                <a:tc>
                  <a:txBody>
                    <a:bodyPr/>
                    <a:lstStyle/>
                    <a:p>
                      <a:r>
                        <a:rPr lang="en-GB" dirty="0"/>
                        <a:t>Endometrial</a:t>
                      </a:r>
                    </a:p>
                  </a:txBody>
                  <a:tcPr/>
                </a:tc>
                <a:tc>
                  <a:txBody>
                    <a:bodyPr/>
                    <a:lstStyle/>
                    <a:p>
                      <a:r>
                        <a:rPr lang="en-GB" dirty="0"/>
                        <a:t>9314</a:t>
                      </a:r>
                    </a:p>
                  </a:txBody>
                  <a:tcPr/>
                </a:tc>
                <a:tc>
                  <a:txBody>
                    <a:bodyPr/>
                    <a:lstStyle/>
                    <a:p>
                      <a:r>
                        <a:rPr lang="en-GB" dirty="0"/>
                        <a:t>78%</a:t>
                      </a:r>
                    </a:p>
                  </a:txBody>
                  <a:tcPr/>
                </a:tc>
                <a:tc>
                  <a:txBody>
                    <a:bodyPr/>
                    <a:lstStyle/>
                    <a:p>
                      <a:r>
                        <a:rPr lang="en-GB" b="1" dirty="0">
                          <a:solidFill>
                            <a:srgbClr val="FF0000"/>
                          </a:solidFill>
                        </a:rPr>
                        <a:t>88</a:t>
                      </a:r>
                    </a:p>
                  </a:txBody>
                  <a:tcPr/>
                </a:tc>
                <a:extLst>
                  <a:ext uri="{0D108BD9-81ED-4DB2-BD59-A6C34878D82A}">
                    <a16:rowId xmlns:a16="http://schemas.microsoft.com/office/drawing/2014/main" xmlns="" val="10004"/>
                  </a:ext>
                </a:extLst>
              </a:tr>
              <a:tr h="370840">
                <a:tc>
                  <a:txBody>
                    <a:bodyPr/>
                    <a:lstStyle/>
                    <a:p>
                      <a:r>
                        <a:rPr lang="en-GB" dirty="0"/>
                        <a:t>5</a:t>
                      </a:r>
                    </a:p>
                  </a:txBody>
                  <a:tcPr/>
                </a:tc>
                <a:tc>
                  <a:txBody>
                    <a:bodyPr/>
                    <a:lstStyle/>
                    <a:p>
                      <a:r>
                        <a:rPr lang="en-GB" dirty="0"/>
                        <a:t>Melanoma</a:t>
                      </a:r>
                    </a:p>
                  </a:txBody>
                  <a:tcPr/>
                </a:tc>
                <a:tc>
                  <a:txBody>
                    <a:bodyPr/>
                    <a:lstStyle/>
                    <a:p>
                      <a:r>
                        <a:rPr lang="en-GB" dirty="0"/>
                        <a:t>8300</a:t>
                      </a:r>
                    </a:p>
                  </a:txBody>
                  <a:tcPr/>
                </a:tc>
                <a:tc>
                  <a:txBody>
                    <a:bodyPr/>
                    <a:lstStyle/>
                    <a:p>
                      <a:r>
                        <a:rPr lang="en-GB" dirty="0"/>
                        <a:t>90%</a:t>
                      </a:r>
                    </a:p>
                  </a:txBody>
                  <a:tcPr/>
                </a:tc>
                <a:tc>
                  <a:txBody>
                    <a:bodyPr/>
                    <a:lstStyle/>
                    <a:p>
                      <a:endParaRPr lang="en-GB" dirty="0"/>
                    </a:p>
                  </a:txBody>
                  <a:tcPr/>
                </a:tc>
                <a:extLst>
                  <a:ext uri="{0D108BD9-81ED-4DB2-BD59-A6C34878D82A}">
                    <a16:rowId xmlns:a16="http://schemas.microsoft.com/office/drawing/2014/main" xmlns="" val="10005"/>
                  </a:ext>
                </a:extLst>
              </a:tr>
              <a:tr h="370840">
                <a:tc>
                  <a:txBody>
                    <a:bodyPr/>
                    <a:lstStyle/>
                    <a:p>
                      <a:r>
                        <a:rPr lang="en-GB" dirty="0"/>
                        <a:t>6</a:t>
                      </a:r>
                    </a:p>
                  </a:txBody>
                  <a:tcPr/>
                </a:tc>
                <a:tc>
                  <a:txBody>
                    <a:bodyPr/>
                    <a:lstStyle/>
                    <a:p>
                      <a:r>
                        <a:rPr lang="en-GB" dirty="0"/>
                        <a:t>Ovarian</a:t>
                      </a:r>
                    </a:p>
                  </a:txBody>
                  <a:tcPr/>
                </a:tc>
                <a:tc>
                  <a:txBody>
                    <a:bodyPr/>
                    <a:lstStyle/>
                    <a:p>
                      <a:r>
                        <a:rPr lang="en-GB" dirty="0"/>
                        <a:t>7470</a:t>
                      </a:r>
                    </a:p>
                  </a:txBody>
                  <a:tcPr/>
                </a:tc>
                <a:tc>
                  <a:txBody>
                    <a:bodyPr/>
                    <a:lstStyle/>
                    <a:p>
                      <a:r>
                        <a:rPr lang="en-GB" dirty="0"/>
                        <a:t>35%</a:t>
                      </a:r>
                    </a:p>
                  </a:txBody>
                  <a:tcPr/>
                </a:tc>
                <a:tc>
                  <a:txBody>
                    <a:bodyPr/>
                    <a:lstStyle/>
                    <a:p>
                      <a:r>
                        <a:rPr lang="en-GB" dirty="0"/>
                        <a:t>54</a:t>
                      </a:r>
                    </a:p>
                  </a:txBody>
                  <a:tcPr/>
                </a:tc>
                <a:extLst>
                  <a:ext uri="{0D108BD9-81ED-4DB2-BD59-A6C34878D82A}">
                    <a16:rowId xmlns:a16="http://schemas.microsoft.com/office/drawing/2014/main" xmlns="" val="10006"/>
                  </a:ext>
                </a:extLst>
              </a:tr>
              <a:tr h="370840">
                <a:tc>
                  <a:txBody>
                    <a:bodyPr/>
                    <a:lstStyle/>
                    <a:p>
                      <a:r>
                        <a:rPr lang="en-GB" dirty="0"/>
                        <a:t>14</a:t>
                      </a:r>
                    </a:p>
                  </a:txBody>
                  <a:tcPr/>
                </a:tc>
                <a:tc>
                  <a:txBody>
                    <a:bodyPr/>
                    <a:lstStyle/>
                    <a:p>
                      <a:r>
                        <a:rPr lang="en-GB" dirty="0"/>
                        <a:t>Cervix</a:t>
                      </a:r>
                    </a:p>
                  </a:txBody>
                  <a:tcPr/>
                </a:tc>
                <a:tc>
                  <a:txBody>
                    <a:bodyPr/>
                    <a:lstStyle/>
                    <a:p>
                      <a:r>
                        <a:rPr lang="en-GB" dirty="0"/>
                        <a:t>3192</a:t>
                      </a:r>
                    </a:p>
                  </a:txBody>
                  <a:tcPr/>
                </a:tc>
                <a:tc>
                  <a:txBody>
                    <a:bodyPr/>
                    <a:lstStyle/>
                    <a:p>
                      <a:r>
                        <a:rPr lang="en-GB" dirty="0"/>
                        <a:t>60%</a:t>
                      </a:r>
                    </a:p>
                  </a:txBody>
                  <a:tcPr/>
                </a:tc>
                <a:tc>
                  <a:txBody>
                    <a:bodyPr/>
                    <a:lstStyle/>
                    <a:p>
                      <a:r>
                        <a:rPr lang="en-GB" dirty="0"/>
                        <a:t>26</a:t>
                      </a:r>
                    </a:p>
                  </a:txBody>
                  <a:tcPr/>
                </a:tc>
                <a:extLst>
                  <a:ext uri="{0D108BD9-81ED-4DB2-BD59-A6C34878D82A}">
                    <a16:rowId xmlns:a16="http://schemas.microsoft.com/office/drawing/2014/main" xmlns="" val="10007"/>
                  </a:ext>
                </a:extLst>
              </a:tr>
              <a:tr h="370840">
                <a:tc>
                  <a:txBody>
                    <a:bodyPr/>
                    <a:lstStyle/>
                    <a:p>
                      <a:r>
                        <a:rPr lang="en-GB" dirty="0"/>
                        <a:t>Not in top 20</a:t>
                      </a:r>
                    </a:p>
                  </a:txBody>
                  <a:tcPr/>
                </a:tc>
                <a:tc>
                  <a:txBody>
                    <a:bodyPr/>
                    <a:lstStyle/>
                    <a:p>
                      <a:r>
                        <a:rPr lang="en-GB" dirty="0" err="1"/>
                        <a:t>Vulval</a:t>
                      </a:r>
                      <a:endParaRPr lang="en-GB" dirty="0"/>
                    </a:p>
                  </a:txBody>
                  <a:tcPr/>
                </a:tc>
                <a:tc>
                  <a:txBody>
                    <a:bodyPr/>
                    <a:lstStyle/>
                    <a:p>
                      <a:r>
                        <a:rPr lang="en-GB" dirty="0"/>
                        <a:t>1318</a:t>
                      </a:r>
                    </a:p>
                  </a:txBody>
                  <a:tcPr/>
                </a:tc>
                <a:tc>
                  <a:txBody>
                    <a:bodyPr/>
                    <a:lstStyle/>
                    <a:p>
                      <a:r>
                        <a:rPr lang="en-GB" dirty="0"/>
                        <a:t>53%</a:t>
                      </a:r>
                    </a:p>
                  </a:txBody>
                  <a:tcPr/>
                </a:tc>
                <a:tc>
                  <a:txBody>
                    <a:bodyPr/>
                    <a:lstStyle/>
                    <a:p>
                      <a:r>
                        <a:rPr lang="en-GB" dirty="0"/>
                        <a:t>13</a:t>
                      </a:r>
                    </a:p>
                  </a:txBody>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Not in top 20</a:t>
                      </a:r>
                    </a:p>
                  </a:txBody>
                  <a:tcPr/>
                </a:tc>
                <a:tc>
                  <a:txBody>
                    <a:bodyPr/>
                    <a:lstStyle/>
                    <a:p>
                      <a:r>
                        <a:rPr lang="en-GB" dirty="0"/>
                        <a:t>Vaginal</a:t>
                      </a:r>
                    </a:p>
                  </a:txBody>
                  <a:tcPr/>
                </a:tc>
                <a:tc>
                  <a:txBody>
                    <a:bodyPr/>
                    <a:lstStyle/>
                    <a:p>
                      <a:r>
                        <a:rPr lang="en-GB" dirty="0"/>
                        <a:t>252</a:t>
                      </a:r>
                    </a:p>
                  </a:txBody>
                  <a:tcPr/>
                </a:tc>
                <a:tc>
                  <a:txBody>
                    <a:bodyPr/>
                    <a:lstStyle/>
                    <a:p>
                      <a:r>
                        <a:rPr lang="en-GB" dirty="0"/>
                        <a:t>53%</a:t>
                      </a:r>
                    </a:p>
                  </a:txBody>
                  <a:tcPr/>
                </a:tc>
                <a:tc>
                  <a:txBody>
                    <a:bodyPr/>
                    <a:lstStyle/>
                    <a:p>
                      <a:r>
                        <a:rPr lang="en-GB" dirty="0"/>
                        <a:t>3</a:t>
                      </a: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0847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Autofit/>
          </a:bodyPr>
          <a:lstStyle/>
          <a:p>
            <a:r>
              <a:rPr lang="en-GB" sz="3600" dirty="0"/>
              <a:t>Jan 2018 – Jan 2019</a:t>
            </a:r>
            <a:br>
              <a:rPr lang="en-GB" sz="3600" dirty="0"/>
            </a:br>
            <a:r>
              <a:rPr lang="en-GB" sz="3600" dirty="0"/>
              <a:t>“One Stop” PMB Clinic</a:t>
            </a:r>
            <a:br>
              <a:rPr lang="en-GB" sz="3600" dirty="0"/>
            </a:br>
            <a:endParaRPr lang="en-GB" sz="3600" dirty="0"/>
          </a:p>
        </p:txBody>
      </p:sp>
      <p:sp>
        <p:nvSpPr>
          <p:cNvPr id="3" name="Content Placeholder 2"/>
          <p:cNvSpPr>
            <a:spLocks noGrp="1"/>
          </p:cNvSpPr>
          <p:nvPr>
            <p:ph idx="1"/>
          </p:nvPr>
        </p:nvSpPr>
        <p:spPr>
          <a:xfrm>
            <a:off x="899592" y="1844824"/>
            <a:ext cx="7315200" cy="3539527"/>
          </a:xfrm>
        </p:spPr>
        <p:txBody>
          <a:bodyPr>
            <a:noAutofit/>
          </a:bodyPr>
          <a:lstStyle/>
          <a:p>
            <a:r>
              <a:rPr lang="en-GB" dirty="0"/>
              <a:t>1233 women referred to PMB Clinic </a:t>
            </a:r>
          </a:p>
          <a:p>
            <a:r>
              <a:rPr lang="en-GB" dirty="0"/>
              <a:t>Up to 30 referrals per week</a:t>
            </a:r>
          </a:p>
          <a:p>
            <a:pPr marL="45720" indent="0">
              <a:buNone/>
            </a:pPr>
            <a:endParaRPr lang="en-GB" dirty="0"/>
          </a:p>
          <a:p>
            <a:r>
              <a:rPr lang="en-GB" dirty="0"/>
              <a:t>4 PMB Clinics – 8 slots – usually overbooked</a:t>
            </a:r>
          </a:p>
          <a:p>
            <a:pPr lvl="1"/>
            <a:r>
              <a:rPr lang="en-GB" dirty="0"/>
              <a:t>2 Consulting Rooms + Small Waiting Area (shared with EPU/EGU)</a:t>
            </a:r>
          </a:p>
          <a:p>
            <a:pPr lvl="1"/>
            <a:r>
              <a:rPr lang="en-GB" dirty="0"/>
              <a:t>1 Junior Doctor/Senior Nurse + HCSW as chaperone (history + </a:t>
            </a:r>
            <a:r>
              <a:rPr lang="en-GB" dirty="0" err="1"/>
              <a:t>pipelle</a:t>
            </a:r>
            <a:r>
              <a:rPr lang="en-GB" dirty="0"/>
              <a:t> if ET &gt;4mm)</a:t>
            </a:r>
          </a:p>
          <a:p>
            <a:pPr lvl="1"/>
            <a:r>
              <a:rPr lang="en-GB" dirty="0"/>
              <a:t>1 Sonographer + HCSW as chaperone</a:t>
            </a:r>
          </a:p>
          <a:p>
            <a:r>
              <a:rPr lang="en-GB" dirty="0"/>
              <a:t>3 OPH Clinics (Diagnostic &amp; Treatment/</a:t>
            </a:r>
            <a:r>
              <a:rPr lang="en-GB" dirty="0" err="1"/>
              <a:t>Myosure</a:t>
            </a:r>
            <a:r>
              <a:rPr lang="en-GB" dirty="0"/>
              <a:t>)</a:t>
            </a:r>
          </a:p>
          <a:p>
            <a:pPr marL="45720" indent="0">
              <a:buNone/>
            </a:pPr>
            <a:endParaRPr lang="en-GB" dirty="0"/>
          </a:p>
          <a:p>
            <a:r>
              <a:rPr lang="en-GB" dirty="0"/>
              <a:t>7% diagnosed with Endometrial Cancer (n=88)</a:t>
            </a:r>
          </a:p>
          <a:p>
            <a:pPr lvl="1"/>
            <a:r>
              <a:rPr lang="en-GB" b="1" dirty="0">
                <a:solidFill>
                  <a:srgbClr val="FF0000"/>
                </a:solidFill>
              </a:rPr>
              <a:t>1.7</a:t>
            </a:r>
            <a:r>
              <a:rPr lang="en-GB" dirty="0">
                <a:solidFill>
                  <a:srgbClr val="FF0000"/>
                </a:solidFill>
              </a:rPr>
              <a:t> patients per week</a:t>
            </a:r>
          </a:p>
          <a:p>
            <a:endParaRPr lang="en-GB" dirty="0"/>
          </a:p>
          <a:p>
            <a:endParaRPr lang="en-GB" dirty="0"/>
          </a:p>
        </p:txBody>
      </p:sp>
    </p:spTree>
    <p:extLst>
      <p:ext uri="{BB962C8B-B14F-4D97-AF65-F5344CB8AC3E}">
        <p14:creationId xmlns:p14="http://schemas.microsoft.com/office/powerpoint/2010/main" val="381077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315200" cy="1154097"/>
          </a:xfrm>
        </p:spPr>
        <p:txBody>
          <a:bodyPr anchor="t">
            <a:noAutofit/>
          </a:bodyPr>
          <a:lstStyle/>
          <a:p>
            <a:r>
              <a:rPr lang="en-GB" dirty="0"/>
              <a:t>Critical Appraisal </a:t>
            </a:r>
            <a:endParaRPr lang="en-GB" sz="3200" dirty="0"/>
          </a:p>
        </p:txBody>
      </p:sp>
      <p:sp>
        <p:nvSpPr>
          <p:cNvPr id="3" name="Content Placeholder 2"/>
          <p:cNvSpPr>
            <a:spLocks noGrp="1"/>
          </p:cNvSpPr>
          <p:nvPr>
            <p:ph idx="1"/>
          </p:nvPr>
        </p:nvSpPr>
        <p:spPr>
          <a:xfrm>
            <a:off x="899592" y="1700808"/>
            <a:ext cx="7848872" cy="4968552"/>
          </a:xfrm>
        </p:spPr>
        <p:txBody>
          <a:bodyPr>
            <a:noAutofit/>
          </a:bodyPr>
          <a:lstStyle/>
          <a:p>
            <a:r>
              <a:rPr lang="en-GB" sz="1600" dirty="0"/>
              <a:t>The PMB Clinic is largely “non-value adding”</a:t>
            </a:r>
          </a:p>
          <a:p>
            <a:pPr lvl="1"/>
            <a:r>
              <a:rPr lang="en-GB" sz="1400" dirty="0"/>
              <a:t>Duplication of primary care work (history and examination)</a:t>
            </a:r>
          </a:p>
          <a:p>
            <a:pPr lvl="1"/>
            <a:r>
              <a:rPr lang="en-GB" sz="1400" dirty="0"/>
              <a:t>TVS not being interpreted intelligently</a:t>
            </a:r>
          </a:p>
          <a:p>
            <a:pPr lvl="1"/>
            <a:r>
              <a:rPr lang="en-GB" sz="1400" dirty="0"/>
              <a:t>Decisions on complex, elderly patients made by junior staff</a:t>
            </a:r>
          </a:p>
          <a:p>
            <a:pPr lvl="1"/>
            <a:r>
              <a:rPr lang="en-GB" sz="1400" dirty="0"/>
              <a:t>“Corridor conversations” with consultants</a:t>
            </a:r>
          </a:p>
          <a:p>
            <a:pPr lvl="1"/>
            <a:r>
              <a:rPr lang="en-GB" sz="1400" dirty="0" err="1"/>
              <a:t>Pipelle</a:t>
            </a:r>
            <a:r>
              <a:rPr lang="en-GB" sz="1400" dirty="0"/>
              <a:t> biopsy leads to duplication, delay and may miss pathology</a:t>
            </a:r>
          </a:p>
          <a:p>
            <a:pPr lvl="1"/>
            <a:r>
              <a:rPr lang="en-GB" sz="1400" dirty="0">
                <a:solidFill>
                  <a:srgbClr val="FF0000"/>
                </a:solidFill>
              </a:rPr>
              <a:t>30-40% require a TVS </a:t>
            </a:r>
            <a:r>
              <a:rPr lang="en-GB" sz="1400" b="1" dirty="0">
                <a:solidFill>
                  <a:srgbClr val="FF0000"/>
                </a:solidFill>
              </a:rPr>
              <a:t>only</a:t>
            </a:r>
          </a:p>
          <a:p>
            <a:pPr marL="320040" lvl="1" indent="0">
              <a:buNone/>
            </a:pPr>
            <a:endParaRPr lang="en-GB" sz="1400" dirty="0"/>
          </a:p>
          <a:p>
            <a:r>
              <a:rPr lang="en-GB" sz="1600" dirty="0"/>
              <a:t>Consumes vast resource to detect </a:t>
            </a:r>
            <a:r>
              <a:rPr lang="en-GB" sz="1600" dirty="0">
                <a:solidFill>
                  <a:srgbClr val="FF0000"/>
                </a:solidFill>
              </a:rPr>
              <a:t>88 cancers a year / 1.7 per week</a:t>
            </a:r>
            <a:endParaRPr lang="en-GB" sz="1400" dirty="0"/>
          </a:p>
          <a:p>
            <a:pPr lvl="1"/>
            <a:r>
              <a:rPr lang="en-GB" sz="1400" dirty="0"/>
              <a:t>PMB Nurse Specialist is also lead nurse </a:t>
            </a:r>
            <a:r>
              <a:rPr lang="en-GB" sz="1400" dirty="0" err="1"/>
              <a:t>colposcopist</a:t>
            </a:r>
            <a:endParaRPr lang="en-GB" sz="1400" dirty="0"/>
          </a:p>
          <a:p>
            <a:pPr lvl="1"/>
            <a:r>
              <a:rPr lang="en-GB" sz="1400" dirty="0"/>
              <a:t>50% increase in colposcopy over next 2 years with HPV Primary Screening</a:t>
            </a:r>
          </a:p>
          <a:p>
            <a:endParaRPr lang="en-GB" sz="1600" dirty="0"/>
          </a:p>
          <a:p>
            <a:r>
              <a:rPr lang="en-GB" sz="1600" b="1" dirty="0">
                <a:solidFill>
                  <a:srgbClr val="FF0000"/>
                </a:solidFill>
              </a:rPr>
              <a:t>Not</a:t>
            </a:r>
            <a:r>
              <a:rPr lang="en-GB" sz="1600" dirty="0">
                <a:solidFill>
                  <a:srgbClr val="FF0000"/>
                </a:solidFill>
              </a:rPr>
              <a:t> Patient-Centred </a:t>
            </a:r>
            <a:r>
              <a:rPr lang="en-GB" sz="1600" dirty="0"/>
              <a:t>/ </a:t>
            </a:r>
            <a:r>
              <a:rPr lang="en-GB" sz="1600" b="1" dirty="0"/>
              <a:t>Not </a:t>
            </a:r>
            <a:r>
              <a:rPr lang="en-GB" sz="1600" dirty="0"/>
              <a:t>Consistently “One-Stop”</a:t>
            </a:r>
          </a:p>
          <a:p>
            <a:pPr lvl="1"/>
            <a:r>
              <a:rPr lang="en-GB" sz="1400" dirty="0"/>
              <a:t>Impossible to utilise OPH resource efficiently without prior TVS</a:t>
            </a:r>
          </a:p>
          <a:p>
            <a:pPr lvl="1"/>
            <a:r>
              <a:rPr lang="en-GB" sz="1400" dirty="0"/>
              <a:t>Long waits in clinic (3 hours up to all day for OPH) </a:t>
            </a:r>
          </a:p>
          <a:p>
            <a:pPr lvl="1"/>
            <a:r>
              <a:rPr lang="en-GB" sz="1400" dirty="0"/>
              <a:t>Multiple intimate examinations (Up to 3 per patient per day by different practitioner)</a:t>
            </a:r>
          </a:p>
          <a:p>
            <a:pPr marL="320040" lvl="1" indent="0">
              <a:buNone/>
            </a:pPr>
            <a:endParaRPr lang="en-GB" sz="1400" dirty="0"/>
          </a:p>
          <a:p>
            <a:r>
              <a:rPr lang="en-GB" sz="1600" dirty="0">
                <a:solidFill>
                  <a:srgbClr val="FF0000"/>
                </a:solidFill>
              </a:rPr>
              <a:t>Delays in 2WW pathway and 62 day breaches</a:t>
            </a:r>
          </a:p>
        </p:txBody>
      </p:sp>
    </p:spTree>
    <p:extLst>
      <p:ext uri="{BB962C8B-B14F-4D97-AF65-F5344CB8AC3E}">
        <p14:creationId xmlns:p14="http://schemas.microsoft.com/office/powerpoint/2010/main" val="372003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99592" y="2060848"/>
            <a:ext cx="7315200" cy="3539527"/>
          </a:xfrm>
        </p:spPr>
        <p:txBody>
          <a:bodyPr/>
          <a:lstStyle/>
          <a:p>
            <a:pPr marL="45720" indent="0">
              <a:buNone/>
            </a:pPr>
            <a:r>
              <a:rPr lang="en-GB" sz="3600" dirty="0">
                <a:solidFill>
                  <a:srgbClr val="FF0000"/>
                </a:solidFill>
              </a:rPr>
              <a:t>Appropriate, timely access to TVS and OPH is the key to reassuring those that do not have cancer, and diagnosing &amp; treating those that do within 62 days of referral.</a:t>
            </a:r>
          </a:p>
          <a:p>
            <a:endParaRPr lang="en-GB" dirty="0"/>
          </a:p>
        </p:txBody>
      </p:sp>
    </p:spTree>
    <p:extLst>
      <p:ext uri="{BB962C8B-B14F-4D97-AF65-F5344CB8AC3E}">
        <p14:creationId xmlns:p14="http://schemas.microsoft.com/office/powerpoint/2010/main" val="44335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45328" y="3855701"/>
            <a:ext cx="2053343" cy="136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320" y="5636927"/>
            <a:ext cx="1560761" cy="107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01" y="5288709"/>
            <a:ext cx="1574838" cy="144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523" r="7143"/>
          <a:stretch/>
        </p:blipFill>
        <p:spPr bwMode="auto">
          <a:xfrm>
            <a:off x="6596818" y="5328173"/>
            <a:ext cx="2438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5135" r="5498"/>
          <a:stretch/>
        </p:blipFill>
        <p:spPr bwMode="auto">
          <a:xfrm>
            <a:off x="6777349" y="3805888"/>
            <a:ext cx="2257869" cy="146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9094" y="5636927"/>
            <a:ext cx="1372268" cy="105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5625896"/>
            <a:ext cx="1618190" cy="108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8268" y="1889111"/>
            <a:ext cx="22669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7639" t="1153" r="20689" b="2952"/>
          <a:stretch/>
        </p:blipFill>
        <p:spPr bwMode="auto">
          <a:xfrm>
            <a:off x="3308095" y="3140968"/>
            <a:ext cx="3279957" cy="24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511" y="4092981"/>
            <a:ext cx="12573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899592" y="476672"/>
            <a:ext cx="7315200" cy="1154097"/>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a:t>In 2019 we were “just about managing”</a:t>
            </a:r>
            <a:br>
              <a:rPr lang="en-GB" sz="3600" dirty="0"/>
            </a:br>
            <a:r>
              <a:rPr lang="en-GB" sz="3600" dirty="0"/>
              <a:t/>
            </a:r>
            <a:br>
              <a:rPr lang="en-GB" sz="3600" dirty="0"/>
            </a:br>
            <a:endParaRPr lang="en-GB" sz="2800" dirty="0"/>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699" y="4153906"/>
            <a:ext cx="2054002" cy="136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2"/>
          <p:cNvSpPr txBox="1">
            <a:spLocks/>
          </p:cNvSpPr>
          <p:nvPr/>
        </p:nvSpPr>
        <p:spPr>
          <a:xfrm>
            <a:off x="899592" y="1844824"/>
            <a:ext cx="7315200" cy="3539527"/>
          </a:xfrm>
          <a:prstGeom prst="rect">
            <a:avLst/>
          </a:prstGeom>
        </p:spPr>
        <p:txBody>
          <a:bodyPr vert="horz" lIns="91440" tIns="45720" rIns="91440" bIns="45720" rtlCol="0">
            <a:no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GB" dirty="0"/>
              <a:t>We needed to make better use of our resources</a:t>
            </a:r>
          </a:p>
          <a:p>
            <a:r>
              <a:rPr lang="en-GB" dirty="0"/>
              <a:t>The new PMB Pathway was conceived</a:t>
            </a:r>
          </a:p>
          <a:p>
            <a:r>
              <a:rPr lang="en-GB" dirty="0"/>
              <a:t>Agreed with KCCG in Dec 2019</a:t>
            </a:r>
          </a:p>
          <a:p>
            <a:endParaRPr lang="en-GB" dirty="0"/>
          </a:p>
          <a:p>
            <a:endParaRPr lang="en-GB" dirty="0"/>
          </a:p>
        </p:txBody>
      </p:sp>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9387" y="534078"/>
            <a:ext cx="6912768" cy="553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7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85" y="137649"/>
            <a:ext cx="7315200" cy="1872208"/>
          </a:xfrm>
        </p:spPr>
        <p:txBody>
          <a:bodyPr anchor="t">
            <a:normAutofit/>
          </a:bodyPr>
          <a:lstStyle/>
          <a:p>
            <a:r>
              <a:rPr lang="en-GB" dirty="0"/>
              <a:t>A New PMB</a:t>
            </a:r>
            <a:br>
              <a:rPr lang="en-GB" dirty="0"/>
            </a:br>
            <a:r>
              <a:rPr lang="en-GB" dirty="0"/>
              <a:t>Pathway</a:t>
            </a:r>
            <a:br>
              <a:rPr lang="en-GB" dirty="0"/>
            </a:br>
            <a:endParaRPr lang="en-GB" sz="27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410" y="135110"/>
            <a:ext cx="4560056" cy="660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3">
            <a:extLst>
              <a:ext uri="{FF2B5EF4-FFF2-40B4-BE49-F238E27FC236}">
                <a16:creationId xmlns:a16="http://schemas.microsoft.com/office/drawing/2014/main" xmlns="" id="{26457FB6-3A5F-415D-A3C0-1EBA5F35AD1A}"/>
              </a:ext>
            </a:extLst>
          </p:cNvPr>
          <p:cNvSpPr txBox="1">
            <a:spLocks noGrp="1"/>
          </p:cNvSpPr>
          <p:nvPr>
            <p:ph idx="1"/>
          </p:nvPr>
        </p:nvSpPr>
        <p:spPr>
          <a:xfrm>
            <a:off x="204534" y="1669385"/>
            <a:ext cx="3888432" cy="3538537"/>
          </a:xfrm>
          <a:prstGeom prst="rect">
            <a:avLst/>
          </a:prstGeom>
        </p:spPr>
        <p:txBody>
          <a:bodyPr vert="horz" lIns="91440" tIns="45720" rIns="91440" bIns="45720" rtlCol="0">
            <a:noAutofit/>
          </a:bodyPr>
          <a:lstStyle>
            <a:lvl1pPr marL="228600" indent="-182880">
              <a:spcBef>
                <a:spcPct val="20000"/>
              </a:spcBef>
              <a:buClr>
                <a:schemeClr val="tx2"/>
              </a:buClr>
              <a:buFont typeface="Wingdings" charset="2"/>
              <a:buChar char="§"/>
              <a:defRPr sz="2000"/>
            </a:lvl1pPr>
            <a:lvl2pPr marL="502920" lvl="1" indent="-182880">
              <a:spcBef>
                <a:spcPct val="20000"/>
              </a:spcBef>
              <a:buClr>
                <a:schemeClr val="tx2"/>
              </a:buClr>
              <a:buFont typeface="Wingdings" charset="2"/>
              <a:buChar char="§"/>
            </a:lvl2pPr>
            <a:lvl3pPr marL="685800" indent="-182880">
              <a:spcBef>
                <a:spcPct val="20000"/>
              </a:spcBef>
              <a:buClr>
                <a:schemeClr val="tx2"/>
              </a:buClr>
              <a:buFont typeface="Wingdings" charset="2"/>
              <a:buChar char="§"/>
              <a:defRPr sz="1600"/>
            </a:lvl3pPr>
            <a:lvl4pPr marL="914400" indent="-182880">
              <a:spcBef>
                <a:spcPct val="20000"/>
              </a:spcBef>
              <a:buClr>
                <a:schemeClr val="tx2"/>
              </a:buClr>
              <a:buFont typeface="Wingdings" charset="2"/>
              <a:buChar char="§"/>
              <a:defRPr sz="1400"/>
            </a:lvl4pPr>
            <a:lvl5pPr marL="1143000" indent="-182880">
              <a:spcBef>
                <a:spcPct val="20000"/>
              </a:spcBef>
              <a:buClr>
                <a:schemeClr val="tx2"/>
              </a:buClr>
              <a:buFont typeface="Wingdings" charset="2"/>
              <a:buChar char="§"/>
              <a:defRPr sz="1400"/>
            </a:lvl5pPr>
            <a:lvl6pPr marL="1371600" indent="-182880">
              <a:spcBef>
                <a:spcPct val="20000"/>
              </a:spcBef>
              <a:buClr>
                <a:schemeClr val="tx2"/>
              </a:buClr>
              <a:buFont typeface="Wingdings" pitchFamily="2" charset="2"/>
              <a:buChar char="§"/>
              <a:defRPr sz="1400"/>
            </a:lvl6pPr>
            <a:lvl7pPr marL="1600200" indent="-182880">
              <a:spcBef>
                <a:spcPct val="20000"/>
              </a:spcBef>
              <a:buClr>
                <a:schemeClr val="tx2"/>
              </a:buClr>
              <a:buFont typeface="Wingdings" pitchFamily="2" charset="2"/>
              <a:buChar char="§"/>
              <a:defRPr sz="1400"/>
            </a:lvl7pPr>
            <a:lvl8pPr marL="1828800" indent="-182880">
              <a:spcBef>
                <a:spcPct val="20000"/>
              </a:spcBef>
              <a:buClr>
                <a:schemeClr val="tx2"/>
              </a:buClr>
              <a:buFont typeface="Wingdings" pitchFamily="2" charset="2"/>
              <a:buChar char="§"/>
              <a:defRPr sz="1400"/>
            </a:lvl8pPr>
            <a:lvl9pPr marL="2057400" indent="-182880">
              <a:spcBef>
                <a:spcPct val="20000"/>
              </a:spcBef>
              <a:buClr>
                <a:schemeClr val="tx2"/>
              </a:buClr>
              <a:buFont typeface="Wingdings" pitchFamily="2" charset="2"/>
              <a:buChar char="§"/>
              <a:defRPr sz="1400"/>
            </a:lvl9pPr>
          </a:lstStyle>
          <a:p>
            <a:r>
              <a:rPr lang="en-GB" sz="1800" dirty="0"/>
              <a:t>TVS within one week of referral</a:t>
            </a:r>
            <a:endParaRPr lang="en-GB" sz="1600" dirty="0"/>
          </a:p>
          <a:p>
            <a:pPr lvl="1"/>
            <a:r>
              <a:rPr lang="en-GB" sz="1600" dirty="0">
                <a:solidFill>
                  <a:srgbClr val="FF0000"/>
                </a:solidFill>
              </a:rPr>
              <a:t>35% of women reassured by 7-14 days</a:t>
            </a:r>
          </a:p>
          <a:p>
            <a:pPr marL="320040" lvl="1" indent="0">
              <a:buNone/>
            </a:pPr>
            <a:endParaRPr lang="en-GB" sz="1600" dirty="0"/>
          </a:p>
          <a:p>
            <a:r>
              <a:rPr lang="en-GB" sz="1800" dirty="0"/>
              <a:t>Consultant review in Virtual PMB Clinic</a:t>
            </a:r>
          </a:p>
          <a:p>
            <a:pPr lvl="1"/>
            <a:r>
              <a:rPr lang="en-GB" sz="1600" dirty="0"/>
              <a:t>Friday morning fixed session</a:t>
            </a:r>
          </a:p>
          <a:p>
            <a:pPr lvl="1"/>
            <a:r>
              <a:rPr lang="en-GB" sz="1600" dirty="0"/>
              <a:t>Within max. 9 days of referral </a:t>
            </a:r>
          </a:p>
          <a:p>
            <a:pPr lvl="1"/>
            <a:r>
              <a:rPr lang="en-GB" sz="1600" dirty="0"/>
              <a:t>“Follow-up Clinic”: results are checked weekly</a:t>
            </a:r>
          </a:p>
          <a:p>
            <a:pPr lvl="1"/>
            <a:endParaRPr lang="en-GB" sz="1600" dirty="0"/>
          </a:p>
          <a:p>
            <a:r>
              <a:rPr lang="en-GB" sz="1800" i="1" dirty="0"/>
              <a:t>Everything</a:t>
            </a:r>
            <a:r>
              <a:rPr lang="en-GB" sz="1800" dirty="0"/>
              <a:t> after referral co-ordinated by V-PMB Clinic</a:t>
            </a:r>
          </a:p>
          <a:p>
            <a:pPr lvl="1"/>
            <a:r>
              <a:rPr lang="en-GB" sz="1600" dirty="0"/>
              <a:t>OPH</a:t>
            </a:r>
          </a:p>
          <a:p>
            <a:pPr lvl="1"/>
            <a:r>
              <a:rPr lang="en-GB" sz="1600" dirty="0"/>
              <a:t>Ca125/CT/MRI</a:t>
            </a:r>
          </a:p>
          <a:p>
            <a:pPr lvl="1"/>
            <a:r>
              <a:rPr lang="en-GB" sz="1600" dirty="0"/>
              <a:t>Histology results</a:t>
            </a:r>
          </a:p>
          <a:p>
            <a:pPr lvl="1"/>
            <a:r>
              <a:rPr lang="en-GB" sz="1600" dirty="0"/>
              <a:t>OPD for complex patients</a:t>
            </a:r>
          </a:p>
          <a:p>
            <a:pPr marL="45720" indent="0">
              <a:buNone/>
            </a:pPr>
            <a:endParaRPr lang="en-GB" dirty="0"/>
          </a:p>
          <a:p>
            <a:endParaRPr lang="en-GB" sz="1800" dirty="0"/>
          </a:p>
        </p:txBody>
      </p:sp>
    </p:spTree>
    <p:extLst>
      <p:ext uri="{BB962C8B-B14F-4D97-AF65-F5344CB8AC3E}">
        <p14:creationId xmlns:p14="http://schemas.microsoft.com/office/powerpoint/2010/main" val="1159622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1736</TotalTime>
  <Words>1566</Words>
  <Application>Microsoft Office PowerPoint</Application>
  <PresentationFormat>On-screen Show (4:3)</PresentationFormat>
  <Paragraphs>336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Perspective</vt:lpstr>
      <vt:lpstr>The PMB Pathway at RCHT</vt:lpstr>
      <vt:lpstr>Acknowledgements Ryan Hogan (post CCT Clinical Fellow)</vt:lpstr>
      <vt:lpstr>Diagnosing/Excluding Cancer</vt:lpstr>
      <vt:lpstr>Cancer in Women </vt:lpstr>
      <vt:lpstr>Jan 2018 – Jan 2019 “One Stop” PMB Clinic </vt:lpstr>
      <vt:lpstr>Critical Appraisal </vt:lpstr>
      <vt:lpstr>PowerPoint Presentation</vt:lpstr>
      <vt:lpstr>PowerPoint Presentation</vt:lpstr>
      <vt:lpstr>A New PMB Pathway </vt:lpstr>
      <vt:lpstr>Comprehensive Patient Information</vt:lpstr>
      <vt:lpstr>2WW Referral forms: Important Background Information</vt:lpstr>
      <vt:lpstr>2WW Forms: History &amp; Examination </vt:lpstr>
      <vt:lpstr>The Patient’s Perspective Gynae Cancer Patient Support Group</vt:lpstr>
      <vt:lpstr>What Women Want </vt:lpstr>
      <vt:lpstr>First 8 months 1st June 2020 to  31st Jan 2021</vt:lpstr>
      <vt:lpstr>PowerPoint Presentation</vt:lpstr>
      <vt:lpstr>First 8 months 1st June 2020 to  31st Jan 2021</vt:lpstr>
      <vt:lpstr>Cancer Performance May 2021 </vt:lpstr>
      <vt:lpstr>Gynaecology at RCHT 62 day target: Top across all ICS and cancer sites</vt:lpstr>
      <vt:lpstr>Patient Feedback </vt:lpstr>
      <vt:lpstr> “Flexible, Safe and Acceptable” but  more to do</vt:lpstr>
      <vt:lpstr>Discussion  </vt:lpstr>
      <vt:lpstr>PowerPoint Presentation</vt:lpstr>
      <vt:lpstr>Integrated Care Pathways Bridging the Primary/Secondary Interface</vt:lpstr>
      <vt:lpstr>Integrated Care Pathway For PMB</vt:lpstr>
      <vt:lpstr>HRT and PMB</vt:lpstr>
      <vt:lpstr>Asymptomatic Endometrial Thickening</vt:lpstr>
      <vt:lpstr>Endometrial Polyps</vt:lpstr>
      <vt:lpstr>Endometrial Biopsy</vt:lpstr>
      <vt:lpstr>The Virtual PMB Clinic </vt:lpstr>
      <vt:lpstr>RADAR Data n = 33 </vt:lpstr>
    </vt:vector>
  </TitlesOfParts>
  <Company>Royal Cornwall Hospitals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Post-Menopausal Bleeding</dc:title>
  <dc:creator>Sophia Julian</dc:creator>
  <cp:lastModifiedBy>Dunderdale, Helen</cp:lastModifiedBy>
  <cp:revision>108</cp:revision>
  <dcterms:created xsi:type="dcterms:W3CDTF">2019-07-30T15:27:58Z</dcterms:created>
  <dcterms:modified xsi:type="dcterms:W3CDTF">2021-12-07T12:17:10Z</dcterms:modified>
</cp:coreProperties>
</file>