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6" r:id="rId6"/>
    <p:sldId id="268" r:id="rId7"/>
    <p:sldId id="267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9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0108E-37F4-46BB-BF0D-AFEE64820EB1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2A6158-0446-45FB-80E6-3F8E74A6A0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092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Some patients</a:t>
            </a:r>
            <a:r>
              <a:rPr lang="en-GB" baseline="0" dirty="0"/>
              <a:t> have &gt;2 procedures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A6158-0446-45FB-80E6-3F8E74A6A04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717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A6158-0446-45FB-80E6-3F8E74A6A04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781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High incidence</a:t>
            </a:r>
            <a:r>
              <a:rPr lang="en-GB" baseline="0" dirty="0"/>
              <a:t> – incidence rate of 40 per 100,000 or greater</a:t>
            </a:r>
          </a:p>
          <a:p>
            <a:r>
              <a:rPr lang="en-GB" baseline="0" dirty="0"/>
              <a:t>Morocco: 97/100,000.  Pakistan: 263/100,000.  China: 58/100,000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A6158-0446-45FB-80E6-3F8E74A6A04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82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Currently the South West is one of the worst performing regions in terms of delay between TB symptom onset and starting treatment.</a:t>
            </a:r>
          </a:p>
          <a:p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will start TB treatment if we have high clinical suspicion so no need to wait until culture result is back before referring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A6158-0446-45FB-80E6-3F8E74A6A04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9040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Modify</a:t>
            </a:r>
            <a:r>
              <a:rPr lang="en-GB" baseline="0" dirty="0"/>
              <a:t> ICE – based on whether patient was UK born? If not UK born, send for TB culture.  Crude but effective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A6158-0446-45FB-80E6-3F8E74A6A04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266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8462AE5-A763-4D5E-9BCF-EBBEEB646076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237996F-BD6F-4DC7-9916-500ED2B9B185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2AE5-A763-4D5E-9BCF-EBBEEB646076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996F-BD6F-4DC7-9916-500ED2B9B1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2AE5-A763-4D5E-9BCF-EBBEEB646076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996F-BD6F-4DC7-9916-500ED2B9B1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462AE5-A763-4D5E-9BCF-EBBEEB646076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37996F-BD6F-4DC7-9916-500ED2B9B185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8462AE5-A763-4D5E-9BCF-EBBEEB646076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237996F-BD6F-4DC7-9916-500ED2B9B185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2AE5-A763-4D5E-9BCF-EBBEEB646076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996F-BD6F-4DC7-9916-500ED2B9B18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2AE5-A763-4D5E-9BCF-EBBEEB646076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996F-BD6F-4DC7-9916-500ED2B9B185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462AE5-A763-4D5E-9BCF-EBBEEB646076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37996F-BD6F-4DC7-9916-500ED2B9B18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2AE5-A763-4D5E-9BCF-EBBEEB646076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996F-BD6F-4DC7-9916-500ED2B9B1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462AE5-A763-4D5E-9BCF-EBBEEB646076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37996F-BD6F-4DC7-9916-500ED2B9B185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462AE5-A763-4D5E-9BCF-EBBEEB646076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37996F-BD6F-4DC7-9916-500ED2B9B185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8462AE5-A763-4D5E-9BCF-EBBEEB646076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237996F-BD6F-4DC7-9916-500ED2B9B18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Improving the diagnostic pathway for patients with lymph node tuberculosis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9632" y="5517232"/>
            <a:ext cx="6400800" cy="888504"/>
          </a:xfrm>
        </p:spPr>
        <p:txBody>
          <a:bodyPr>
            <a:normAutofit/>
          </a:bodyPr>
          <a:lstStyle/>
          <a:p>
            <a:pPr algn="ctr"/>
            <a:r>
              <a:rPr lang="en-GB" sz="1600" dirty="0"/>
              <a:t>Dr Amy Thompson</a:t>
            </a:r>
          </a:p>
          <a:p>
            <a:pPr algn="ctr"/>
            <a:r>
              <a:rPr lang="en-GB" sz="1600" dirty="0"/>
              <a:t>ST5 infectious diseases/medical microbiology</a:t>
            </a:r>
          </a:p>
        </p:txBody>
      </p:sp>
    </p:spTree>
    <p:extLst>
      <p:ext uri="{BB962C8B-B14F-4D97-AF65-F5344CB8AC3E}">
        <p14:creationId xmlns:p14="http://schemas.microsoft.com/office/powerpoint/2010/main" val="419147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 and aims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TB service sees many patients who have undergone repeated neck node aspiration/biopsy</a:t>
            </a:r>
          </a:p>
          <a:p>
            <a:pPr lvl="1"/>
            <a:r>
              <a:rPr lang="en-GB" dirty="0"/>
              <a:t>Delay in diagnosis</a:t>
            </a:r>
          </a:p>
          <a:p>
            <a:pPr lvl="1"/>
            <a:r>
              <a:rPr lang="en-GB" dirty="0"/>
              <a:t>Delay in treatment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r>
              <a:rPr lang="en-GB" dirty="0"/>
              <a:t>Aims:</a:t>
            </a:r>
          </a:p>
          <a:p>
            <a:pPr lvl="1"/>
            <a:r>
              <a:rPr lang="en-GB" dirty="0"/>
              <a:t>Quantify the number of patients undergoing multiple diagnostic procedures</a:t>
            </a:r>
          </a:p>
          <a:p>
            <a:pPr lvl="1"/>
            <a:r>
              <a:rPr lang="en-GB" dirty="0"/>
              <a:t>Identify ways to try and reduce this number </a:t>
            </a:r>
          </a:p>
        </p:txBody>
      </p:sp>
    </p:spTree>
    <p:extLst>
      <p:ext uri="{BB962C8B-B14F-4D97-AF65-F5344CB8AC3E}">
        <p14:creationId xmlns:p14="http://schemas.microsoft.com/office/powerpoint/2010/main" val="91744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Search of BRI TB database 2016-2020</a:t>
            </a:r>
          </a:p>
          <a:p>
            <a:r>
              <a:rPr lang="en-GB" dirty="0"/>
              <a:t>Records for all patients coded as ‘</a:t>
            </a:r>
            <a:r>
              <a:rPr lang="en-GB" dirty="0" err="1"/>
              <a:t>extrathoracic</a:t>
            </a:r>
            <a:r>
              <a:rPr lang="en-GB" dirty="0"/>
              <a:t>’, ‘intrathoracic’ or ‘other </a:t>
            </a:r>
            <a:r>
              <a:rPr lang="en-GB" dirty="0" err="1"/>
              <a:t>extrapulmonary</a:t>
            </a:r>
            <a:r>
              <a:rPr lang="en-GB" dirty="0"/>
              <a:t> TB’ examined</a:t>
            </a:r>
          </a:p>
          <a:p>
            <a:r>
              <a:rPr lang="en-GB" dirty="0"/>
              <a:t>Data collected for all patients who had undergone a neck node aspiration or biopsy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495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57914581"/>
              </p:ext>
            </p:extLst>
          </p:nvPr>
        </p:nvGraphicFramePr>
        <p:xfrm>
          <a:off x="467544" y="1700810"/>
          <a:ext cx="6768752" cy="1584174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28428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259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640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Year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Number of patients undergoing procedure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effectLst/>
                        </a:rPr>
                        <a:t>2016</a:t>
                      </a:r>
                      <a:endParaRPr lang="en-GB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effectLst/>
                        </a:rPr>
                        <a:t>2017</a:t>
                      </a:r>
                      <a:endParaRPr lang="en-GB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15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effectLst/>
                        </a:rPr>
                        <a:t>2018</a:t>
                      </a:r>
                      <a:endParaRPr lang="en-GB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effectLst/>
                        </a:rPr>
                        <a:t>2019</a:t>
                      </a:r>
                      <a:endParaRPr lang="en-GB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9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effectLst/>
                        </a:rPr>
                        <a:t>2020</a:t>
                      </a:r>
                      <a:endParaRPr lang="en-GB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680905"/>
              </p:ext>
            </p:extLst>
          </p:nvPr>
        </p:nvGraphicFramePr>
        <p:xfrm>
          <a:off x="457200" y="4225632"/>
          <a:ext cx="7467600" cy="2011680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Referring speciality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Number of patients undergoing procedure</a:t>
                      </a:r>
                      <a:endParaRPr lang="en-GB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1</a:t>
                      </a:r>
                      <a:r>
                        <a:rPr lang="en-GB" sz="1100" b="1" baseline="30000" dirty="0">
                          <a:effectLst/>
                        </a:rPr>
                        <a:t>st</a:t>
                      </a:r>
                      <a:r>
                        <a:rPr lang="en-GB" sz="1100" b="1" dirty="0">
                          <a:effectLst/>
                        </a:rPr>
                        <a:t> sample sent for TB culture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2</a:t>
                      </a:r>
                      <a:r>
                        <a:rPr lang="en-GB" sz="1100" b="1" baseline="30000" dirty="0">
                          <a:effectLst/>
                        </a:rPr>
                        <a:t>nd</a:t>
                      </a:r>
                      <a:r>
                        <a:rPr lang="en-GB" sz="1100" b="1" dirty="0">
                          <a:effectLst/>
                        </a:rPr>
                        <a:t> procedure required 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effectLst/>
                        </a:rPr>
                        <a:t>ENT</a:t>
                      </a:r>
                      <a:endParaRPr lang="en-GB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effectLst/>
                        </a:rPr>
                        <a:t>18</a:t>
                      </a:r>
                      <a:endParaRPr lang="en-GB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effectLst/>
                        </a:rPr>
                        <a:t>12/18</a:t>
                      </a:r>
                      <a:endParaRPr lang="en-GB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effectLst/>
                        </a:rPr>
                        <a:t>6/18</a:t>
                      </a:r>
                      <a:endParaRPr lang="en-GB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effectLst/>
                        </a:rPr>
                        <a:t>Respiratory</a:t>
                      </a:r>
                      <a:endParaRPr lang="en-GB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effectLst/>
                        </a:rPr>
                        <a:t>14</a:t>
                      </a:r>
                      <a:endParaRPr lang="en-GB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effectLst/>
                        </a:rPr>
                        <a:t>14/14</a:t>
                      </a:r>
                      <a:endParaRPr lang="en-GB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effectLst/>
                        </a:rPr>
                        <a:t>-</a:t>
                      </a:r>
                      <a:endParaRPr lang="en-GB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effectLst/>
                        </a:rPr>
                        <a:t>Oral surgery</a:t>
                      </a:r>
                      <a:endParaRPr lang="en-GB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effectLst/>
                        </a:rPr>
                        <a:t>7</a:t>
                      </a:r>
                      <a:endParaRPr lang="en-GB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effectLst/>
                        </a:rPr>
                        <a:t>0/7</a:t>
                      </a:r>
                      <a:endParaRPr lang="en-GB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effectLst/>
                        </a:rPr>
                        <a:t>7/7</a:t>
                      </a:r>
                      <a:endParaRPr lang="en-GB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effectLst/>
                        </a:rPr>
                        <a:t>Haematology</a:t>
                      </a:r>
                      <a:endParaRPr lang="en-GB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effectLst/>
                        </a:rPr>
                        <a:t>4</a:t>
                      </a:r>
                      <a:endParaRPr lang="en-GB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effectLst/>
                        </a:rPr>
                        <a:t>3/4</a:t>
                      </a:r>
                      <a:endParaRPr lang="en-GB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effectLst/>
                        </a:rPr>
                        <a:t>1/4</a:t>
                      </a:r>
                      <a:endParaRPr lang="en-GB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effectLst/>
                        </a:rPr>
                        <a:t>GP</a:t>
                      </a:r>
                      <a:endParaRPr lang="en-GB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effectLst/>
                        </a:rPr>
                        <a:t>2</a:t>
                      </a:r>
                      <a:endParaRPr lang="en-GB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effectLst/>
                        </a:rPr>
                        <a:t>0/2</a:t>
                      </a:r>
                      <a:endParaRPr lang="en-GB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effectLst/>
                        </a:rPr>
                        <a:t>2/2</a:t>
                      </a:r>
                      <a:endParaRPr lang="en-GB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effectLst/>
                        </a:rPr>
                        <a:t>Cardiothoracics</a:t>
                      </a:r>
                      <a:endParaRPr lang="en-GB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effectLst/>
                        </a:rPr>
                        <a:t>1</a:t>
                      </a:r>
                      <a:endParaRPr lang="en-GB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effectLst/>
                        </a:rPr>
                        <a:t>1/1</a:t>
                      </a:r>
                      <a:endParaRPr lang="en-GB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effectLst/>
                        </a:rPr>
                        <a:t>-</a:t>
                      </a:r>
                      <a:endParaRPr lang="en-GB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effectLst/>
                        </a:rPr>
                        <a:t>Colorectal</a:t>
                      </a:r>
                      <a:endParaRPr lang="en-GB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effectLst/>
                        </a:rPr>
                        <a:t>1</a:t>
                      </a:r>
                      <a:endParaRPr lang="en-GB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effectLst/>
                        </a:rPr>
                        <a:t>1/1</a:t>
                      </a:r>
                      <a:endParaRPr lang="en-GB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effectLst/>
                        </a:rPr>
                        <a:t>-</a:t>
                      </a:r>
                      <a:endParaRPr lang="en-GB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effectLst/>
                        </a:rPr>
                        <a:t>Gastroenterology</a:t>
                      </a:r>
                      <a:endParaRPr lang="en-GB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effectLst/>
                        </a:rPr>
                        <a:t>1</a:t>
                      </a:r>
                      <a:endParaRPr lang="en-GB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effectLst/>
                        </a:rPr>
                        <a:t>1/1</a:t>
                      </a:r>
                      <a:endParaRPr lang="en-GB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effectLst/>
                        </a:rPr>
                        <a:t>-</a:t>
                      </a:r>
                      <a:endParaRPr lang="en-GB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effectLst/>
                        </a:rPr>
                        <a:t>Geriatric medicine</a:t>
                      </a:r>
                      <a:endParaRPr lang="en-GB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effectLst/>
                        </a:rPr>
                        <a:t>1</a:t>
                      </a:r>
                      <a:endParaRPr lang="en-GB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effectLst/>
                        </a:rPr>
                        <a:t>0/1</a:t>
                      </a:r>
                      <a:endParaRPr lang="en-GB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effectLst/>
                        </a:rPr>
                        <a:t>-</a:t>
                      </a:r>
                      <a:endParaRPr lang="en-GB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effectLst/>
                        </a:rPr>
                        <a:t>TOTAL</a:t>
                      </a:r>
                      <a:endParaRPr lang="en-GB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effectLst/>
                        </a:rPr>
                        <a:t>49</a:t>
                      </a:r>
                      <a:endParaRPr lang="en-GB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>
                          <a:effectLst/>
                        </a:rPr>
                        <a:t>32</a:t>
                      </a:r>
                      <a:endParaRPr lang="en-GB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dirty="0">
                          <a:effectLst/>
                        </a:rPr>
                        <a:t>16</a:t>
                      </a:r>
                      <a:endParaRPr lang="en-GB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544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Risk factors for TB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Origin from country with high TB incidence</a:t>
            </a:r>
          </a:p>
          <a:p>
            <a:r>
              <a:rPr lang="en-GB" dirty="0"/>
              <a:t>Travel to/periods of time spent in high incidence countries</a:t>
            </a:r>
          </a:p>
          <a:p>
            <a:r>
              <a:rPr lang="en-GB" dirty="0"/>
              <a:t>History of working in medical settings in high incidence countries</a:t>
            </a:r>
          </a:p>
          <a:p>
            <a:r>
              <a:rPr lang="en-GB" dirty="0"/>
              <a:t>Recent exposure to known TB case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People living with HIV and CD4 count &lt;200 cells/mm</a:t>
            </a:r>
            <a:r>
              <a:rPr lang="en-GB" dirty="0">
                <a:cs typeface="Calibri"/>
              </a:rPr>
              <a:t>²</a:t>
            </a:r>
          </a:p>
          <a:p>
            <a:r>
              <a:rPr lang="en-GB" dirty="0">
                <a:cs typeface="Calibri"/>
              </a:rPr>
              <a:t>Immunosuppression</a:t>
            </a:r>
          </a:p>
          <a:p>
            <a:r>
              <a:rPr lang="en-GB" dirty="0">
                <a:cs typeface="Calibri"/>
              </a:rPr>
              <a:t>Diabetes mellitus</a:t>
            </a:r>
          </a:p>
          <a:p>
            <a:r>
              <a:rPr lang="en-GB" dirty="0">
                <a:cs typeface="Calibri"/>
              </a:rPr>
              <a:t>Stage 4/5 CKD</a:t>
            </a:r>
            <a:endParaRPr lang="en-GB" dirty="0"/>
          </a:p>
          <a:p>
            <a:r>
              <a:rPr lang="en-GB" dirty="0"/>
              <a:t>Social risk factors</a:t>
            </a:r>
          </a:p>
          <a:p>
            <a:pPr lvl="1"/>
            <a:r>
              <a:rPr lang="en-GB" dirty="0"/>
              <a:t>Homelessness</a:t>
            </a:r>
          </a:p>
          <a:p>
            <a:pPr lvl="1"/>
            <a:r>
              <a:rPr lang="en-GB" dirty="0"/>
              <a:t>Drug misuse</a:t>
            </a:r>
          </a:p>
          <a:p>
            <a:pPr lvl="1"/>
            <a:r>
              <a:rPr lang="en-GB" dirty="0"/>
              <a:t>Previous imprisonment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590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Risk factors for TB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1484784"/>
            <a:ext cx="7843333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003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When to think TB and what to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Symptoms of active TB</a:t>
            </a:r>
          </a:p>
          <a:p>
            <a:pPr lvl="1"/>
            <a:r>
              <a:rPr lang="en-GB" dirty="0"/>
              <a:t>Fever</a:t>
            </a:r>
          </a:p>
          <a:p>
            <a:pPr lvl="1"/>
            <a:r>
              <a:rPr lang="en-GB" dirty="0"/>
              <a:t>Unexplained weight loss</a:t>
            </a:r>
          </a:p>
          <a:p>
            <a:pPr lvl="1"/>
            <a:r>
              <a:rPr lang="en-GB" dirty="0"/>
              <a:t>Night sweats</a:t>
            </a:r>
          </a:p>
          <a:p>
            <a:pPr lvl="1"/>
            <a:r>
              <a:rPr lang="en-GB" dirty="0"/>
              <a:t>Loss of appetite</a:t>
            </a:r>
          </a:p>
          <a:p>
            <a:pPr lvl="1"/>
            <a:r>
              <a:rPr lang="en-GB" dirty="0"/>
              <a:t>Fatigue</a:t>
            </a:r>
          </a:p>
          <a:p>
            <a:pPr lvl="1"/>
            <a:r>
              <a:rPr lang="en-GB" dirty="0"/>
              <a:t>Cough lasting 3/52</a:t>
            </a:r>
          </a:p>
          <a:p>
            <a:pPr lvl="1"/>
            <a:r>
              <a:rPr lang="en-GB" dirty="0"/>
              <a:t>Haemoptysis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4067944" y="1600200"/>
            <a:ext cx="3859904" cy="4572000"/>
          </a:xfrm>
        </p:spPr>
        <p:txBody>
          <a:bodyPr>
            <a:normAutofit/>
          </a:bodyPr>
          <a:lstStyle/>
          <a:p>
            <a:r>
              <a:rPr lang="en-GB" dirty="0"/>
              <a:t>If you suspect TB:</a:t>
            </a:r>
          </a:p>
          <a:p>
            <a:pPr lvl="1"/>
            <a:r>
              <a:rPr lang="en-GB" dirty="0"/>
              <a:t>TB team e-mail</a:t>
            </a:r>
          </a:p>
          <a:p>
            <a:pPr lvl="2"/>
            <a:r>
              <a:rPr lang="en-GB" dirty="0"/>
              <a:t>TBTeam@uhbw.nhs.uk</a:t>
            </a:r>
          </a:p>
          <a:p>
            <a:pPr lvl="1"/>
            <a:r>
              <a:rPr lang="en-GB" dirty="0"/>
              <a:t>TB nurse phone number</a:t>
            </a:r>
          </a:p>
          <a:p>
            <a:pPr lvl="2"/>
            <a:r>
              <a:rPr lang="en-GB" dirty="0"/>
              <a:t>01179543066</a:t>
            </a:r>
          </a:p>
        </p:txBody>
      </p:sp>
    </p:spTree>
    <p:extLst>
      <p:ext uri="{BB962C8B-B14F-4D97-AF65-F5344CB8AC3E}">
        <p14:creationId xmlns:p14="http://schemas.microsoft.com/office/powerpoint/2010/main" val="295174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Discussion – thoughts from TB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Talk to referring specialties/specialties performing biopsies</a:t>
            </a:r>
          </a:p>
          <a:p>
            <a:pPr lvl="1"/>
            <a:r>
              <a:rPr lang="en-GB" dirty="0"/>
              <a:t>ENT</a:t>
            </a:r>
          </a:p>
          <a:p>
            <a:pPr lvl="1"/>
            <a:r>
              <a:rPr lang="en-GB" dirty="0"/>
              <a:t>Oral surgery</a:t>
            </a:r>
          </a:p>
          <a:p>
            <a:pPr lvl="1"/>
            <a:r>
              <a:rPr lang="en-GB" dirty="0"/>
              <a:t>Radiology</a:t>
            </a:r>
          </a:p>
          <a:p>
            <a:r>
              <a:rPr lang="en-GB" dirty="0"/>
              <a:t>Modify ICE </a:t>
            </a:r>
          </a:p>
          <a:p>
            <a:pPr lvl="1"/>
            <a:r>
              <a:rPr lang="en-GB" dirty="0"/>
              <a:t>Prompt users to consider diagnosis of TB when requesting lymph node biopsy (?age ?country of birth)</a:t>
            </a:r>
          </a:p>
          <a:p>
            <a:pPr lvl="1"/>
            <a:r>
              <a:rPr lang="en-GB" dirty="0"/>
              <a:t>Radiology can see this when requesting ICE labels</a:t>
            </a:r>
          </a:p>
          <a:p>
            <a:r>
              <a:rPr lang="en-GB" dirty="0"/>
              <a:t>Lab protocol</a:t>
            </a:r>
          </a:p>
          <a:p>
            <a:pPr lvl="1"/>
            <a:r>
              <a:rPr lang="en-GB" dirty="0"/>
              <a:t>Ensure all samples sent for MC&amp;S also go for TB culture</a:t>
            </a:r>
          </a:p>
          <a:p>
            <a:pPr lvl="1"/>
            <a:r>
              <a:rPr lang="en-GB" dirty="0"/>
              <a:t>(Although the issue is that most samples never make it to the microbiology lab)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029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What are your thoughts?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dirty="0"/>
              <a:t>ameeka.thompson@nbt.nhs.uk</a:t>
            </a:r>
          </a:p>
        </p:txBody>
      </p:sp>
    </p:spTree>
    <p:extLst>
      <p:ext uri="{BB962C8B-B14F-4D97-AF65-F5344CB8AC3E}">
        <p14:creationId xmlns:p14="http://schemas.microsoft.com/office/powerpoint/2010/main" val="37145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516</TotalTime>
  <Words>460</Words>
  <Application>Microsoft Office PowerPoint</Application>
  <PresentationFormat>On-screen Show (4:3)</PresentationFormat>
  <Paragraphs>135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Improving the diagnostic pathway for patients with lymph node tuberculosis</vt:lpstr>
      <vt:lpstr>Background and aims</vt:lpstr>
      <vt:lpstr>Methods</vt:lpstr>
      <vt:lpstr>Results</vt:lpstr>
      <vt:lpstr>Risk factors for TB</vt:lpstr>
      <vt:lpstr>Risk factors for TB</vt:lpstr>
      <vt:lpstr>When to think TB and what to do</vt:lpstr>
      <vt:lpstr>Discussion – thoughts from TB team</vt:lpstr>
      <vt:lpstr>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the diagnostic pathway for patients with lymph node tuberculosis</dc:title>
  <dc:creator>Thompson, Ameeka</dc:creator>
  <cp:lastModifiedBy>Dunderdale, Helen</cp:lastModifiedBy>
  <cp:revision>25</cp:revision>
  <dcterms:created xsi:type="dcterms:W3CDTF">2021-03-22T11:05:45Z</dcterms:created>
  <dcterms:modified xsi:type="dcterms:W3CDTF">2021-11-25T09:28:16Z</dcterms:modified>
</cp:coreProperties>
</file>