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1243" r:id="rId3"/>
    <p:sldId id="1245" r:id="rId4"/>
    <p:sldId id="1246" r:id="rId5"/>
    <p:sldId id="1248" r:id="rId6"/>
    <p:sldId id="124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r, James" initials="OJ" lastIdx="1" clrIdx="0"/>
  <p:cmAuthor id="2" name="Belinda Hill" initials="BH"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6" d="100"/>
          <a:sy n="76" d="100"/>
        </p:scale>
        <p:origin x="-220"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831C5-2691-46DF-9BFD-57484E3C85F8}"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GB"/>
        </a:p>
      </dgm:t>
    </dgm:pt>
    <dgm:pt modelId="{96BDF8DA-7A0A-42A6-889A-6C6398C8EAC7}">
      <dgm:prSet phldrT="[Text]"/>
      <dgm:spPr/>
      <dgm:t>
        <a:bodyPr/>
        <a:lstStyle/>
        <a:p>
          <a:r>
            <a:rPr lang="en-GB" dirty="0">
              <a:latin typeface="Arial" panose="020B0604020202020204" pitchFamily="34" charset="0"/>
              <a:cs typeface="Arial" panose="020B0604020202020204" pitchFamily="34" charset="0"/>
            </a:rPr>
            <a:t>Engage with Specialists</a:t>
          </a:r>
        </a:p>
      </dgm:t>
    </dgm:pt>
    <dgm:pt modelId="{2965104C-0801-4AF5-BFAB-7EA6A9DF0696}" type="parTrans" cxnId="{F5AB4802-A236-4A6C-B4F7-41B28480B61A}">
      <dgm:prSet/>
      <dgm:spPr/>
      <dgm:t>
        <a:bodyPr/>
        <a:lstStyle/>
        <a:p>
          <a:endParaRPr lang="en-GB"/>
        </a:p>
      </dgm:t>
    </dgm:pt>
    <dgm:pt modelId="{E4EF470D-ABD5-4831-A428-A51680F3D512}" type="sibTrans" cxnId="{F5AB4802-A236-4A6C-B4F7-41B28480B61A}">
      <dgm:prSet/>
      <dgm:spPr/>
      <dgm:t>
        <a:bodyPr/>
        <a:lstStyle/>
        <a:p>
          <a:endParaRPr lang="en-GB"/>
        </a:p>
      </dgm:t>
    </dgm:pt>
    <dgm:pt modelId="{B27D277D-9A1D-46DB-A720-0E34A424A15B}">
      <dgm:prSet phldrT="[Text]"/>
      <dgm:spPr/>
      <dgm:t>
        <a:bodyPr/>
        <a:lstStyle/>
        <a:p>
          <a:r>
            <a:rPr lang="en-GB" dirty="0">
              <a:latin typeface="Arial" panose="020B0604020202020204" pitchFamily="34" charset="0"/>
              <a:cs typeface="Arial" panose="020B0604020202020204" pitchFamily="34" charset="0"/>
            </a:rPr>
            <a:t>Identify Head &amp; Neck specialists in the area; including surgeons, nurses, radiologists etc.</a:t>
          </a:r>
        </a:p>
      </dgm:t>
    </dgm:pt>
    <dgm:pt modelId="{EF5A59EE-F706-43F7-8341-7CC00EC79D04}" type="parTrans" cxnId="{AAA8052E-5A9A-4937-9316-99DA371575F1}">
      <dgm:prSet/>
      <dgm:spPr/>
      <dgm:t>
        <a:bodyPr/>
        <a:lstStyle/>
        <a:p>
          <a:endParaRPr lang="en-GB"/>
        </a:p>
      </dgm:t>
    </dgm:pt>
    <dgm:pt modelId="{DDF4C2A3-1FE8-42EC-B292-1F1B74B8E673}" type="sibTrans" cxnId="{AAA8052E-5A9A-4937-9316-99DA371575F1}">
      <dgm:prSet/>
      <dgm:spPr/>
      <dgm:t>
        <a:bodyPr/>
        <a:lstStyle/>
        <a:p>
          <a:endParaRPr lang="en-GB"/>
        </a:p>
      </dgm:t>
    </dgm:pt>
    <dgm:pt modelId="{E2890901-9804-4FE5-BC5A-D638FDE15B0F}">
      <dgm:prSet phldrT="[Text]"/>
      <dgm:spPr/>
      <dgm:t>
        <a:bodyPr/>
        <a:lstStyle/>
        <a:p>
          <a:r>
            <a:rPr lang="en-GB" dirty="0">
              <a:latin typeface="Arial" panose="020B0604020202020204" pitchFamily="34" charset="0"/>
              <a:cs typeface="Arial" panose="020B0604020202020204" pitchFamily="34" charset="0"/>
            </a:rPr>
            <a:t>Set up regular calls to collaborate</a:t>
          </a:r>
        </a:p>
      </dgm:t>
    </dgm:pt>
    <dgm:pt modelId="{22E1A9FB-8FBC-402B-B6A6-A134923C72C4}" type="parTrans" cxnId="{199C4E0C-AFCC-4B1B-BFBD-D697B6DBD221}">
      <dgm:prSet/>
      <dgm:spPr/>
      <dgm:t>
        <a:bodyPr/>
        <a:lstStyle/>
        <a:p>
          <a:endParaRPr lang="en-GB"/>
        </a:p>
      </dgm:t>
    </dgm:pt>
    <dgm:pt modelId="{3D52644D-EACF-4382-84F4-B9E332E81317}" type="sibTrans" cxnId="{199C4E0C-AFCC-4B1B-BFBD-D697B6DBD221}">
      <dgm:prSet/>
      <dgm:spPr/>
      <dgm:t>
        <a:bodyPr/>
        <a:lstStyle/>
        <a:p>
          <a:endParaRPr lang="en-GB"/>
        </a:p>
      </dgm:t>
    </dgm:pt>
    <dgm:pt modelId="{3CE3E81D-8A0E-47A5-AF88-9B77A06D1B1D}">
      <dgm:prSet phldrT="[Text]"/>
      <dgm:spPr/>
      <dgm:t>
        <a:bodyPr/>
        <a:lstStyle/>
        <a:p>
          <a:r>
            <a:rPr lang="en-GB" dirty="0">
              <a:latin typeface="Arial" panose="020B0604020202020204" pitchFamily="34" charset="0"/>
              <a:cs typeface="Arial" panose="020B0604020202020204" pitchFamily="34" charset="0"/>
            </a:rPr>
            <a:t>Understand/Adapt the timed pathway</a:t>
          </a:r>
        </a:p>
      </dgm:t>
    </dgm:pt>
    <dgm:pt modelId="{0DC6F63C-5CC6-49AF-8385-DA416A306729}" type="parTrans" cxnId="{D3035E54-2927-4C39-84FA-9CE27D2FB2C5}">
      <dgm:prSet/>
      <dgm:spPr/>
      <dgm:t>
        <a:bodyPr/>
        <a:lstStyle/>
        <a:p>
          <a:endParaRPr lang="en-GB"/>
        </a:p>
      </dgm:t>
    </dgm:pt>
    <dgm:pt modelId="{1A8DC740-6CE2-40AF-81C6-6638ABB5BAFE}" type="sibTrans" cxnId="{D3035E54-2927-4C39-84FA-9CE27D2FB2C5}">
      <dgm:prSet/>
      <dgm:spPr/>
      <dgm:t>
        <a:bodyPr/>
        <a:lstStyle/>
        <a:p>
          <a:endParaRPr lang="en-GB"/>
        </a:p>
      </dgm:t>
    </dgm:pt>
    <dgm:pt modelId="{030EDE09-20D1-4989-A11C-363FB18AD217}">
      <dgm:prSet phldrT="[Text]"/>
      <dgm:spPr/>
      <dgm:t>
        <a:bodyPr/>
        <a:lstStyle/>
        <a:p>
          <a:r>
            <a:rPr lang="en-GB" dirty="0">
              <a:latin typeface="Arial" panose="020B0604020202020204" pitchFamily="34" charset="0"/>
              <a:cs typeface="Arial" panose="020B0604020202020204" pitchFamily="34" charset="0"/>
            </a:rPr>
            <a:t>Review the Draft Timed pathway (official release due in Nov.)</a:t>
          </a:r>
        </a:p>
      </dgm:t>
    </dgm:pt>
    <dgm:pt modelId="{7AFF5802-A9DB-4726-80FA-4A798D228245}" type="parTrans" cxnId="{8D628270-814F-4A5E-8BAC-71AA9ACA2151}">
      <dgm:prSet/>
      <dgm:spPr/>
      <dgm:t>
        <a:bodyPr/>
        <a:lstStyle/>
        <a:p>
          <a:endParaRPr lang="en-GB"/>
        </a:p>
      </dgm:t>
    </dgm:pt>
    <dgm:pt modelId="{5E0915A0-A266-42E8-864A-77A7CDD954F6}" type="sibTrans" cxnId="{8D628270-814F-4A5E-8BAC-71AA9ACA2151}">
      <dgm:prSet/>
      <dgm:spPr/>
      <dgm:t>
        <a:bodyPr/>
        <a:lstStyle/>
        <a:p>
          <a:endParaRPr lang="en-GB"/>
        </a:p>
      </dgm:t>
    </dgm:pt>
    <dgm:pt modelId="{1A106ED0-8C8E-42D4-9339-520B19340D76}">
      <dgm:prSet phldrT="[Text]"/>
      <dgm:spPr/>
      <dgm:t>
        <a:bodyPr/>
        <a:lstStyle/>
        <a:p>
          <a:r>
            <a:rPr lang="en-GB" dirty="0">
              <a:latin typeface="Arial" panose="020B0604020202020204" pitchFamily="34" charset="0"/>
              <a:cs typeface="Arial" panose="020B0604020202020204" pitchFamily="34" charset="0"/>
            </a:rPr>
            <a:t>What best practice can we embed? </a:t>
          </a:r>
        </a:p>
      </dgm:t>
    </dgm:pt>
    <dgm:pt modelId="{D7D012EB-5C05-43BE-BA40-977B8F3BFAEC}" type="parTrans" cxnId="{DB8AD0AC-36A8-4939-9B27-22FFA4AC8C56}">
      <dgm:prSet/>
      <dgm:spPr/>
      <dgm:t>
        <a:bodyPr/>
        <a:lstStyle/>
        <a:p>
          <a:endParaRPr lang="en-GB"/>
        </a:p>
      </dgm:t>
    </dgm:pt>
    <dgm:pt modelId="{066D7A3D-68CE-41B8-98E3-6C0D3E388C9F}" type="sibTrans" cxnId="{DB8AD0AC-36A8-4939-9B27-22FFA4AC8C56}">
      <dgm:prSet/>
      <dgm:spPr/>
      <dgm:t>
        <a:bodyPr/>
        <a:lstStyle/>
        <a:p>
          <a:endParaRPr lang="en-GB"/>
        </a:p>
      </dgm:t>
    </dgm:pt>
    <dgm:pt modelId="{FD6CB99F-F747-4ADE-8083-DBECB82D0A7F}">
      <dgm:prSet phldrT="[Text]"/>
      <dgm:spPr/>
      <dgm:t>
        <a:bodyPr/>
        <a:lstStyle/>
        <a:p>
          <a:r>
            <a:rPr lang="en-GB" dirty="0">
              <a:latin typeface="Arial" panose="020B0604020202020204" pitchFamily="34" charset="0"/>
              <a:cs typeface="Arial" panose="020B0604020202020204" pitchFamily="34" charset="0"/>
            </a:rPr>
            <a:t>Get Stakeholder Approval</a:t>
          </a:r>
        </a:p>
      </dgm:t>
    </dgm:pt>
    <dgm:pt modelId="{A5A7DA2E-B476-42CB-BD2B-36F114BE06D3}" type="parTrans" cxnId="{7A4423AB-D0D4-4285-BD5E-24CD7662B168}">
      <dgm:prSet/>
      <dgm:spPr/>
      <dgm:t>
        <a:bodyPr/>
        <a:lstStyle/>
        <a:p>
          <a:endParaRPr lang="en-GB"/>
        </a:p>
      </dgm:t>
    </dgm:pt>
    <dgm:pt modelId="{C1754952-524A-4A3C-A8FD-93B1058FA79C}" type="sibTrans" cxnId="{7A4423AB-D0D4-4285-BD5E-24CD7662B168}">
      <dgm:prSet/>
      <dgm:spPr/>
      <dgm:t>
        <a:bodyPr/>
        <a:lstStyle/>
        <a:p>
          <a:endParaRPr lang="en-GB"/>
        </a:p>
      </dgm:t>
    </dgm:pt>
    <dgm:pt modelId="{54190501-BEDE-49FE-9199-42106ED8EA00}">
      <dgm:prSet phldrT="[Text]"/>
      <dgm:spPr/>
      <dgm:t>
        <a:bodyPr/>
        <a:lstStyle/>
        <a:p>
          <a:r>
            <a:rPr lang="en-GB" dirty="0">
              <a:latin typeface="Arial" panose="020B0604020202020204" pitchFamily="34" charset="0"/>
              <a:cs typeface="Arial" panose="020B0604020202020204" pitchFamily="34" charset="0"/>
            </a:rPr>
            <a:t>Share with wider groups to get buy in &amp; engagement</a:t>
          </a:r>
        </a:p>
      </dgm:t>
    </dgm:pt>
    <dgm:pt modelId="{9118616D-92D0-4378-A4DF-3AB1ED4BAF93}" type="parTrans" cxnId="{C02D6354-2B0F-4642-AEF1-1672CDC30B18}">
      <dgm:prSet/>
      <dgm:spPr/>
      <dgm:t>
        <a:bodyPr/>
        <a:lstStyle/>
        <a:p>
          <a:endParaRPr lang="en-GB"/>
        </a:p>
      </dgm:t>
    </dgm:pt>
    <dgm:pt modelId="{A536C2BB-C91E-444B-BADF-9803D14D8249}" type="sibTrans" cxnId="{C02D6354-2B0F-4642-AEF1-1672CDC30B18}">
      <dgm:prSet/>
      <dgm:spPr/>
      <dgm:t>
        <a:bodyPr/>
        <a:lstStyle/>
        <a:p>
          <a:endParaRPr lang="en-GB"/>
        </a:p>
      </dgm:t>
    </dgm:pt>
    <dgm:pt modelId="{A4EEF9AA-CC39-4995-835B-90A3AA4361EA}">
      <dgm:prSet phldrT="[Text]"/>
      <dgm:spPr/>
      <dgm:t>
        <a:bodyPr/>
        <a:lstStyle/>
        <a:p>
          <a:r>
            <a:rPr lang="en-GB" dirty="0">
              <a:latin typeface="Arial" panose="020B0604020202020204" pitchFamily="34" charset="0"/>
              <a:cs typeface="Arial" panose="020B0604020202020204" pitchFamily="34" charset="0"/>
            </a:rPr>
            <a:t>Take onboard feedback to make improvements</a:t>
          </a:r>
        </a:p>
      </dgm:t>
    </dgm:pt>
    <dgm:pt modelId="{71878500-B4D1-4AA6-8267-5FDE236369B1}" type="parTrans" cxnId="{7B5DC7B8-F225-4B28-9F9E-A824CB3A9F4A}">
      <dgm:prSet/>
      <dgm:spPr/>
      <dgm:t>
        <a:bodyPr/>
        <a:lstStyle/>
        <a:p>
          <a:endParaRPr lang="en-GB"/>
        </a:p>
      </dgm:t>
    </dgm:pt>
    <dgm:pt modelId="{0B3B17FD-E9DE-4174-83BD-88C1EDAE0E21}" type="sibTrans" cxnId="{7B5DC7B8-F225-4B28-9F9E-A824CB3A9F4A}">
      <dgm:prSet/>
      <dgm:spPr/>
      <dgm:t>
        <a:bodyPr/>
        <a:lstStyle/>
        <a:p>
          <a:endParaRPr lang="en-GB"/>
        </a:p>
      </dgm:t>
    </dgm:pt>
    <dgm:pt modelId="{1936F6E3-8E98-43DE-9846-6FE6891977DA}">
      <dgm:prSet phldrT="[Text]"/>
      <dgm:spPr/>
      <dgm:t>
        <a:bodyPr/>
        <a:lstStyle/>
        <a:p>
          <a:r>
            <a:rPr lang="en-GB" dirty="0">
              <a:latin typeface="Arial" panose="020B0604020202020204" pitchFamily="34" charset="0"/>
              <a:cs typeface="Arial" panose="020B0604020202020204" pitchFamily="34" charset="0"/>
            </a:rPr>
            <a:t>Aim to be ambitious but realistic</a:t>
          </a:r>
        </a:p>
      </dgm:t>
    </dgm:pt>
    <dgm:pt modelId="{25C34878-BFB2-4D97-911D-767D2380C75B}" type="parTrans" cxnId="{8C2D7FD9-0C4B-4446-B027-33AA713DAD5B}">
      <dgm:prSet/>
      <dgm:spPr/>
      <dgm:t>
        <a:bodyPr/>
        <a:lstStyle/>
        <a:p>
          <a:endParaRPr lang="en-GB"/>
        </a:p>
      </dgm:t>
    </dgm:pt>
    <dgm:pt modelId="{B025F823-689A-4A07-9B9D-CCCAC1F67828}" type="sibTrans" cxnId="{8C2D7FD9-0C4B-4446-B027-33AA713DAD5B}">
      <dgm:prSet/>
      <dgm:spPr/>
      <dgm:t>
        <a:bodyPr/>
        <a:lstStyle/>
        <a:p>
          <a:endParaRPr lang="en-GB"/>
        </a:p>
      </dgm:t>
    </dgm:pt>
    <dgm:pt modelId="{47933D35-EBE8-45CD-8893-B0D24923EC4D}">
      <dgm:prSet phldrT="[Text]"/>
      <dgm:spPr/>
      <dgm:t>
        <a:bodyPr/>
        <a:lstStyle/>
        <a:p>
          <a:r>
            <a:rPr lang="en-GB" dirty="0">
              <a:latin typeface="Arial" panose="020B0604020202020204" pitchFamily="34" charset="0"/>
              <a:cs typeface="Arial" panose="020B0604020202020204" pitchFamily="34" charset="0"/>
            </a:rPr>
            <a:t>“Go Live”</a:t>
          </a:r>
        </a:p>
      </dgm:t>
    </dgm:pt>
    <dgm:pt modelId="{C70F8B7A-771D-466D-88BC-185D0856B48A}" type="parTrans" cxnId="{50DB45C8-687D-4CE4-9E2F-A918AB77B94C}">
      <dgm:prSet/>
      <dgm:spPr/>
      <dgm:t>
        <a:bodyPr/>
        <a:lstStyle/>
        <a:p>
          <a:endParaRPr lang="en-GB"/>
        </a:p>
      </dgm:t>
    </dgm:pt>
    <dgm:pt modelId="{54352B7C-C46F-4F78-8A67-4C6095DB00CF}" type="sibTrans" cxnId="{50DB45C8-687D-4CE4-9E2F-A918AB77B94C}">
      <dgm:prSet/>
      <dgm:spPr/>
      <dgm:t>
        <a:bodyPr/>
        <a:lstStyle/>
        <a:p>
          <a:endParaRPr lang="en-GB"/>
        </a:p>
      </dgm:t>
    </dgm:pt>
    <dgm:pt modelId="{547E16F1-4843-4893-B88A-777B38609F92}">
      <dgm:prSet phldrT="[Text]"/>
      <dgm:spPr/>
      <dgm:t>
        <a:bodyPr/>
        <a:lstStyle/>
        <a:p>
          <a:r>
            <a:rPr lang="en-GB" dirty="0">
              <a:latin typeface="Arial" panose="020B0604020202020204" pitchFamily="34" charset="0"/>
              <a:cs typeface="Arial" panose="020B0604020202020204" pitchFamily="34" charset="0"/>
            </a:rPr>
            <a:t>Release to Providers</a:t>
          </a:r>
        </a:p>
      </dgm:t>
    </dgm:pt>
    <dgm:pt modelId="{BCA034A5-4851-4916-9001-B5E1D91FDAF7}" type="parTrans" cxnId="{CE4A9E42-037C-42A5-80B5-89C562E309F2}">
      <dgm:prSet/>
      <dgm:spPr/>
      <dgm:t>
        <a:bodyPr/>
        <a:lstStyle/>
        <a:p>
          <a:endParaRPr lang="en-GB"/>
        </a:p>
      </dgm:t>
    </dgm:pt>
    <dgm:pt modelId="{8834E057-FEEB-42FF-A2C7-C0B84398FE19}" type="sibTrans" cxnId="{CE4A9E42-037C-42A5-80B5-89C562E309F2}">
      <dgm:prSet/>
      <dgm:spPr/>
      <dgm:t>
        <a:bodyPr/>
        <a:lstStyle/>
        <a:p>
          <a:endParaRPr lang="en-GB"/>
        </a:p>
      </dgm:t>
    </dgm:pt>
    <dgm:pt modelId="{3026956A-D016-4FD6-916B-71456B86E8D3}">
      <dgm:prSet phldrT="[Text]"/>
      <dgm:spPr/>
      <dgm:t>
        <a:bodyPr/>
        <a:lstStyle/>
        <a:p>
          <a:r>
            <a:rPr lang="en-GB" dirty="0">
              <a:latin typeface="Arial" panose="020B0604020202020204" pitchFamily="34" charset="0"/>
              <a:cs typeface="Arial" panose="020B0604020202020204" pitchFamily="34" charset="0"/>
            </a:rPr>
            <a:t>Include planning templates to support  improvement work</a:t>
          </a:r>
        </a:p>
      </dgm:t>
    </dgm:pt>
    <dgm:pt modelId="{369C7757-03A4-4BAA-825A-00EBA885131A}" type="parTrans" cxnId="{6A4F8620-1837-49CB-AE8A-1789C81BEE3B}">
      <dgm:prSet/>
      <dgm:spPr/>
      <dgm:t>
        <a:bodyPr/>
        <a:lstStyle/>
        <a:p>
          <a:endParaRPr lang="en-GB"/>
        </a:p>
      </dgm:t>
    </dgm:pt>
    <dgm:pt modelId="{A5BB5F0E-1FF9-4765-B7AA-14B467B63DBF}" type="sibTrans" cxnId="{6A4F8620-1837-49CB-AE8A-1789C81BEE3B}">
      <dgm:prSet/>
      <dgm:spPr/>
      <dgm:t>
        <a:bodyPr/>
        <a:lstStyle/>
        <a:p>
          <a:endParaRPr lang="en-GB"/>
        </a:p>
      </dgm:t>
    </dgm:pt>
    <dgm:pt modelId="{3D9D4C6C-DCF2-45AD-A0A6-DA61D2411C79}">
      <dgm:prSet phldrT="[Text]"/>
      <dgm:spPr/>
      <dgm:t>
        <a:bodyPr/>
        <a:lstStyle/>
        <a:p>
          <a:r>
            <a:rPr lang="en-GB" dirty="0">
              <a:latin typeface="Arial" panose="020B0604020202020204" pitchFamily="34" charset="0"/>
              <a:cs typeface="Arial" panose="020B0604020202020204" pitchFamily="34" charset="0"/>
            </a:rPr>
            <a:t>Work </a:t>
          </a:r>
          <a:r>
            <a:rPr lang="en-GB" i="1" dirty="0">
              <a:latin typeface="Arial" panose="020B0604020202020204" pitchFamily="34" charset="0"/>
              <a:cs typeface="Arial" panose="020B0604020202020204" pitchFamily="34" charset="0"/>
            </a:rPr>
            <a:t>with </a:t>
          </a:r>
          <a:r>
            <a:rPr lang="en-GB" i="0" dirty="0">
              <a:latin typeface="Arial" panose="020B0604020202020204" pitchFamily="34" charset="0"/>
              <a:cs typeface="Arial" panose="020B0604020202020204" pitchFamily="34" charset="0"/>
            </a:rPr>
            <a:t>providers to help them achieve the pathway </a:t>
          </a:r>
          <a:endParaRPr lang="en-GB" dirty="0">
            <a:latin typeface="Arial" panose="020B0604020202020204" pitchFamily="34" charset="0"/>
            <a:cs typeface="Arial" panose="020B0604020202020204" pitchFamily="34" charset="0"/>
          </a:endParaRPr>
        </a:p>
      </dgm:t>
    </dgm:pt>
    <dgm:pt modelId="{58B39287-1808-4069-BD18-7AEEB5003CCC}" type="parTrans" cxnId="{9FFCCD17-B9DF-4276-A3C9-BB5B6D1667D9}">
      <dgm:prSet/>
      <dgm:spPr/>
      <dgm:t>
        <a:bodyPr/>
        <a:lstStyle/>
        <a:p>
          <a:endParaRPr lang="en-GB"/>
        </a:p>
      </dgm:t>
    </dgm:pt>
    <dgm:pt modelId="{45A6F598-4059-454A-B378-9149132C9167}" type="sibTrans" cxnId="{9FFCCD17-B9DF-4276-A3C9-BB5B6D1667D9}">
      <dgm:prSet/>
      <dgm:spPr/>
      <dgm:t>
        <a:bodyPr/>
        <a:lstStyle/>
        <a:p>
          <a:endParaRPr lang="en-GB"/>
        </a:p>
      </dgm:t>
    </dgm:pt>
    <dgm:pt modelId="{4F909927-98F9-4D51-A554-901969D4370B}">
      <dgm:prSet phldrT="[Text]"/>
      <dgm:spPr/>
      <dgm:t>
        <a:bodyPr/>
        <a:lstStyle/>
        <a:p>
          <a:r>
            <a:rPr lang="en-GB" dirty="0">
              <a:latin typeface="Arial" panose="020B0604020202020204" pitchFamily="34" charset="0"/>
              <a:cs typeface="Arial" panose="020B0604020202020204" pitchFamily="34" charset="0"/>
            </a:rPr>
            <a:t>Once SWAG &amp; Providers agree, the pathway can go live</a:t>
          </a:r>
        </a:p>
      </dgm:t>
    </dgm:pt>
    <dgm:pt modelId="{C690A94D-14B3-42E3-9A6C-580E83AA7E77}" type="parTrans" cxnId="{0D1D70A0-DE0B-41BC-A978-4FE364C457D5}">
      <dgm:prSet/>
      <dgm:spPr/>
      <dgm:t>
        <a:bodyPr/>
        <a:lstStyle/>
        <a:p>
          <a:endParaRPr lang="en-GB"/>
        </a:p>
      </dgm:t>
    </dgm:pt>
    <dgm:pt modelId="{163307E5-FDD0-4CE3-8B9B-EF2870EDE22A}" type="sibTrans" cxnId="{0D1D70A0-DE0B-41BC-A978-4FE364C457D5}">
      <dgm:prSet/>
      <dgm:spPr/>
      <dgm:t>
        <a:bodyPr/>
        <a:lstStyle/>
        <a:p>
          <a:endParaRPr lang="en-GB"/>
        </a:p>
      </dgm:t>
    </dgm:pt>
    <dgm:pt modelId="{ED6A610F-FA01-4A81-93BE-10A52472A299}">
      <dgm:prSet phldrT="[Text]"/>
      <dgm:spPr/>
      <dgm:t>
        <a:bodyPr/>
        <a:lstStyle/>
        <a:p>
          <a:r>
            <a:rPr lang="en-GB" dirty="0">
              <a:latin typeface="Arial" panose="020B0604020202020204" pitchFamily="34" charset="0"/>
              <a:cs typeface="Arial" panose="020B0604020202020204" pitchFamily="34" charset="0"/>
            </a:rPr>
            <a:t>Start monitoring FDS improvements, patient feedback etc. </a:t>
          </a:r>
        </a:p>
      </dgm:t>
    </dgm:pt>
    <dgm:pt modelId="{6BBE5B19-3ED7-4D23-AFB8-488BC0A2E2B8}" type="parTrans" cxnId="{9F26C356-9E2D-4177-96D7-8A6647B6341B}">
      <dgm:prSet/>
      <dgm:spPr/>
      <dgm:t>
        <a:bodyPr/>
        <a:lstStyle/>
        <a:p>
          <a:endParaRPr lang="en-GB"/>
        </a:p>
      </dgm:t>
    </dgm:pt>
    <dgm:pt modelId="{53AC7245-DCEB-4467-95DC-235E27E31070}" type="sibTrans" cxnId="{9F26C356-9E2D-4177-96D7-8A6647B6341B}">
      <dgm:prSet/>
      <dgm:spPr/>
      <dgm:t>
        <a:bodyPr/>
        <a:lstStyle/>
        <a:p>
          <a:endParaRPr lang="en-GB"/>
        </a:p>
      </dgm:t>
    </dgm:pt>
    <dgm:pt modelId="{5A02FA9C-9F2C-414E-9EF4-14CA30E50905}" type="pres">
      <dgm:prSet presAssocID="{609831C5-2691-46DF-9BFD-57484E3C85F8}" presName="Name0" presStyleCnt="0">
        <dgm:presLayoutVars>
          <dgm:dir/>
          <dgm:resizeHandles val="exact"/>
        </dgm:presLayoutVars>
      </dgm:prSet>
      <dgm:spPr/>
      <dgm:t>
        <a:bodyPr/>
        <a:lstStyle/>
        <a:p>
          <a:endParaRPr lang="en-GB"/>
        </a:p>
      </dgm:t>
    </dgm:pt>
    <dgm:pt modelId="{D5F4C7CE-9BC0-4071-B3FA-27FCA363BB8C}" type="pres">
      <dgm:prSet presAssocID="{96BDF8DA-7A0A-42A6-889A-6C6398C8EAC7}" presName="composite" presStyleCnt="0"/>
      <dgm:spPr/>
    </dgm:pt>
    <dgm:pt modelId="{E71E4C4C-DB3B-4693-8D81-E25B806C3913}" type="pres">
      <dgm:prSet presAssocID="{96BDF8DA-7A0A-42A6-889A-6C6398C8EAC7}" presName="imagSh"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GB"/>
        </a:p>
      </dgm:t>
      <dgm:extLst>
        <a:ext uri="{E40237B7-FDA0-4F09-8148-C483321AD2D9}">
          <dgm14:cNvPr xmlns:dgm14="http://schemas.microsoft.com/office/drawing/2010/diagram" id="0" name="" descr="Group brainstorm"/>
        </a:ext>
      </dgm:extLst>
    </dgm:pt>
    <dgm:pt modelId="{16E58F3F-88DB-4F97-942E-8685CFF59B21}" type="pres">
      <dgm:prSet presAssocID="{96BDF8DA-7A0A-42A6-889A-6C6398C8EAC7}" presName="txNode" presStyleLbl="node1" presStyleIdx="0" presStyleCnt="5">
        <dgm:presLayoutVars>
          <dgm:bulletEnabled val="1"/>
        </dgm:presLayoutVars>
      </dgm:prSet>
      <dgm:spPr/>
      <dgm:t>
        <a:bodyPr/>
        <a:lstStyle/>
        <a:p>
          <a:endParaRPr lang="en-GB"/>
        </a:p>
      </dgm:t>
    </dgm:pt>
    <dgm:pt modelId="{7DC102BB-95C1-40B8-9539-F71871461F7A}" type="pres">
      <dgm:prSet presAssocID="{E4EF470D-ABD5-4831-A428-A51680F3D512}" presName="sibTrans" presStyleLbl="sibTrans2D1" presStyleIdx="0" presStyleCnt="4"/>
      <dgm:spPr/>
      <dgm:t>
        <a:bodyPr/>
        <a:lstStyle/>
        <a:p>
          <a:endParaRPr lang="en-GB"/>
        </a:p>
      </dgm:t>
    </dgm:pt>
    <dgm:pt modelId="{C6EC59BE-029D-48C2-A2AE-2E4A81C98C78}" type="pres">
      <dgm:prSet presAssocID="{E4EF470D-ABD5-4831-A428-A51680F3D512}" presName="connTx" presStyleLbl="sibTrans2D1" presStyleIdx="0" presStyleCnt="4"/>
      <dgm:spPr/>
      <dgm:t>
        <a:bodyPr/>
        <a:lstStyle/>
        <a:p>
          <a:endParaRPr lang="en-GB"/>
        </a:p>
      </dgm:t>
    </dgm:pt>
    <dgm:pt modelId="{B3A44078-8198-4D08-A2BF-6869152BE783}" type="pres">
      <dgm:prSet presAssocID="{3CE3E81D-8A0E-47A5-AF88-9B77A06D1B1D}" presName="composite" presStyleCnt="0"/>
      <dgm:spPr/>
    </dgm:pt>
    <dgm:pt modelId="{BD8BA15F-63BE-4151-B85E-663AABBA00B3}" type="pres">
      <dgm:prSet presAssocID="{3CE3E81D-8A0E-47A5-AF88-9B77A06D1B1D}" presName="imagSh" presStyleLbl="b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en-GB"/>
        </a:p>
      </dgm:t>
      <dgm:extLst>
        <a:ext uri="{E40237B7-FDA0-4F09-8148-C483321AD2D9}">
          <dgm14:cNvPr xmlns:dgm14="http://schemas.microsoft.com/office/drawing/2010/diagram" id="0" name="" descr="Workflow"/>
        </a:ext>
      </dgm:extLst>
    </dgm:pt>
    <dgm:pt modelId="{DEDC20DB-08CD-4FBF-85CD-917232AD0106}" type="pres">
      <dgm:prSet presAssocID="{3CE3E81D-8A0E-47A5-AF88-9B77A06D1B1D}" presName="txNode" presStyleLbl="node1" presStyleIdx="1" presStyleCnt="5">
        <dgm:presLayoutVars>
          <dgm:bulletEnabled val="1"/>
        </dgm:presLayoutVars>
      </dgm:prSet>
      <dgm:spPr/>
      <dgm:t>
        <a:bodyPr/>
        <a:lstStyle/>
        <a:p>
          <a:endParaRPr lang="en-GB"/>
        </a:p>
      </dgm:t>
    </dgm:pt>
    <dgm:pt modelId="{F8920DEC-B01B-4614-9AFC-0D02BE02A564}" type="pres">
      <dgm:prSet presAssocID="{1A8DC740-6CE2-40AF-81C6-6638ABB5BAFE}" presName="sibTrans" presStyleLbl="sibTrans2D1" presStyleIdx="1" presStyleCnt="4"/>
      <dgm:spPr/>
      <dgm:t>
        <a:bodyPr/>
        <a:lstStyle/>
        <a:p>
          <a:endParaRPr lang="en-GB"/>
        </a:p>
      </dgm:t>
    </dgm:pt>
    <dgm:pt modelId="{9EE479EE-07AD-442E-B58D-C571D7DA88A4}" type="pres">
      <dgm:prSet presAssocID="{1A8DC740-6CE2-40AF-81C6-6638ABB5BAFE}" presName="connTx" presStyleLbl="sibTrans2D1" presStyleIdx="1" presStyleCnt="4"/>
      <dgm:spPr/>
      <dgm:t>
        <a:bodyPr/>
        <a:lstStyle/>
        <a:p>
          <a:endParaRPr lang="en-GB"/>
        </a:p>
      </dgm:t>
    </dgm:pt>
    <dgm:pt modelId="{5CEC0B44-7A4B-42F6-AEF0-9ED4D9CCA4DC}" type="pres">
      <dgm:prSet presAssocID="{FD6CB99F-F747-4ADE-8083-DBECB82D0A7F}" presName="composite" presStyleCnt="0"/>
      <dgm:spPr/>
    </dgm:pt>
    <dgm:pt modelId="{0CC3ECA5-CC53-45DE-87C4-5F1B2614D99F}" type="pres">
      <dgm:prSet presAssocID="{FD6CB99F-F747-4ADE-8083-DBECB82D0A7F}" presName="imagSh" presStyleLbl="b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GB"/>
        </a:p>
      </dgm:t>
      <dgm:extLst>
        <a:ext uri="{E40237B7-FDA0-4F09-8148-C483321AD2D9}">
          <dgm14:cNvPr xmlns:dgm14="http://schemas.microsoft.com/office/drawing/2010/diagram" id="0" name="" descr="Presentation with checklist"/>
        </a:ext>
      </dgm:extLst>
    </dgm:pt>
    <dgm:pt modelId="{FB64A926-AF6D-423C-BC65-87AEE4C11FA5}" type="pres">
      <dgm:prSet presAssocID="{FD6CB99F-F747-4ADE-8083-DBECB82D0A7F}" presName="txNode" presStyleLbl="node1" presStyleIdx="2" presStyleCnt="5">
        <dgm:presLayoutVars>
          <dgm:bulletEnabled val="1"/>
        </dgm:presLayoutVars>
      </dgm:prSet>
      <dgm:spPr/>
      <dgm:t>
        <a:bodyPr/>
        <a:lstStyle/>
        <a:p>
          <a:endParaRPr lang="en-GB"/>
        </a:p>
      </dgm:t>
    </dgm:pt>
    <dgm:pt modelId="{C7E42917-248C-4AC7-A26D-C89208EB832D}" type="pres">
      <dgm:prSet presAssocID="{C1754952-524A-4A3C-A8FD-93B1058FA79C}" presName="sibTrans" presStyleLbl="sibTrans2D1" presStyleIdx="2" presStyleCnt="4"/>
      <dgm:spPr/>
      <dgm:t>
        <a:bodyPr/>
        <a:lstStyle/>
        <a:p>
          <a:endParaRPr lang="en-GB"/>
        </a:p>
      </dgm:t>
    </dgm:pt>
    <dgm:pt modelId="{6176E6FD-C398-415F-9701-16B002B78864}" type="pres">
      <dgm:prSet presAssocID="{C1754952-524A-4A3C-A8FD-93B1058FA79C}" presName="connTx" presStyleLbl="sibTrans2D1" presStyleIdx="2" presStyleCnt="4"/>
      <dgm:spPr/>
      <dgm:t>
        <a:bodyPr/>
        <a:lstStyle/>
        <a:p>
          <a:endParaRPr lang="en-GB"/>
        </a:p>
      </dgm:t>
    </dgm:pt>
    <dgm:pt modelId="{C2AE910E-69F2-49C8-BFC3-8892C291262D}" type="pres">
      <dgm:prSet presAssocID="{547E16F1-4843-4893-B88A-777B38609F92}" presName="composite" presStyleCnt="0"/>
      <dgm:spPr/>
    </dgm:pt>
    <dgm:pt modelId="{E3290F52-19AE-4D66-AA73-93F896FBC6E2}" type="pres">
      <dgm:prSet presAssocID="{547E16F1-4843-4893-B88A-777B38609F92}" presName="imagSh" presStyleLbl="b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en-GB"/>
        </a:p>
      </dgm:t>
      <dgm:extLst>
        <a:ext uri="{E40237B7-FDA0-4F09-8148-C483321AD2D9}">
          <dgm14:cNvPr xmlns:dgm14="http://schemas.microsoft.com/office/drawing/2010/diagram" id="0" name="" descr="Customer review"/>
        </a:ext>
      </dgm:extLst>
    </dgm:pt>
    <dgm:pt modelId="{3F102DD7-4B0D-4A34-B048-8207C43524BB}" type="pres">
      <dgm:prSet presAssocID="{547E16F1-4843-4893-B88A-777B38609F92}" presName="txNode" presStyleLbl="node1" presStyleIdx="3" presStyleCnt="5">
        <dgm:presLayoutVars>
          <dgm:bulletEnabled val="1"/>
        </dgm:presLayoutVars>
      </dgm:prSet>
      <dgm:spPr/>
      <dgm:t>
        <a:bodyPr/>
        <a:lstStyle/>
        <a:p>
          <a:endParaRPr lang="en-GB"/>
        </a:p>
      </dgm:t>
    </dgm:pt>
    <dgm:pt modelId="{E4F3D419-9188-415E-8921-4F0E996653B3}" type="pres">
      <dgm:prSet presAssocID="{8834E057-FEEB-42FF-A2C7-C0B84398FE19}" presName="sibTrans" presStyleLbl="sibTrans2D1" presStyleIdx="3" presStyleCnt="4"/>
      <dgm:spPr/>
      <dgm:t>
        <a:bodyPr/>
        <a:lstStyle/>
        <a:p>
          <a:endParaRPr lang="en-GB"/>
        </a:p>
      </dgm:t>
    </dgm:pt>
    <dgm:pt modelId="{4BA0635F-7FC2-400B-BB15-3337B8AFFEF2}" type="pres">
      <dgm:prSet presAssocID="{8834E057-FEEB-42FF-A2C7-C0B84398FE19}" presName="connTx" presStyleLbl="sibTrans2D1" presStyleIdx="3" presStyleCnt="4"/>
      <dgm:spPr/>
      <dgm:t>
        <a:bodyPr/>
        <a:lstStyle/>
        <a:p>
          <a:endParaRPr lang="en-GB"/>
        </a:p>
      </dgm:t>
    </dgm:pt>
    <dgm:pt modelId="{27AADA14-F6C5-4570-92F1-660ADC23E9EA}" type="pres">
      <dgm:prSet presAssocID="{47933D35-EBE8-45CD-8893-B0D24923EC4D}" presName="composite" presStyleCnt="0"/>
      <dgm:spPr/>
    </dgm:pt>
    <dgm:pt modelId="{175B8716-F395-4A18-815F-B7909D9AB1C4}" type="pres">
      <dgm:prSet presAssocID="{47933D35-EBE8-45CD-8893-B0D24923EC4D}" presName="imagSh" presStyleLbl="b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dgm:spPr>
      <dgm:t>
        <a:bodyPr/>
        <a:lstStyle/>
        <a:p>
          <a:endParaRPr lang="en-GB"/>
        </a:p>
      </dgm:t>
      <dgm:extLst>
        <a:ext uri="{E40237B7-FDA0-4F09-8148-C483321AD2D9}">
          <dgm14:cNvPr xmlns:dgm14="http://schemas.microsoft.com/office/drawing/2010/diagram" id="0" name="" descr="Shooting star"/>
        </a:ext>
      </dgm:extLst>
    </dgm:pt>
    <dgm:pt modelId="{D4C47F32-720F-4EE4-A939-C7026724FB6E}" type="pres">
      <dgm:prSet presAssocID="{47933D35-EBE8-45CD-8893-B0D24923EC4D}" presName="txNode" presStyleLbl="node1" presStyleIdx="4" presStyleCnt="5">
        <dgm:presLayoutVars>
          <dgm:bulletEnabled val="1"/>
        </dgm:presLayoutVars>
      </dgm:prSet>
      <dgm:spPr/>
      <dgm:t>
        <a:bodyPr/>
        <a:lstStyle/>
        <a:p>
          <a:endParaRPr lang="en-GB"/>
        </a:p>
      </dgm:t>
    </dgm:pt>
  </dgm:ptLst>
  <dgm:cxnLst>
    <dgm:cxn modelId="{DB8AD0AC-36A8-4939-9B27-22FFA4AC8C56}" srcId="{3CE3E81D-8A0E-47A5-AF88-9B77A06D1B1D}" destId="{1A106ED0-8C8E-42D4-9339-520B19340D76}" srcOrd="1" destOrd="0" parTransId="{D7D012EB-5C05-43BE-BA40-977B8F3BFAEC}" sibTransId="{066D7A3D-68CE-41B8-98E3-6C0D3E388C9F}"/>
    <dgm:cxn modelId="{E6857546-8952-463C-A6E8-1B2A5BEAEB33}" type="presOf" srcId="{8834E057-FEEB-42FF-A2C7-C0B84398FE19}" destId="{E4F3D419-9188-415E-8921-4F0E996653B3}" srcOrd="0" destOrd="0" presId="urn:microsoft.com/office/officeart/2005/8/layout/hProcess10"/>
    <dgm:cxn modelId="{B96B0BB1-376B-44C0-8301-EAB9328A6264}" type="presOf" srcId="{3026956A-D016-4FD6-916B-71456B86E8D3}" destId="{3F102DD7-4B0D-4A34-B048-8207C43524BB}" srcOrd="0" destOrd="1" presId="urn:microsoft.com/office/officeart/2005/8/layout/hProcess10"/>
    <dgm:cxn modelId="{8C2D7FD9-0C4B-4446-B027-33AA713DAD5B}" srcId="{3CE3E81D-8A0E-47A5-AF88-9B77A06D1B1D}" destId="{1936F6E3-8E98-43DE-9846-6FE6891977DA}" srcOrd="2" destOrd="0" parTransId="{25C34878-BFB2-4D97-911D-767D2380C75B}" sibTransId="{B025F823-689A-4A07-9B9D-CCCAC1F67828}"/>
    <dgm:cxn modelId="{0D1D70A0-DE0B-41BC-A978-4FE364C457D5}" srcId="{47933D35-EBE8-45CD-8893-B0D24923EC4D}" destId="{4F909927-98F9-4D51-A554-901969D4370B}" srcOrd="0" destOrd="0" parTransId="{C690A94D-14B3-42E3-9A6C-580E83AA7E77}" sibTransId="{163307E5-FDD0-4CE3-8B9B-EF2870EDE22A}"/>
    <dgm:cxn modelId="{C1A76ADC-7B9C-4D0A-86BF-99D08BDD2552}" type="presOf" srcId="{1A8DC740-6CE2-40AF-81C6-6638ABB5BAFE}" destId="{F8920DEC-B01B-4614-9AFC-0D02BE02A564}" srcOrd="0" destOrd="0" presId="urn:microsoft.com/office/officeart/2005/8/layout/hProcess10"/>
    <dgm:cxn modelId="{9A768FEA-A1E5-40F3-BBB0-C92ED323128C}" type="presOf" srcId="{C1754952-524A-4A3C-A8FD-93B1058FA79C}" destId="{6176E6FD-C398-415F-9701-16B002B78864}" srcOrd="1" destOrd="0" presId="urn:microsoft.com/office/officeart/2005/8/layout/hProcess10"/>
    <dgm:cxn modelId="{F5AB4802-A236-4A6C-B4F7-41B28480B61A}" srcId="{609831C5-2691-46DF-9BFD-57484E3C85F8}" destId="{96BDF8DA-7A0A-42A6-889A-6C6398C8EAC7}" srcOrd="0" destOrd="0" parTransId="{2965104C-0801-4AF5-BFAB-7EA6A9DF0696}" sibTransId="{E4EF470D-ABD5-4831-A428-A51680F3D512}"/>
    <dgm:cxn modelId="{199C4E0C-AFCC-4B1B-BFBD-D697B6DBD221}" srcId="{96BDF8DA-7A0A-42A6-889A-6C6398C8EAC7}" destId="{E2890901-9804-4FE5-BC5A-D638FDE15B0F}" srcOrd="1" destOrd="0" parTransId="{22E1A9FB-8FBC-402B-B6A6-A134923C72C4}" sibTransId="{3D52644D-EACF-4382-84F4-B9E332E81317}"/>
    <dgm:cxn modelId="{AAA8052E-5A9A-4937-9316-99DA371575F1}" srcId="{96BDF8DA-7A0A-42A6-889A-6C6398C8EAC7}" destId="{B27D277D-9A1D-46DB-A720-0E34A424A15B}" srcOrd="0" destOrd="0" parTransId="{EF5A59EE-F706-43F7-8341-7CC00EC79D04}" sibTransId="{DDF4C2A3-1FE8-42EC-B292-1F1B74B8E673}"/>
    <dgm:cxn modelId="{7B5DC7B8-F225-4B28-9F9E-A824CB3A9F4A}" srcId="{FD6CB99F-F747-4ADE-8083-DBECB82D0A7F}" destId="{A4EEF9AA-CC39-4995-835B-90A3AA4361EA}" srcOrd="1" destOrd="0" parTransId="{71878500-B4D1-4AA6-8267-5FDE236369B1}" sibTransId="{0B3B17FD-E9DE-4174-83BD-88C1EDAE0E21}"/>
    <dgm:cxn modelId="{B8748A8A-0D2E-4C37-B2B0-02E323093C85}" type="presOf" srcId="{3D9D4C6C-DCF2-45AD-A0A6-DA61D2411C79}" destId="{3F102DD7-4B0D-4A34-B048-8207C43524BB}" srcOrd="0" destOrd="2" presId="urn:microsoft.com/office/officeart/2005/8/layout/hProcess10"/>
    <dgm:cxn modelId="{CA15E9FD-DDEA-48CB-96C1-3C77700F3758}" type="presOf" srcId="{547E16F1-4843-4893-B88A-777B38609F92}" destId="{3F102DD7-4B0D-4A34-B048-8207C43524BB}" srcOrd="0" destOrd="0" presId="urn:microsoft.com/office/officeart/2005/8/layout/hProcess10"/>
    <dgm:cxn modelId="{9F20594E-7D41-44E6-A182-8A82F998A254}" type="presOf" srcId="{3CE3E81D-8A0E-47A5-AF88-9B77A06D1B1D}" destId="{DEDC20DB-08CD-4FBF-85CD-917232AD0106}" srcOrd="0" destOrd="0" presId="urn:microsoft.com/office/officeart/2005/8/layout/hProcess10"/>
    <dgm:cxn modelId="{9F26C356-9E2D-4177-96D7-8A6647B6341B}" srcId="{47933D35-EBE8-45CD-8893-B0D24923EC4D}" destId="{ED6A610F-FA01-4A81-93BE-10A52472A299}" srcOrd="1" destOrd="0" parTransId="{6BBE5B19-3ED7-4D23-AFB8-488BC0A2E2B8}" sibTransId="{53AC7245-DCEB-4467-95DC-235E27E31070}"/>
    <dgm:cxn modelId="{CE4A9E42-037C-42A5-80B5-89C562E309F2}" srcId="{609831C5-2691-46DF-9BFD-57484E3C85F8}" destId="{547E16F1-4843-4893-B88A-777B38609F92}" srcOrd="3" destOrd="0" parTransId="{BCA034A5-4851-4916-9001-B5E1D91FDAF7}" sibTransId="{8834E057-FEEB-42FF-A2C7-C0B84398FE19}"/>
    <dgm:cxn modelId="{C02D6354-2B0F-4642-AEF1-1672CDC30B18}" srcId="{FD6CB99F-F747-4ADE-8083-DBECB82D0A7F}" destId="{54190501-BEDE-49FE-9199-42106ED8EA00}" srcOrd="0" destOrd="0" parTransId="{9118616D-92D0-4378-A4DF-3AB1ED4BAF93}" sibTransId="{A536C2BB-C91E-444B-BADF-9803D14D8249}"/>
    <dgm:cxn modelId="{3E4D5384-51BF-469E-AAC6-8A950F8F94AF}" type="presOf" srcId="{609831C5-2691-46DF-9BFD-57484E3C85F8}" destId="{5A02FA9C-9F2C-414E-9EF4-14CA30E50905}" srcOrd="0" destOrd="0" presId="urn:microsoft.com/office/officeart/2005/8/layout/hProcess10"/>
    <dgm:cxn modelId="{25368EAA-589E-4286-9D70-9A7C185C7470}" type="presOf" srcId="{030EDE09-20D1-4989-A11C-363FB18AD217}" destId="{DEDC20DB-08CD-4FBF-85CD-917232AD0106}" srcOrd="0" destOrd="1" presId="urn:microsoft.com/office/officeart/2005/8/layout/hProcess10"/>
    <dgm:cxn modelId="{8D628270-814F-4A5E-8BAC-71AA9ACA2151}" srcId="{3CE3E81D-8A0E-47A5-AF88-9B77A06D1B1D}" destId="{030EDE09-20D1-4989-A11C-363FB18AD217}" srcOrd="0" destOrd="0" parTransId="{7AFF5802-A9DB-4726-80FA-4A798D228245}" sibTransId="{5E0915A0-A266-42E8-864A-77A7CDD954F6}"/>
    <dgm:cxn modelId="{21025402-EBF5-4180-9365-012064C122BE}" type="presOf" srcId="{1936F6E3-8E98-43DE-9846-6FE6891977DA}" destId="{DEDC20DB-08CD-4FBF-85CD-917232AD0106}" srcOrd="0" destOrd="3" presId="urn:microsoft.com/office/officeart/2005/8/layout/hProcess10"/>
    <dgm:cxn modelId="{CF6C893D-3E3B-45DF-917B-836AB2CCD12E}" type="presOf" srcId="{1A8DC740-6CE2-40AF-81C6-6638ABB5BAFE}" destId="{9EE479EE-07AD-442E-B58D-C571D7DA88A4}" srcOrd="1" destOrd="0" presId="urn:microsoft.com/office/officeart/2005/8/layout/hProcess10"/>
    <dgm:cxn modelId="{FE0C0ABA-B2D2-494C-A4D7-ACCC3E2FC19A}" type="presOf" srcId="{FD6CB99F-F747-4ADE-8083-DBECB82D0A7F}" destId="{FB64A926-AF6D-423C-BC65-87AEE4C11FA5}" srcOrd="0" destOrd="0" presId="urn:microsoft.com/office/officeart/2005/8/layout/hProcess10"/>
    <dgm:cxn modelId="{442A5076-AB92-4B31-BCBE-FB5E03BA9A31}" type="presOf" srcId="{C1754952-524A-4A3C-A8FD-93B1058FA79C}" destId="{C7E42917-248C-4AC7-A26D-C89208EB832D}" srcOrd="0" destOrd="0" presId="urn:microsoft.com/office/officeart/2005/8/layout/hProcess10"/>
    <dgm:cxn modelId="{16E28991-916F-4AFB-A049-1D5B347ED4E1}" type="presOf" srcId="{ED6A610F-FA01-4A81-93BE-10A52472A299}" destId="{D4C47F32-720F-4EE4-A939-C7026724FB6E}" srcOrd="0" destOrd="2" presId="urn:microsoft.com/office/officeart/2005/8/layout/hProcess10"/>
    <dgm:cxn modelId="{7DB50C91-CB42-4CE4-AEF1-1B382C69C3FE}" type="presOf" srcId="{E4EF470D-ABD5-4831-A428-A51680F3D512}" destId="{C6EC59BE-029D-48C2-A2AE-2E4A81C98C78}" srcOrd="1" destOrd="0" presId="urn:microsoft.com/office/officeart/2005/8/layout/hProcess10"/>
    <dgm:cxn modelId="{7A4423AB-D0D4-4285-BD5E-24CD7662B168}" srcId="{609831C5-2691-46DF-9BFD-57484E3C85F8}" destId="{FD6CB99F-F747-4ADE-8083-DBECB82D0A7F}" srcOrd="2" destOrd="0" parTransId="{A5A7DA2E-B476-42CB-BD2B-36F114BE06D3}" sibTransId="{C1754952-524A-4A3C-A8FD-93B1058FA79C}"/>
    <dgm:cxn modelId="{50DB45C8-687D-4CE4-9E2F-A918AB77B94C}" srcId="{609831C5-2691-46DF-9BFD-57484E3C85F8}" destId="{47933D35-EBE8-45CD-8893-B0D24923EC4D}" srcOrd="4" destOrd="0" parTransId="{C70F8B7A-771D-466D-88BC-185D0856B48A}" sibTransId="{54352B7C-C46F-4F78-8A67-4C6095DB00CF}"/>
    <dgm:cxn modelId="{D481735D-E172-409B-A48D-DC9A7AB3485E}" type="presOf" srcId="{4F909927-98F9-4D51-A554-901969D4370B}" destId="{D4C47F32-720F-4EE4-A939-C7026724FB6E}" srcOrd="0" destOrd="1" presId="urn:microsoft.com/office/officeart/2005/8/layout/hProcess10"/>
    <dgm:cxn modelId="{7933A4D8-A37A-47E4-A09F-F87BC9A04BE4}" type="presOf" srcId="{1A106ED0-8C8E-42D4-9339-520B19340D76}" destId="{DEDC20DB-08CD-4FBF-85CD-917232AD0106}" srcOrd="0" destOrd="2" presId="urn:microsoft.com/office/officeart/2005/8/layout/hProcess10"/>
    <dgm:cxn modelId="{C3A1FD8F-8E92-4F16-9D2B-CEFD314E68E9}" type="presOf" srcId="{A4EEF9AA-CC39-4995-835B-90A3AA4361EA}" destId="{FB64A926-AF6D-423C-BC65-87AEE4C11FA5}" srcOrd="0" destOrd="2" presId="urn:microsoft.com/office/officeart/2005/8/layout/hProcess10"/>
    <dgm:cxn modelId="{D8A36286-AE31-4EB1-82AF-BED349D503BA}" type="presOf" srcId="{B27D277D-9A1D-46DB-A720-0E34A424A15B}" destId="{16E58F3F-88DB-4F97-942E-8685CFF59B21}" srcOrd="0" destOrd="1" presId="urn:microsoft.com/office/officeart/2005/8/layout/hProcess10"/>
    <dgm:cxn modelId="{8D7C66D2-5615-456D-8FDF-55CF25247025}" type="presOf" srcId="{54190501-BEDE-49FE-9199-42106ED8EA00}" destId="{FB64A926-AF6D-423C-BC65-87AEE4C11FA5}" srcOrd="0" destOrd="1" presId="urn:microsoft.com/office/officeart/2005/8/layout/hProcess10"/>
    <dgm:cxn modelId="{3384B910-167E-442C-9EED-B358347AE183}" type="presOf" srcId="{47933D35-EBE8-45CD-8893-B0D24923EC4D}" destId="{D4C47F32-720F-4EE4-A939-C7026724FB6E}" srcOrd="0" destOrd="0" presId="urn:microsoft.com/office/officeart/2005/8/layout/hProcess10"/>
    <dgm:cxn modelId="{6A4F8620-1837-49CB-AE8A-1789C81BEE3B}" srcId="{547E16F1-4843-4893-B88A-777B38609F92}" destId="{3026956A-D016-4FD6-916B-71456B86E8D3}" srcOrd="0" destOrd="0" parTransId="{369C7757-03A4-4BAA-825A-00EBA885131A}" sibTransId="{A5BB5F0E-1FF9-4765-B7AA-14B467B63DBF}"/>
    <dgm:cxn modelId="{6D726C19-2EF2-49C8-AD28-7F9227DB931C}" type="presOf" srcId="{96BDF8DA-7A0A-42A6-889A-6C6398C8EAC7}" destId="{16E58F3F-88DB-4F97-942E-8685CFF59B21}" srcOrd="0" destOrd="0" presId="urn:microsoft.com/office/officeart/2005/8/layout/hProcess10"/>
    <dgm:cxn modelId="{02482EAE-999E-42FF-991E-B438CAF26BE7}" type="presOf" srcId="{8834E057-FEEB-42FF-A2C7-C0B84398FE19}" destId="{4BA0635F-7FC2-400B-BB15-3337B8AFFEF2}" srcOrd="1" destOrd="0" presId="urn:microsoft.com/office/officeart/2005/8/layout/hProcess10"/>
    <dgm:cxn modelId="{9FD8924C-B743-47D5-9632-711ED691DDC1}" type="presOf" srcId="{E2890901-9804-4FE5-BC5A-D638FDE15B0F}" destId="{16E58F3F-88DB-4F97-942E-8685CFF59B21}" srcOrd="0" destOrd="2" presId="urn:microsoft.com/office/officeart/2005/8/layout/hProcess10"/>
    <dgm:cxn modelId="{622DADA5-EC1C-46BA-8FA5-FE3DBAFC4CCD}" type="presOf" srcId="{E4EF470D-ABD5-4831-A428-A51680F3D512}" destId="{7DC102BB-95C1-40B8-9539-F71871461F7A}" srcOrd="0" destOrd="0" presId="urn:microsoft.com/office/officeart/2005/8/layout/hProcess10"/>
    <dgm:cxn modelId="{9FFCCD17-B9DF-4276-A3C9-BB5B6D1667D9}" srcId="{547E16F1-4843-4893-B88A-777B38609F92}" destId="{3D9D4C6C-DCF2-45AD-A0A6-DA61D2411C79}" srcOrd="1" destOrd="0" parTransId="{58B39287-1808-4069-BD18-7AEEB5003CCC}" sibTransId="{45A6F598-4059-454A-B378-9149132C9167}"/>
    <dgm:cxn modelId="{D3035E54-2927-4C39-84FA-9CE27D2FB2C5}" srcId="{609831C5-2691-46DF-9BFD-57484E3C85F8}" destId="{3CE3E81D-8A0E-47A5-AF88-9B77A06D1B1D}" srcOrd="1" destOrd="0" parTransId="{0DC6F63C-5CC6-49AF-8385-DA416A306729}" sibTransId="{1A8DC740-6CE2-40AF-81C6-6638ABB5BAFE}"/>
    <dgm:cxn modelId="{B9279057-7AF8-402C-843A-295ED309268D}" type="presParOf" srcId="{5A02FA9C-9F2C-414E-9EF4-14CA30E50905}" destId="{D5F4C7CE-9BC0-4071-B3FA-27FCA363BB8C}" srcOrd="0" destOrd="0" presId="urn:microsoft.com/office/officeart/2005/8/layout/hProcess10"/>
    <dgm:cxn modelId="{72B230CB-8BAF-4FB5-B2C2-BD94350A328E}" type="presParOf" srcId="{D5F4C7CE-9BC0-4071-B3FA-27FCA363BB8C}" destId="{E71E4C4C-DB3B-4693-8D81-E25B806C3913}" srcOrd="0" destOrd="0" presId="urn:microsoft.com/office/officeart/2005/8/layout/hProcess10"/>
    <dgm:cxn modelId="{2C04B475-51DC-4CA8-9BFC-657DB7DB96AA}" type="presParOf" srcId="{D5F4C7CE-9BC0-4071-B3FA-27FCA363BB8C}" destId="{16E58F3F-88DB-4F97-942E-8685CFF59B21}" srcOrd="1" destOrd="0" presId="urn:microsoft.com/office/officeart/2005/8/layout/hProcess10"/>
    <dgm:cxn modelId="{16F8FCB9-04F0-4DCF-A6FA-0EBE09D2071D}" type="presParOf" srcId="{5A02FA9C-9F2C-414E-9EF4-14CA30E50905}" destId="{7DC102BB-95C1-40B8-9539-F71871461F7A}" srcOrd="1" destOrd="0" presId="urn:microsoft.com/office/officeart/2005/8/layout/hProcess10"/>
    <dgm:cxn modelId="{CF9A923D-C760-43DB-B205-DF9F85A8F5D4}" type="presParOf" srcId="{7DC102BB-95C1-40B8-9539-F71871461F7A}" destId="{C6EC59BE-029D-48C2-A2AE-2E4A81C98C78}" srcOrd="0" destOrd="0" presId="urn:microsoft.com/office/officeart/2005/8/layout/hProcess10"/>
    <dgm:cxn modelId="{AAE197F4-0497-4150-8344-BC27128467FF}" type="presParOf" srcId="{5A02FA9C-9F2C-414E-9EF4-14CA30E50905}" destId="{B3A44078-8198-4D08-A2BF-6869152BE783}" srcOrd="2" destOrd="0" presId="urn:microsoft.com/office/officeart/2005/8/layout/hProcess10"/>
    <dgm:cxn modelId="{5D1C6B87-709D-4822-BB5B-6C4223DCA54E}" type="presParOf" srcId="{B3A44078-8198-4D08-A2BF-6869152BE783}" destId="{BD8BA15F-63BE-4151-B85E-663AABBA00B3}" srcOrd="0" destOrd="0" presId="urn:microsoft.com/office/officeart/2005/8/layout/hProcess10"/>
    <dgm:cxn modelId="{150F5477-8549-4AA2-AA9D-40C3B4E2050D}" type="presParOf" srcId="{B3A44078-8198-4D08-A2BF-6869152BE783}" destId="{DEDC20DB-08CD-4FBF-85CD-917232AD0106}" srcOrd="1" destOrd="0" presId="urn:microsoft.com/office/officeart/2005/8/layout/hProcess10"/>
    <dgm:cxn modelId="{21E8000E-70D6-4F0A-8819-5BECF168E58A}" type="presParOf" srcId="{5A02FA9C-9F2C-414E-9EF4-14CA30E50905}" destId="{F8920DEC-B01B-4614-9AFC-0D02BE02A564}" srcOrd="3" destOrd="0" presId="urn:microsoft.com/office/officeart/2005/8/layout/hProcess10"/>
    <dgm:cxn modelId="{CCB9DB52-DAFF-4546-B774-E2A7119238E4}" type="presParOf" srcId="{F8920DEC-B01B-4614-9AFC-0D02BE02A564}" destId="{9EE479EE-07AD-442E-B58D-C571D7DA88A4}" srcOrd="0" destOrd="0" presId="urn:microsoft.com/office/officeart/2005/8/layout/hProcess10"/>
    <dgm:cxn modelId="{CC12B59A-03BC-4348-BC7A-AA1610B3BBDA}" type="presParOf" srcId="{5A02FA9C-9F2C-414E-9EF4-14CA30E50905}" destId="{5CEC0B44-7A4B-42F6-AEF0-9ED4D9CCA4DC}" srcOrd="4" destOrd="0" presId="urn:microsoft.com/office/officeart/2005/8/layout/hProcess10"/>
    <dgm:cxn modelId="{F62D0D1C-7777-4793-805F-18A05E7F351E}" type="presParOf" srcId="{5CEC0B44-7A4B-42F6-AEF0-9ED4D9CCA4DC}" destId="{0CC3ECA5-CC53-45DE-87C4-5F1B2614D99F}" srcOrd="0" destOrd="0" presId="urn:microsoft.com/office/officeart/2005/8/layout/hProcess10"/>
    <dgm:cxn modelId="{A95CC9F1-76FC-4C87-9538-0A3C0172F6CB}" type="presParOf" srcId="{5CEC0B44-7A4B-42F6-AEF0-9ED4D9CCA4DC}" destId="{FB64A926-AF6D-423C-BC65-87AEE4C11FA5}" srcOrd="1" destOrd="0" presId="urn:microsoft.com/office/officeart/2005/8/layout/hProcess10"/>
    <dgm:cxn modelId="{5371D7F9-FFE6-4D44-8E5E-AC0CBC275AE7}" type="presParOf" srcId="{5A02FA9C-9F2C-414E-9EF4-14CA30E50905}" destId="{C7E42917-248C-4AC7-A26D-C89208EB832D}" srcOrd="5" destOrd="0" presId="urn:microsoft.com/office/officeart/2005/8/layout/hProcess10"/>
    <dgm:cxn modelId="{D3C2B5A6-13C4-42B4-A2BF-648CE6C0A89D}" type="presParOf" srcId="{C7E42917-248C-4AC7-A26D-C89208EB832D}" destId="{6176E6FD-C398-415F-9701-16B002B78864}" srcOrd="0" destOrd="0" presId="urn:microsoft.com/office/officeart/2005/8/layout/hProcess10"/>
    <dgm:cxn modelId="{39B02299-97AE-4779-BE34-0A8CE1215B41}" type="presParOf" srcId="{5A02FA9C-9F2C-414E-9EF4-14CA30E50905}" destId="{C2AE910E-69F2-49C8-BFC3-8892C291262D}" srcOrd="6" destOrd="0" presId="urn:microsoft.com/office/officeart/2005/8/layout/hProcess10"/>
    <dgm:cxn modelId="{83FD7190-B8B3-416E-9400-1A61FB110B06}" type="presParOf" srcId="{C2AE910E-69F2-49C8-BFC3-8892C291262D}" destId="{E3290F52-19AE-4D66-AA73-93F896FBC6E2}" srcOrd="0" destOrd="0" presId="urn:microsoft.com/office/officeart/2005/8/layout/hProcess10"/>
    <dgm:cxn modelId="{16E8F50F-3A1C-4474-AC59-928195318156}" type="presParOf" srcId="{C2AE910E-69F2-49C8-BFC3-8892C291262D}" destId="{3F102DD7-4B0D-4A34-B048-8207C43524BB}" srcOrd="1" destOrd="0" presId="urn:microsoft.com/office/officeart/2005/8/layout/hProcess10"/>
    <dgm:cxn modelId="{94DEE3F3-7420-4291-BF3C-EE81A4589E39}" type="presParOf" srcId="{5A02FA9C-9F2C-414E-9EF4-14CA30E50905}" destId="{E4F3D419-9188-415E-8921-4F0E996653B3}" srcOrd="7" destOrd="0" presId="urn:microsoft.com/office/officeart/2005/8/layout/hProcess10"/>
    <dgm:cxn modelId="{B7E16BCF-24F1-4715-95B0-4E12C0BF8167}" type="presParOf" srcId="{E4F3D419-9188-415E-8921-4F0E996653B3}" destId="{4BA0635F-7FC2-400B-BB15-3337B8AFFEF2}" srcOrd="0" destOrd="0" presId="urn:microsoft.com/office/officeart/2005/8/layout/hProcess10"/>
    <dgm:cxn modelId="{3B906C30-E6F3-4C54-BB15-C39F79807B24}" type="presParOf" srcId="{5A02FA9C-9F2C-414E-9EF4-14CA30E50905}" destId="{27AADA14-F6C5-4570-92F1-660ADC23E9EA}" srcOrd="8" destOrd="0" presId="urn:microsoft.com/office/officeart/2005/8/layout/hProcess10"/>
    <dgm:cxn modelId="{CE086B85-735A-43D2-BCF9-D6C1A036FA98}" type="presParOf" srcId="{27AADA14-F6C5-4570-92F1-660ADC23E9EA}" destId="{175B8716-F395-4A18-815F-B7909D9AB1C4}" srcOrd="0" destOrd="0" presId="urn:microsoft.com/office/officeart/2005/8/layout/hProcess10"/>
    <dgm:cxn modelId="{F952B781-1DC5-4733-B754-5A7962921187}" type="presParOf" srcId="{27AADA14-F6C5-4570-92F1-660ADC23E9EA}" destId="{D4C47F32-720F-4EE4-A939-C7026724FB6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E4C4C-DB3B-4693-8D81-E25B806C3913}">
      <dsp:nvSpPr>
        <dsp:cNvPr id="0" name=""/>
        <dsp:cNvSpPr/>
      </dsp:nvSpPr>
      <dsp:spPr>
        <a:xfrm>
          <a:off x="6663" y="1390819"/>
          <a:ext cx="1557748" cy="155774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E58F3F-88DB-4F97-942E-8685CFF59B21}">
      <dsp:nvSpPr>
        <dsp:cNvPr id="0" name=""/>
        <dsp:cNvSpPr/>
      </dsp:nvSpPr>
      <dsp:spPr>
        <a:xfrm>
          <a:off x="260250" y="2325468"/>
          <a:ext cx="1557748" cy="1557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Engage with Specialists</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Identify Head &amp; Neck specialists in the area; including surgeons, nurses, radiologists etc.</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Set up regular calls to collaborate</a:t>
          </a:r>
        </a:p>
      </dsp:txBody>
      <dsp:txXfrm>
        <a:off x="305875" y="2371093"/>
        <a:ext cx="1466498" cy="1466498"/>
      </dsp:txXfrm>
    </dsp:sp>
    <dsp:sp modelId="{7DC102BB-95C1-40B8-9539-F71871461F7A}">
      <dsp:nvSpPr>
        <dsp:cNvPr id="0" name=""/>
        <dsp:cNvSpPr/>
      </dsp:nvSpPr>
      <dsp:spPr>
        <a:xfrm>
          <a:off x="1864468" y="1982541"/>
          <a:ext cx="300056" cy="3743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1864468" y="2057402"/>
        <a:ext cx="210039" cy="224583"/>
      </dsp:txXfrm>
    </dsp:sp>
    <dsp:sp modelId="{BD8BA15F-63BE-4151-B85E-663AABBA00B3}">
      <dsp:nvSpPr>
        <dsp:cNvPr id="0" name=""/>
        <dsp:cNvSpPr/>
      </dsp:nvSpPr>
      <dsp:spPr>
        <a:xfrm>
          <a:off x="2421716" y="1390819"/>
          <a:ext cx="1557748" cy="155774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C20DB-08CD-4FBF-85CD-917232AD0106}">
      <dsp:nvSpPr>
        <dsp:cNvPr id="0" name=""/>
        <dsp:cNvSpPr/>
      </dsp:nvSpPr>
      <dsp:spPr>
        <a:xfrm>
          <a:off x="2675303" y="2325468"/>
          <a:ext cx="1557748" cy="1557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Understand/Adapt the timed pathway</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Review the Draft Timed pathway (official release due in Nov.)</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What best practice can we embed? </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Aim to be ambitious but realistic</a:t>
          </a:r>
        </a:p>
      </dsp:txBody>
      <dsp:txXfrm>
        <a:off x="2720928" y="2371093"/>
        <a:ext cx="1466498" cy="1466498"/>
      </dsp:txXfrm>
    </dsp:sp>
    <dsp:sp modelId="{F8920DEC-B01B-4614-9AFC-0D02BE02A564}">
      <dsp:nvSpPr>
        <dsp:cNvPr id="0" name=""/>
        <dsp:cNvSpPr/>
      </dsp:nvSpPr>
      <dsp:spPr>
        <a:xfrm>
          <a:off x="4279521" y="1982541"/>
          <a:ext cx="300056" cy="3743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279521" y="2057402"/>
        <a:ext cx="210039" cy="224583"/>
      </dsp:txXfrm>
    </dsp:sp>
    <dsp:sp modelId="{0CC3ECA5-CC53-45DE-87C4-5F1B2614D99F}">
      <dsp:nvSpPr>
        <dsp:cNvPr id="0" name=""/>
        <dsp:cNvSpPr/>
      </dsp:nvSpPr>
      <dsp:spPr>
        <a:xfrm>
          <a:off x="4836769" y="1390819"/>
          <a:ext cx="1557748" cy="155774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4A926-AF6D-423C-BC65-87AEE4C11FA5}">
      <dsp:nvSpPr>
        <dsp:cNvPr id="0" name=""/>
        <dsp:cNvSpPr/>
      </dsp:nvSpPr>
      <dsp:spPr>
        <a:xfrm>
          <a:off x="5090356" y="2325468"/>
          <a:ext cx="1557748" cy="1557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Get Stakeholder Approval</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Share with wider groups to get buy in &amp; engagement</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Take onboard feedback to make improvements</a:t>
          </a:r>
        </a:p>
      </dsp:txBody>
      <dsp:txXfrm>
        <a:off x="5135981" y="2371093"/>
        <a:ext cx="1466498" cy="1466498"/>
      </dsp:txXfrm>
    </dsp:sp>
    <dsp:sp modelId="{C7E42917-248C-4AC7-A26D-C89208EB832D}">
      <dsp:nvSpPr>
        <dsp:cNvPr id="0" name=""/>
        <dsp:cNvSpPr/>
      </dsp:nvSpPr>
      <dsp:spPr>
        <a:xfrm>
          <a:off x="6694574" y="1982541"/>
          <a:ext cx="300056" cy="3743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6694574" y="2057402"/>
        <a:ext cx="210039" cy="224583"/>
      </dsp:txXfrm>
    </dsp:sp>
    <dsp:sp modelId="{E3290F52-19AE-4D66-AA73-93F896FBC6E2}">
      <dsp:nvSpPr>
        <dsp:cNvPr id="0" name=""/>
        <dsp:cNvSpPr/>
      </dsp:nvSpPr>
      <dsp:spPr>
        <a:xfrm>
          <a:off x="7251822" y="1390819"/>
          <a:ext cx="1557748" cy="155774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02DD7-4B0D-4A34-B048-8207C43524BB}">
      <dsp:nvSpPr>
        <dsp:cNvPr id="0" name=""/>
        <dsp:cNvSpPr/>
      </dsp:nvSpPr>
      <dsp:spPr>
        <a:xfrm>
          <a:off x="7505409" y="2325468"/>
          <a:ext cx="1557748" cy="1557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Release to Providers</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Include planning templates to support  improvement work</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Work </a:t>
          </a:r>
          <a:r>
            <a:rPr lang="en-GB" sz="900" i="1" kern="1200" dirty="0">
              <a:latin typeface="Arial" panose="020B0604020202020204" pitchFamily="34" charset="0"/>
              <a:cs typeface="Arial" panose="020B0604020202020204" pitchFamily="34" charset="0"/>
            </a:rPr>
            <a:t>with </a:t>
          </a:r>
          <a:r>
            <a:rPr lang="en-GB" sz="900" i="0" kern="1200" dirty="0">
              <a:latin typeface="Arial" panose="020B0604020202020204" pitchFamily="34" charset="0"/>
              <a:cs typeface="Arial" panose="020B0604020202020204" pitchFamily="34" charset="0"/>
            </a:rPr>
            <a:t>providers to help them achieve the pathway </a:t>
          </a:r>
          <a:endParaRPr lang="en-GB" sz="900" kern="1200" dirty="0">
            <a:latin typeface="Arial" panose="020B0604020202020204" pitchFamily="34" charset="0"/>
            <a:cs typeface="Arial" panose="020B0604020202020204" pitchFamily="34" charset="0"/>
          </a:endParaRPr>
        </a:p>
      </dsp:txBody>
      <dsp:txXfrm>
        <a:off x="7551034" y="2371093"/>
        <a:ext cx="1466498" cy="1466498"/>
      </dsp:txXfrm>
    </dsp:sp>
    <dsp:sp modelId="{E4F3D419-9188-415E-8921-4F0E996653B3}">
      <dsp:nvSpPr>
        <dsp:cNvPr id="0" name=""/>
        <dsp:cNvSpPr/>
      </dsp:nvSpPr>
      <dsp:spPr>
        <a:xfrm>
          <a:off x="9109627" y="1982541"/>
          <a:ext cx="300056" cy="3743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9109627" y="2057402"/>
        <a:ext cx="210039" cy="224583"/>
      </dsp:txXfrm>
    </dsp:sp>
    <dsp:sp modelId="{175B8716-F395-4A18-815F-B7909D9AB1C4}">
      <dsp:nvSpPr>
        <dsp:cNvPr id="0" name=""/>
        <dsp:cNvSpPr/>
      </dsp:nvSpPr>
      <dsp:spPr>
        <a:xfrm>
          <a:off x="9666875" y="1390819"/>
          <a:ext cx="1557748" cy="155774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C47F32-720F-4EE4-A939-C7026724FB6E}">
      <dsp:nvSpPr>
        <dsp:cNvPr id="0" name=""/>
        <dsp:cNvSpPr/>
      </dsp:nvSpPr>
      <dsp:spPr>
        <a:xfrm>
          <a:off x="9920462" y="2325468"/>
          <a:ext cx="1557748" cy="1557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“Go Live”</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Once SWAG &amp; Providers agree, the pathway can go live</a:t>
          </a:r>
        </a:p>
        <a:p>
          <a:pPr marL="57150" lvl="1" indent="-57150" algn="l" defTabSz="400050">
            <a:lnSpc>
              <a:spcPct val="90000"/>
            </a:lnSpc>
            <a:spcBef>
              <a:spcPct val="0"/>
            </a:spcBef>
            <a:spcAft>
              <a:spcPct val="15000"/>
            </a:spcAft>
            <a:buChar char="••"/>
          </a:pPr>
          <a:r>
            <a:rPr lang="en-GB" sz="900" kern="1200" dirty="0">
              <a:latin typeface="Arial" panose="020B0604020202020204" pitchFamily="34" charset="0"/>
              <a:cs typeface="Arial" panose="020B0604020202020204" pitchFamily="34" charset="0"/>
            </a:rPr>
            <a:t>Start monitoring FDS improvements, patient feedback etc. </a:t>
          </a:r>
        </a:p>
      </dsp:txBody>
      <dsp:txXfrm>
        <a:off x="9966087" y="2371093"/>
        <a:ext cx="1466498" cy="14664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29D47-5675-40A7-A9D3-6149A389B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412B326-73CE-4EC5-B1CE-61AF729D0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0BC328C-C832-4232-BAB0-06CB22E094FB}"/>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5" name="Footer Placeholder 4">
            <a:extLst>
              <a:ext uri="{FF2B5EF4-FFF2-40B4-BE49-F238E27FC236}">
                <a16:creationId xmlns:a16="http://schemas.microsoft.com/office/drawing/2014/main" xmlns="" id="{2347F038-4513-4070-BD71-F1F9EE54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18C07B1-36B8-4656-A3D2-434D6072B245}"/>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154175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C295E-F150-461E-BBF5-EF24F10652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9E0514E-DAE4-4A83-9B98-1756B3790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D1090B0-CBFC-4CD9-AC0F-049DF0CE403D}"/>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5" name="Footer Placeholder 4">
            <a:extLst>
              <a:ext uri="{FF2B5EF4-FFF2-40B4-BE49-F238E27FC236}">
                <a16:creationId xmlns:a16="http://schemas.microsoft.com/office/drawing/2014/main" xmlns="" id="{79932DE1-C34D-4BA2-947A-1AAA4DDF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AFFFB40-EFCC-4989-A134-5E5FD89F7DA6}"/>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403798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F9A5803-2547-44D6-BE69-C96309F658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8968473-55AF-4E99-92D3-3E6130AB1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B4B7AB-3924-4F8B-87BF-B06990C3D354}"/>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5" name="Footer Placeholder 4">
            <a:extLst>
              <a:ext uri="{FF2B5EF4-FFF2-40B4-BE49-F238E27FC236}">
                <a16:creationId xmlns:a16="http://schemas.microsoft.com/office/drawing/2014/main" xmlns="" id="{9122993A-AF0B-46FD-939E-27BDF17DEE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E4ECCD-ABF6-473D-8ADE-51A73EFC9842}"/>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33953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7EB68-0F93-4F6D-B34F-8D6922AB16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11F47C0-8808-4A62-A5AD-F2CEB64538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3ACDAEA-10EA-400B-A527-2CAC60CC4BD0}"/>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5" name="Footer Placeholder 4">
            <a:extLst>
              <a:ext uri="{FF2B5EF4-FFF2-40B4-BE49-F238E27FC236}">
                <a16:creationId xmlns:a16="http://schemas.microsoft.com/office/drawing/2014/main" xmlns="" id="{60041463-A18E-4BD1-9F2C-E5147A9156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DB373BD-4DDF-42F2-BDA8-FDA97E74B372}"/>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152338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105BD-89DF-44EA-B117-5DECF30C5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C2203CD-9DD0-4E4A-A0E1-860D194BE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D79CC4A-42BC-432E-A413-886C8324A568}"/>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5" name="Footer Placeholder 4">
            <a:extLst>
              <a:ext uri="{FF2B5EF4-FFF2-40B4-BE49-F238E27FC236}">
                <a16:creationId xmlns:a16="http://schemas.microsoft.com/office/drawing/2014/main" xmlns="" id="{0C32425D-478D-4E03-B944-84A36C55E5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8DB85EF-05C2-455D-AB3C-7D117CC7F646}"/>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193446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B15A0-F61B-434B-BF60-7CB5BDCA5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5FF7CB8-ED53-4157-A487-73C642FAFC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A3476B8-659D-4CFD-8C15-3BA87B577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7A8FEDB-A8DF-4DE1-9FDD-3D25B944290F}"/>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6" name="Footer Placeholder 5">
            <a:extLst>
              <a:ext uri="{FF2B5EF4-FFF2-40B4-BE49-F238E27FC236}">
                <a16:creationId xmlns:a16="http://schemas.microsoft.com/office/drawing/2014/main" xmlns="" id="{BABEDB57-8822-467F-884A-85D65D1C86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3BA111F-F4BF-42DD-94FF-D3F4AC4A3940}"/>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103687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F0FD9-B15E-4C6B-86F0-41EAAF9EE3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8D2F960-8D2D-4314-8343-C0EBC23F1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FAF8BA7-98BF-484A-B31D-65FD2FF65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23ACB81-8633-4CF5-9196-993F3BAA1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663B33B-0BB0-433F-8BA9-0F789BE47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6DF0245-AFEE-47C9-B1CA-384DD746F374}"/>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8" name="Footer Placeholder 7">
            <a:extLst>
              <a:ext uri="{FF2B5EF4-FFF2-40B4-BE49-F238E27FC236}">
                <a16:creationId xmlns:a16="http://schemas.microsoft.com/office/drawing/2014/main" xmlns="" id="{870E5C13-44A3-4535-B22B-3A014CD9BC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A0CACED-6B76-4A14-AA8A-5C906A0FDBD0}"/>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189102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20E8C-A6FE-42EF-AD01-7FB495ABE5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1E98F42-BDC4-474A-8005-7AD806102C73}"/>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4" name="Footer Placeholder 3">
            <a:extLst>
              <a:ext uri="{FF2B5EF4-FFF2-40B4-BE49-F238E27FC236}">
                <a16:creationId xmlns:a16="http://schemas.microsoft.com/office/drawing/2014/main" xmlns="" id="{1BB7101C-59C3-40E6-BA54-D51C47B08A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8228795-E3C3-4CD3-A581-1B514586EB17}"/>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338223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54163A-AEFC-439C-95FE-1BB500B977AD}"/>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3" name="Footer Placeholder 2">
            <a:extLst>
              <a:ext uri="{FF2B5EF4-FFF2-40B4-BE49-F238E27FC236}">
                <a16:creationId xmlns:a16="http://schemas.microsoft.com/office/drawing/2014/main" xmlns="" id="{7652CEAF-3008-4F2F-8DB3-4F636BAC84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CFE2AFB-C8ED-430F-84C2-9129A14A3FC0}"/>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5357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2A274-0099-4809-A479-64F6B71D3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F17D0DF-E473-4BB1-A0F1-ACCF63906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225CB9F-C407-45B5-9DAE-86F134FD0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5FB2722-9C1A-4760-A351-3F8C996D9B7F}"/>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6" name="Footer Placeholder 5">
            <a:extLst>
              <a:ext uri="{FF2B5EF4-FFF2-40B4-BE49-F238E27FC236}">
                <a16:creationId xmlns:a16="http://schemas.microsoft.com/office/drawing/2014/main" xmlns="" id="{ECCDED61-AF5F-4EDA-A2F4-5D303D9F4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32C9AF1-6031-438B-BA99-A630C895AA5A}"/>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408905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533A7D-BCD5-42B8-98CA-CF7CBCDA9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A55E5A9D-6865-4A29-81D9-1254CF336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05E57B0-F2FE-4FB2-83DB-A326BD802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BD7D56-B0E2-44A6-A303-95579874BC3C}"/>
              </a:ext>
            </a:extLst>
          </p:cNvPr>
          <p:cNvSpPr>
            <a:spLocks noGrp="1"/>
          </p:cNvSpPr>
          <p:nvPr>
            <p:ph type="dt" sz="half" idx="10"/>
          </p:nvPr>
        </p:nvSpPr>
        <p:spPr/>
        <p:txBody>
          <a:bodyPr/>
          <a:lstStyle/>
          <a:p>
            <a:fld id="{DEB33A62-BC5C-40AB-87A7-E2DC5B264C3B}" type="datetimeFigureOut">
              <a:rPr lang="en-GB" smtClean="0"/>
              <a:t>23/11/2021</a:t>
            </a:fld>
            <a:endParaRPr lang="en-GB"/>
          </a:p>
        </p:txBody>
      </p:sp>
      <p:sp>
        <p:nvSpPr>
          <p:cNvPr id="6" name="Footer Placeholder 5">
            <a:extLst>
              <a:ext uri="{FF2B5EF4-FFF2-40B4-BE49-F238E27FC236}">
                <a16:creationId xmlns:a16="http://schemas.microsoft.com/office/drawing/2014/main" xmlns="" id="{F6701CED-6463-4829-A700-9AC2BB01EB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13EA939-88A6-4ACD-A21E-54D846514FBC}"/>
              </a:ext>
            </a:extLst>
          </p:cNvPr>
          <p:cNvSpPr>
            <a:spLocks noGrp="1"/>
          </p:cNvSpPr>
          <p:nvPr>
            <p:ph type="sldNum" sz="quarter" idx="12"/>
          </p:nvPr>
        </p:nvSpPr>
        <p:spPr/>
        <p:txBody>
          <a:bodyPr/>
          <a:lstStyle/>
          <a:p>
            <a:fld id="{A8529C38-B9F4-4AF5-98EE-114D65CEFCB7}" type="slidenum">
              <a:rPr lang="en-GB" smtClean="0"/>
              <a:t>‹#›</a:t>
            </a:fld>
            <a:endParaRPr lang="en-GB"/>
          </a:p>
        </p:txBody>
      </p:sp>
    </p:spTree>
    <p:extLst>
      <p:ext uri="{BB962C8B-B14F-4D97-AF65-F5344CB8AC3E}">
        <p14:creationId xmlns:p14="http://schemas.microsoft.com/office/powerpoint/2010/main" val="187327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CD1AC0-A293-4CEF-BEB3-6830A2726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7DD39CF-1F74-4E49-B3D2-BD2471E91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21A1921-D57A-4D06-AD2F-852FC51A6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33A62-BC5C-40AB-87A7-E2DC5B264C3B}" type="datetimeFigureOut">
              <a:rPr lang="en-GB" smtClean="0"/>
              <a:t>23/11/2021</a:t>
            </a:fld>
            <a:endParaRPr lang="en-GB"/>
          </a:p>
        </p:txBody>
      </p:sp>
      <p:sp>
        <p:nvSpPr>
          <p:cNvPr id="5" name="Footer Placeholder 4">
            <a:extLst>
              <a:ext uri="{FF2B5EF4-FFF2-40B4-BE49-F238E27FC236}">
                <a16:creationId xmlns:a16="http://schemas.microsoft.com/office/drawing/2014/main" xmlns="" id="{61F56ADE-EFFC-4A20-A82E-604014785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A70CA8B-BCD0-4CF9-B631-0F3262D35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29C38-B9F4-4AF5-98EE-114D65CEFCB7}" type="slidenum">
              <a:rPr lang="en-GB" smtClean="0"/>
              <a:t>‹#›</a:t>
            </a:fld>
            <a:endParaRPr lang="en-GB"/>
          </a:p>
        </p:txBody>
      </p:sp>
    </p:spTree>
    <p:extLst>
      <p:ext uri="{BB962C8B-B14F-4D97-AF65-F5344CB8AC3E}">
        <p14:creationId xmlns:p14="http://schemas.microsoft.com/office/powerpoint/2010/main" val="210015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future.nhs.uk/canc/view?objectId=53812837"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Belinda.hill4@NHS.net"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79A137-64B7-4E1B-8D9B-98B23B996B03}"/>
              </a:ext>
            </a:extLst>
          </p:cNvPr>
          <p:cNvSpPr/>
          <p:nvPr/>
        </p:nvSpPr>
        <p:spPr>
          <a:xfrm>
            <a:off x="221342" y="228600"/>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224751CD-67FD-4BEA-987B-922859C43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1150" y="537010"/>
            <a:ext cx="2001944" cy="760132"/>
          </a:xfrm>
          <a:prstGeom prst="rect">
            <a:avLst/>
          </a:prstGeom>
        </p:spPr>
      </p:pic>
      <p:sp>
        <p:nvSpPr>
          <p:cNvPr id="6" name="Title 5">
            <a:extLst>
              <a:ext uri="{FF2B5EF4-FFF2-40B4-BE49-F238E27FC236}">
                <a16:creationId xmlns:a16="http://schemas.microsoft.com/office/drawing/2014/main" xmlns="" id="{50C37B8A-7214-4275-BF06-D445A67F71D7}"/>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SWAG Head &amp; Neck RDS CAG Presentation</a:t>
            </a:r>
          </a:p>
        </p:txBody>
      </p:sp>
      <p:sp>
        <p:nvSpPr>
          <p:cNvPr id="8" name="TextBox 7">
            <a:extLst>
              <a:ext uri="{FF2B5EF4-FFF2-40B4-BE49-F238E27FC236}">
                <a16:creationId xmlns:a16="http://schemas.microsoft.com/office/drawing/2014/main" xmlns="" id="{447E85FA-AB9F-4796-9C3D-FA25CC4874D4}"/>
              </a:ext>
            </a:extLst>
          </p:cNvPr>
          <p:cNvSpPr txBox="1"/>
          <p:nvPr/>
        </p:nvSpPr>
        <p:spPr>
          <a:xfrm>
            <a:off x="7439487" y="2929631"/>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94456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380105-6D81-46FA-AFF5-BB475650141D}"/>
              </a:ext>
            </a:extLst>
          </p:cNvPr>
          <p:cNvSpPr/>
          <p:nvPr/>
        </p:nvSpPr>
        <p:spPr>
          <a:xfrm>
            <a:off x="224971" y="224971"/>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D5BE80EC-D2DD-43CC-A735-E057D2B20F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8398" y="252313"/>
            <a:ext cx="2001944" cy="760132"/>
          </a:xfrm>
          <a:prstGeom prst="rect">
            <a:avLst/>
          </a:prstGeom>
        </p:spPr>
      </p:pic>
      <p:pic>
        <p:nvPicPr>
          <p:cNvPr id="6" name="Picture 5">
            <a:extLst>
              <a:ext uri="{FF2B5EF4-FFF2-40B4-BE49-F238E27FC236}">
                <a16:creationId xmlns:a16="http://schemas.microsoft.com/office/drawing/2014/main" xmlns="" id="{A5A18317-CC1B-411C-AC99-73AE88F389EE}"/>
              </a:ext>
            </a:extLst>
          </p:cNvPr>
          <p:cNvPicPr>
            <a:picLocks noChangeAspect="1"/>
          </p:cNvPicPr>
          <p:nvPr/>
        </p:nvPicPr>
        <p:blipFill>
          <a:blip r:embed="rId3"/>
          <a:stretch>
            <a:fillRect/>
          </a:stretch>
        </p:blipFill>
        <p:spPr>
          <a:xfrm>
            <a:off x="490904" y="894147"/>
            <a:ext cx="9863016" cy="4876019"/>
          </a:xfrm>
          <a:prstGeom prst="rect">
            <a:avLst/>
          </a:prstGeom>
        </p:spPr>
      </p:pic>
      <p:sp>
        <p:nvSpPr>
          <p:cNvPr id="7" name="Title 2">
            <a:extLst>
              <a:ext uri="{FF2B5EF4-FFF2-40B4-BE49-F238E27FC236}">
                <a16:creationId xmlns:a16="http://schemas.microsoft.com/office/drawing/2014/main" xmlns="" id="{60D7088B-FC30-4195-BA02-0A56B56F7C54}"/>
              </a:ext>
            </a:extLst>
          </p:cNvPr>
          <p:cNvSpPr txBox="1">
            <a:spLocks/>
          </p:cNvSpPr>
          <p:nvPr/>
        </p:nvSpPr>
        <p:spPr>
          <a:xfrm>
            <a:off x="398586" y="326555"/>
            <a:ext cx="9012116" cy="611649"/>
          </a:xfrm>
          <a:prstGeom prst="rect">
            <a:avLst/>
          </a:prstGeom>
        </p:spPr>
        <p:txBody>
          <a:bodyPr vert="horz" lIns="0" tIns="45720" rIns="0" bIns="45720" rtlCol="0" anchor="b">
            <a:noAutofit/>
          </a:bodyPr>
          <a:lstStyle>
            <a:lvl1pPr algn="l" defTabSz="457200" rtl="0" eaLnBrk="1" latinLnBrk="0" hangingPunct="1">
              <a:spcBef>
                <a:spcPct val="0"/>
              </a:spcBef>
              <a:buNone/>
              <a:defRPr lang="en-GB" sz="3600" b="0" i="0" kern="1200" baseline="0">
                <a:solidFill>
                  <a:srgbClr val="005EB8"/>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National Rapid Diagnostic Centre Components</a:t>
            </a:r>
          </a:p>
        </p:txBody>
      </p:sp>
      <p:sp>
        <p:nvSpPr>
          <p:cNvPr id="2" name="Rectangle 1">
            <a:extLst>
              <a:ext uri="{FF2B5EF4-FFF2-40B4-BE49-F238E27FC236}">
                <a16:creationId xmlns:a16="http://schemas.microsoft.com/office/drawing/2014/main" xmlns="" id="{B8C7EDE7-2E68-4C3B-B41D-51C9994AA6FD}"/>
              </a:ext>
            </a:extLst>
          </p:cNvPr>
          <p:cNvSpPr/>
          <p:nvPr/>
        </p:nvSpPr>
        <p:spPr>
          <a:xfrm>
            <a:off x="826168" y="5963853"/>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RDC Vision and 2019/20 Implementation Specification - Cancer Alliances Workspace -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FutureNHS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Collaboration Platform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03262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25AA9AB-A788-481C-B78A-8E9F0F03417C}"/>
              </a:ext>
            </a:extLst>
          </p:cNvPr>
          <p:cNvSpPr/>
          <p:nvPr/>
        </p:nvSpPr>
        <p:spPr>
          <a:xfrm>
            <a:off x="224971" y="224971"/>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5CF1FDA2-22B4-40D4-8CEC-FEE181190008}"/>
              </a:ext>
            </a:extLst>
          </p:cNvPr>
          <p:cNvSpPr>
            <a:spLocks noGrp="1"/>
          </p:cNvSpPr>
          <p:nvPr>
            <p:ph type="title"/>
          </p:nvPr>
        </p:nvSpPr>
        <p:spPr>
          <a:xfrm>
            <a:off x="301658" y="1039787"/>
            <a:ext cx="11052142" cy="1325563"/>
          </a:xfrm>
        </p:spPr>
        <p:txBody>
          <a:bodyPr/>
          <a:lstStyle/>
          <a:p>
            <a:r>
              <a:rPr lang="en-GB" dirty="0">
                <a:latin typeface="Arial" panose="020B0604020202020204" pitchFamily="34" charset="0"/>
                <a:cs typeface="Arial" panose="020B0604020202020204" pitchFamily="34" charset="0"/>
              </a:rPr>
              <a:t>Our Plan for the Head &amp; Neck RDS Project</a:t>
            </a:r>
          </a:p>
        </p:txBody>
      </p:sp>
      <p:pic>
        <p:nvPicPr>
          <p:cNvPr id="6" name="Picture 5">
            <a:extLst>
              <a:ext uri="{FF2B5EF4-FFF2-40B4-BE49-F238E27FC236}">
                <a16:creationId xmlns:a16="http://schemas.microsoft.com/office/drawing/2014/main" xmlns="" id="{ACBAA203-F453-4C46-A779-6A8BB230E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8398" y="252313"/>
            <a:ext cx="2001944" cy="760132"/>
          </a:xfrm>
          <a:prstGeom prst="rect">
            <a:avLst/>
          </a:prstGeom>
        </p:spPr>
      </p:pic>
      <p:graphicFrame>
        <p:nvGraphicFramePr>
          <p:cNvPr id="9" name="Diagram 8">
            <a:extLst>
              <a:ext uri="{FF2B5EF4-FFF2-40B4-BE49-F238E27FC236}">
                <a16:creationId xmlns:a16="http://schemas.microsoft.com/office/drawing/2014/main" xmlns="" id="{BB1AC023-0BEB-4466-AF51-BFCE439D6D90}"/>
              </a:ext>
            </a:extLst>
          </p:cNvPr>
          <p:cNvGraphicFramePr/>
          <p:nvPr>
            <p:extLst>
              <p:ext uri="{D42A27DB-BD31-4B8C-83A1-F6EECF244321}">
                <p14:modId xmlns:p14="http://schemas.microsoft.com/office/powerpoint/2010/main" val="3723171521"/>
              </p:ext>
            </p:extLst>
          </p:nvPr>
        </p:nvGraphicFramePr>
        <p:xfrm>
          <a:off x="301658" y="1331650"/>
          <a:ext cx="11484874" cy="5274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C74AD29C-6847-47A4-AE01-580D5344E0A6}"/>
              </a:ext>
            </a:extLst>
          </p:cNvPr>
          <p:cNvSpPr txBox="1"/>
          <p:nvPr/>
        </p:nvSpPr>
        <p:spPr>
          <a:xfrm>
            <a:off x="541538" y="5575177"/>
            <a:ext cx="10369118" cy="923330"/>
          </a:xfrm>
          <a:prstGeom prst="rect">
            <a:avLst/>
          </a:prstGeom>
          <a:noFill/>
        </p:spPr>
        <p:txBody>
          <a:bodyPr wrap="square" rtlCol="0">
            <a:spAutoFit/>
          </a:bodyPr>
          <a:lstStyle/>
          <a:p>
            <a:pPr marL="285750" indent="-285750">
              <a:buFont typeface="Arial" panose="020B0604020202020204" pitchFamily="34" charset="0"/>
              <a:buChar char="•"/>
            </a:pPr>
            <a:r>
              <a:rPr lang="en-GB" dirty="0"/>
              <a:t>Head &amp; Neck will be one of the pathways we intend to implement as an RDS </a:t>
            </a:r>
            <a:r>
              <a:rPr lang="en-GB"/>
              <a:t>in 22/23 </a:t>
            </a:r>
            <a:endParaRPr lang="en-GB" dirty="0"/>
          </a:p>
          <a:p>
            <a:pPr marL="285750" indent="-285750">
              <a:buFont typeface="Arial" panose="020B0604020202020204" pitchFamily="34" charset="0"/>
              <a:buChar char="•"/>
            </a:pPr>
            <a:r>
              <a:rPr lang="en-GB" dirty="0"/>
              <a:t>Where providers are already meeting some of the RDS principles, we will look to take best practice and share across the region to encourage equity for our patients. </a:t>
            </a:r>
          </a:p>
        </p:txBody>
      </p:sp>
    </p:spTree>
    <p:extLst>
      <p:ext uri="{BB962C8B-B14F-4D97-AF65-F5344CB8AC3E}">
        <p14:creationId xmlns:p14="http://schemas.microsoft.com/office/powerpoint/2010/main" val="351109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FD6E91A-89ED-4EAD-BED9-E33CA1287946}"/>
              </a:ext>
            </a:extLst>
          </p:cNvPr>
          <p:cNvSpPr/>
          <p:nvPr/>
        </p:nvSpPr>
        <p:spPr>
          <a:xfrm>
            <a:off x="221343" y="136512"/>
            <a:ext cx="11728002" cy="658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F5913267-8AF0-4174-A8AD-0B916A19D70A}"/>
              </a:ext>
            </a:extLst>
          </p:cNvPr>
          <p:cNvPicPr>
            <a:picLocks noChangeAspect="1"/>
          </p:cNvPicPr>
          <p:nvPr/>
        </p:nvPicPr>
        <p:blipFill>
          <a:blip r:embed="rId2"/>
          <a:stretch>
            <a:fillRect/>
          </a:stretch>
        </p:blipFill>
        <p:spPr>
          <a:xfrm>
            <a:off x="165543" y="136513"/>
            <a:ext cx="10638581" cy="6584974"/>
          </a:xfrm>
          <a:prstGeom prst="rect">
            <a:avLst/>
          </a:prstGeom>
        </p:spPr>
      </p:pic>
      <p:sp>
        <p:nvSpPr>
          <p:cNvPr id="3" name="TextBox 2">
            <a:extLst>
              <a:ext uri="{FF2B5EF4-FFF2-40B4-BE49-F238E27FC236}">
                <a16:creationId xmlns:a16="http://schemas.microsoft.com/office/drawing/2014/main" xmlns="" id="{AFFF146B-E315-43C6-9618-79F65D7E1D64}"/>
              </a:ext>
            </a:extLst>
          </p:cNvPr>
          <p:cNvSpPr txBox="1"/>
          <p:nvPr/>
        </p:nvSpPr>
        <p:spPr>
          <a:xfrm>
            <a:off x="4099001" y="242882"/>
            <a:ext cx="3254478" cy="646331"/>
          </a:xfrm>
          <a:prstGeom prst="rect">
            <a:avLst/>
          </a:prstGeom>
          <a:noFill/>
        </p:spPr>
        <p:txBody>
          <a:bodyPr wrap="square" rtlCol="0">
            <a:spAutoFit/>
          </a:bodyPr>
          <a:lstStyle/>
          <a:p>
            <a:r>
              <a:rPr lang="en-GB" sz="3600" dirty="0">
                <a:solidFill>
                  <a:srgbClr val="FF0000"/>
                </a:solidFill>
                <a:latin typeface="Arial" panose="020B0604020202020204" pitchFamily="34" charset="0"/>
                <a:cs typeface="Arial" panose="020B0604020202020204" pitchFamily="34" charset="0"/>
              </a:rPr>
              <a:t>DRAFT</a:t>
            </a:r>
            <a:endParaRPr lang="en-GB"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259FF90-BEAA-44F7-B42C-E564074B66A3}"/>
              </a:ext>
            </a:extLst>
          </p:cNvPr>
          <p:cNvSpPr txBox="1"/>
          <p:nvPr/>
        </p:nvSpPr>
        <p:spPr>
          <a:xfrm>
            <a:off x="5846809" y="136510"/>
            <a:ext cx="3124940"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How does this fit with current practice across SWAG? What adaptions do we need to make?</a:t>
            </a:r>
          </a:p>
        </p:txBody>
      </p:sp>
    </p:spTree>
    <p:extLst>
      <p:ext uri="{BB962C8B-B14F-4D97-AF65-F5344CB8AC3E}">
        <p14:creationId xmlns:p14="http://schemas.microsoft.com/office/powerpoint/2010/main" val="15593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A431338-8D16-4AC9-8F59-58B3BC3C9636}"/>
              </a:ext>
            </a:extLst>
          </p:cNvPr>
          <p:cNvSpPr/>
          <p:nvPr/>
        </p:nvSpPr>
        <p:spPr>
          <a:xfrm>
            <a:off x="221343" y="136512"/>
            <a:ext cx="11728002" cy="658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xmlns="" id="{524EDAB3-38FF-4498-982F-D05EDF7D5DCC}"/>
              </a:ext>
            </a:extLst>
          </p:cNvPr>
          <p:cNvPicPr>
            <a:picLocks noChangeAspect="1"/>
          </p:cNvPicPr>
          <p:nvPr/>
        </p:nvPicPr>
        <p:blipFill>
          <a:blip r:embed="rId2"/>
          <a:stretch>
            <a:fillRect/>
          </a:stretch>
        </p:blipFill>
        <p:spPr>
          <a:xfrm>
            <a:off x="393370" y="1425284"/>
            <a:ext cx="11383947" cy="5046398"/>
          </a:xfrm>
          <a:prstGeom prst="rect">
            <a:avLst/>
          </a:prstGeom>
        </p:spPr>
      </p:pic>
      <p:sp>
        <p:nvSpPr>
          <p:cNvPr id="4" name="TextBox 3">
            <a:extLst>
              <a:ext uri="{FF2B5EF4-FFF2-40B4-BE49-F238E27FC236}">
                <a16:creationId xmlns:a16="http://schemas.microsoft.com/office/drawing/2014/main" xmlns="" id="{D0656182-472A-442F-A972-39183BBD56B5}"/>
              </a:ext>
            </a:extLst>
          </p:cNvPr>
          <p:cNvSpPr txBox="1"/>
          <p:nvPr/>
        </p:nvSpPr>
        <p:spPr>
          <a:xfrm>
            <a:off x="506026" y="386318"/>
            <a:ext cx="8851037"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Can also utilise the proposed audit tool to assess how well we currently achieve the National Pathway Milestones. </a:t>
            </a:r>
          </a:p>
        </p:txBody>
      </p:sp>
    </p:spTree>
    <p:extLst>
      <p:ext uri="{BB962C8B-B14F-4D97-AF65-F5344CB8AC3E}">
        <p14:creationId xmlns:p14="http://schemas.microsoft.com/office/powerpoint/2010/main" val="21701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25AA9AB-A788-481C-B78A-8E9F0F03417C}"/>
              </a:ext>
            </a:extLst>
          </p:cNvPr>
          <p:cNvSpPr/>
          <p:nvPr/>
        </p:nvSpPr>
        <p:spPr>
          <a:xfrm>
            <a:off x="221342" y="204887"/>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ACBAA203-F453-4C46-A779-6A8BB230E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8398" y="252313"/>
            <a:ext cx="2001944" cy="760132"/>
          </a:xfrm>
          <a:prstGeom prst="rect">
            <a:avLst/>
          </a:prstGeom>
        </p:spPr>
      </p:pic>
      <p:sp>
        <p:nvSpPr>
          <p:cNvPr id="14" name="Title 1">
            <a:extLst>
              <a:ext uri="{FF2B5EF4-FFF2-40B4-BE49-F238E27FC236}">
                <a16:creationId xmlns:a16="http://schemas.microsoft.com/office/drawing/2014/main" xmlns="" id="{6FC0F5F9-DC21-44C1-88E7-B78F18181DB0}"/>
              </a:ext>
            </a:extLst>
          </p:cNvPr>
          <p:cNvSpPr>
            <a:spLocks noGrp="1"/>
          </p:cNvSpPr>
          <p:nvPr>
            <p:ph type="title"/>
          </p:nvPr>
        </p:nvSpPr>
        <p:spPr>
          <a:xfrm>
            <a:off x="301658" y="349663"/>
            <a:ext cx="10515600" cy="1325563"/>
          </a:xfrm>
        </p:spPr>
        <p:txBody>
          <a:bodyPr/>
          <a:lstStyle/>
          <a:p>
            <a:r>
              <a:rPr lang="en-GB" dirty="0">
                <a:latin typeface="Arial" panose="020B0604020202020204" pitchFamily="34" charset="0"/>
                <a:cs typeface="Arial" panose="020B0604020202020204" pitchFamily="34" charset="0"/>
              </a:rPr>
              <a:t>What Next…?</a:t>
            </a:r>
          </a:p>
        </p:txBody>
      </p:sp>
      <p:sp>
        <p:nvSpPr>
          <p:cNvPr id="2" name="TextBox 1">
            <a:extLst>
              <a:ext uri="{FF2B5EF4-FFF2-40B4-BE49-F238E27FC236}">
                <a16:creationId xmlns:a16="http://schemas.microsoft.com/office/drawing/2014/main" xmlns="" id="{366F423E-45CC-4D0B-AA89-10EFE22D61C5}"/>
              </a:ext>
            </a:extLst>
          </p:cNvPr>
          <p:cNvSpPr txBox="1"/>
          <p:nvPr/>
        </p:nvSpPr>
        <p:spPr>
          <a:xfrm>
            <a:off x="443884" y="1772576"/>
            <a:ext cx="11043821"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Call to Action! SWAG are looking for Clinicians that are interested in engaging with this project to start meeting ASAP in order to give our providers as much notice as possible about the improvements proposed. </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We have RDS Funds to use and we want to ensure this is done in a way that is best for our patients in our area. </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If you have ideas and want to be involved, please contact Belinda Hill – </a:t>
            </a:r>
            <a:r>
              <a:rPr lang="en-GB" sz="2400" dirty="0">
                <a:latin typeface="Arial" panose="020B0604020202020204" pitchFamily="34" charset="0"/>
                <a:cs typeface="Arial" panose="020B0604020202020204" pitchFamily="34" charset="0"/>
                <a:hlinkClick r:id="rId3"/>
              </a:rPr>
              <a:t>Belinda.hill4@NHS.net</a:t>
            </a:r>
            <a:r>
              <a:rPr lang="en-GB" sz="2400" dirty="0">
                <a:latin typeface="Arial" panose="020B0604020202020204" pitchFamily="34" charset="0"/>
                <a:cs typeface="Arial" panose="020B0604020202020204" pitchFamily="34" charset="0"/>
              </a:rPr>
              <a:t> to be invited to the Task &amp; Finish team. We would ideally start meeting by January to get the ball rolling with this project. </a:t>
            </a:r>
          </a:p>
        </p:txBody>
      </p:sp>
    </p:spTree>
    <p:extLst>
      <p:ext uri="{BB962C8B-B14F-4D97-AF65-F5344CB8AC3E}">
        <p14:creationId xmlns:p14="http://schemas.microsoft.com/office/powerpoint/2010/main" val="197000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347</Words>
  <Application>Microsoft Office PowerPoint</Application>
  <PresentationFormat>Custom</PresentationFormat>
  <Paragraphs>31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SWAG Head &amp; Neck RDS CAG Presentation</vt:lpstr>
      <vt:lpstr>PowerPoint Presentation</vt:lpstr>
      <vt:lpstr>Our Plan for the Head &amp; Neck RDS Project</vt:lpstr>
      <vt:lpstr>PowerPoint Presentation</vt:lpstr>
      <vt:lpstr>PowerPoint Presentation</vt:lpstr>
      <vt:lpstr>What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HPB Pathway Development &amp; Planning</dc:title>
  <dc:creator>Belinda Hill</dc:creator>
  <cp:lastModifiedBy>Dunderdale, Helen</cp:lastModifiedBy>
  <cp:revision>9</cp:revision>
  <dcterms:created xsi:type="dcterms:W3CDTF">2021-10-08T09:14:26Z</dcterms:created>
  <dcterms:modified xsi:type="dcterms:W3CDTF">2021-11-23T11:32:19Z</dcterms:modified>
</cp:coreProperties>
</file>