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66" r:id="rId3"/>
    <p:sldId id="269" r:id="rId4"/>
    <p:sldId id="268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58F57-468F-48F1-BCE1-D24F5332B69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DC90-B63B-4607-BDA4-C1841004A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ORR (CR+PR) 82%, 58% CMR in ZUMA, 40% in JULIET</a:t>
            </a:r>
          </a:p>
          <a:p>
            <a:r>
              <a:rPr lang="en-GB" dirty="0" smtClean="0"/>
              <a:t>NCCP data = BORR 76%, 30% CR at 3mo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06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5125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6169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236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6777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0789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0650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5298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436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896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29460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5358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9144000" cy="1222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5511800"/>
            <a:ext cx="9144000" cy="12239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sym typeface="Arial"/>
              </a:rPr>
              <a:pPr hangingPunct="0"/>
              <a:t>‹#›</a:t>
            </a:fld>
            <a:endParaRPr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0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5"/>
          <p:cNvSpPr txBox="1"/>
          <p:nvPr/>
        </p:nvSpPr>
        <p:spPr>
          <a:xfrm>
            <a:off x="381000" y="1524000"/>
            <a:ext cx="800100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dirty="0"/>
              <a:t>CAR-T Cells </a:t>
            </a:r>
            <a:r>
              <a:rPr lang="en-GB" dirty="0" smtClean="0"/>
              <a:t>–</a:t>
            </a:r>
            <a:r>
              <a:rPr dirty="0" smtClean="0"/>
              <a:t> </a:t>
            </a:r>
            <a:r>
              <a:rPr lang="en-GB" dirty="0" smtClean="0"/>
              <a:t>BHOC Update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25015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92775" y="1920817"/>
            <a:ext cx="1584176" cy="1077216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16 patients with minimum 1 month PET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74640" y="2391977"/>
            <a:ext cx="43435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6" name="Rounded Rectangle 5"/>
          <p:cNvSpPr/>
          <p:nvPr/>
        </p:nvSpPr>
        <p:spPr>
          <a:xfrm>
            <a:off x="3408999" y="1920817"/>
            <a:ext cx="1872208" cy="2585321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 </a:t>
            </a:r>
            <a:r>
              <a:rPr lang="en-GB" sz="20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28 days </a:t>
            </a:r>
            <a:r>
              <a:rPr lang="en-GB" sz="14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(n=17)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54% CMR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12% PR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(ORR 66%)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12% SD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22% PD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89769" y="2395292"/>
            <a:ext cx="43435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" name="Rounded Rectangle 8"/>
          <p:cNvSpPr/>
          <p:nvPr/>
        </p:nvSpPr>
        <p:spPr>
          <a:xfrm>
            <a:off x="5724128" y="1920817"/>
            <a:ext cx="1872208" cy="138499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 </a:t>
            </a:r>
            <a:r>
              <a:rPr lang="en-GB" sz="20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3mo </a:t>
            </a:r>
            <a:r>
              <a:rPr lang="en-GB" sz="14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(n=13)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38% CMR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62% PD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6340" y="5082572"/>
            <a:ext cx="2304256" cy="43088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 death due to late NRM</a:t>
            </a:r>
          </a:p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3 patients awaiting 3mo scan</a:t>
            </a: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>
            <a:off x="5488468" y="2395292"/>
            <a:ext cx="0" cy="268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60232" y="3356992"/>
            <a:ext cx="0" cy="735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6012160" y="4077072"/>
            <a:ext cx="1296144" cy="43088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 patient improved from PR to CMR</a:t>
            </a:r>
          </a:p>
        </p:txBody>
      </p:sp>
    </p:spTree>
    <p:extLst>
      <p:ext uri="{BB962C8B-B14F-4D97-AF65-F5344CB8AC3E}">
        <p14:creationId xmlns:p14="http://schemas.microsoft.com/office/powerpoint/2010/main" val="11262290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ch CAR to choose?"/>
          <p:cNvSpPr txBox="1"/>
          <p:nvPr/>
        </p:nvSpPr>
        <p:spPr>
          <a:xfrm>
            <a:off x="457200" y="261938"/>
            <a:ext cx="8229600" cy="999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defRPr sz="3400">
                <a:solidFill>
                  <a:srgbClr val="3479BD"/>
                </a:solidFill>
              </a:defRPr>
            </a:lvl1pPr>
          </a:lstStyle>
          <a:p>
            <a:pPr hangingPunct="0"/>
            <a:r>
              <a:rPr lang="en-GB" sz="3600" kern="0" dirty="0" smtClean="0">
                <a:sym typeface="Arial"/>
              </a:rPr>
              <a:t>BHOC Experience</a:t>
            </a:r>
            <a:endParaRPr sz="3600" kern="0" dirty="0">
              <a:sym typeface="Arial"/>
            </a:endParaRPr>
          </a:p>
        </p:txBody>
      </p:sp>
      <p:sp>
        <p:nvSpPr>
          <p:cNvPr id="3" name="Relapsed or refractory B-ALL (&lt;25yr old)…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42899" indent="-342899">
              <a:defRPr sz="1900" b="1">
                <a:solidFill>
                  <a:srgbClr val="3478BF"/>
                </a:solidFill>
              </a:defRPr>
            </a:pPr>
            <a:endParaRPr lang="en-GB" sz="1600" b="1" kern="0" dirty="0" smtClean="0">
              <a:solidFill>
                <a:srgbClr val="3478BF"/>
              </a:solidFill>
            </a:endParaRPr>
          </a:p>
          <a:p>
            <a:pPr lvl="1">
              <a:defRPr sz="1900" b="1">
                <a:solidFill>
                  <a:srgbClr val="3478BF"/>
                </a:solidFill>
              </a:defRPr>
            </a:pPr>
            <a:endParaRPr lang="en-GB" sz="1600" b="1" kern="0" dirty="0" smtClean="0">
              <a:solidFill>
                <a:srgbClr val="3478BF"/>
              </a:solidFill>
            </a:endParaRP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endParaRPr lang="en-GB" sz="2000" b="1" kern="0" dirty="0" smtClean="0">
              <a:solidFill>
                <a:srgbClr val="3478BF"/>
              </a:solidFill>
            </a:endParaRPr>
          </a:p>
        </p:txBody>
      </p:sp>
      <p:sp>
        <p:nvSpPr>
          <p:cNvPr id="4" name="Relapsed or refractory B-ALL (&lt;25yr old)…"/>
          <p:cNvSpPr txBox="1">
            <a:spLocks/>
          </p:cNvSpPr>
          <p:nvPr/>
        </p:nvSpPr>
        <p:spPr>
          <a:xfrm>
            <a:off x="395536" y="1567333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42899" indent="-342899">
              <a:defRPr sz="1900" b="1">
                <a:solidFill>
                  <a:srgbClr val="3478BF"/>
                </a:solidFill>
              </a:defRPr>
            </a:pPr>
            <a:r>
              <a:rPr lang="en-GB" sz="2400" b="1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GB" sz="2400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patients accepted for CAR-T for Lymphoma are able to proceed to infusion</a:t>
            </a:r>
          </a:p>
          <a:p>
            <a:pPr marL="342899" indent="-342899">
              <a:defRPr sz="1900" b="1">
                <a:solidFill>
                  <a:srgbClr val="3478BF"/>
                </a:solidFill>
              </a:defRPr>
            </a:pPr>
            <a:endParaRPr lang="en-GB" sz="2400" kern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>
              <a:defRPr sz="1900" b="1">
                <a:solidFill>
                  <a:srgbClr val="3478BF"/>
                </a:solidFill>
              </a:defRPr>
            </a:pPr>
            <a:r>
              <a:rPr lang="en-GB" sz="2400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29 Lymphoma referrals (ITT) – 19% PFS at 3months post CAR-T </a:t>
            </a:r>
          </a:p>
          <a:p>
            <a:pPr marL="342899" indent="-342899">
              <a:defRPr sz="1900" b="1">
                <a:solidFill>
                  <a:srgbClr val="3478BF"/>
                </a:solidFill>
              </a:defRPr>
            </a:pPr>
            <a:endParaRPr lang="en-GB" sz="2400" kern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9" indent="-342899">
              <a:defRPr sz="1900" b="1">
                <a:solidFill>
                  <a:srgbClr val="3478BF"/>
                </a:solidFill>
              </a:defRPr>
            </a:pPr>
            <a:r>
              <a:rPr lang="en-GB" sz="2400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Lymphoma patients are likely to do well/poorly?</a:t>
            </a:r>
          </a:p>
          <a:p>
            <a:pPr marL="342899" indent="-342899">
              <a:defRPr sz="1900" b="1">
                <a:solidFill>
                  <a:srgbClr val="3478BF"/>
                </a:solidFill>
              </a:defRPr>
            </a:pPr>
            <a:endParaRPr lang="en-GB" sz="2400" kern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472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b="7089"/>
          <a:stretch>
            <a:fillRect/>
          </a:stretch>
        </p:blipFill>
        <p:spPr>
          <a:xfrm>
            <a:off x="4946650" y="1619250"/>
            <a:ext cx="3771900" cy="199414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R-T Trials…"/>
          <p:cNvSpPr txBox="1">
            <a:spLocks/>
          </p:cNvSpPr>
          <p:nvPr/>
        </p:nvSpPr>
        <p:spPr>
          <a:xfrm>
            <a:off x="228600" y="2283107"/>
            <a:ext cx="8229600" cy="333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Autofit/>
          </a:bodyPr>
          <a:lstStyle/>
          <a:p>
            <a:pPr marL="342899" indent="-342899">
              <a:spcBef>
                <a:spcPts val="700"/>
              </a:spcBef>
              <a:buSzPct val="100000"/>
              <a:buFontTx/>
              <a:buChar char="•"/>
              <a:defRPr sz="2100">
                <a:solidFill>
                  <a:srgbClr val="333399">
                    <a:lumOff val="-8000"/>
                  </a:srgbClr>
                </a:solidFill>
              </a:defRPr>
            </a:pPr>
            <a:r>
              <a:rPr lang="en-US" sz="2100" kern="0" dirty="0" smtClean="0">
                <a:solidFill>
                  <a:srgbClr val="333399">
                    <a:lumOff val="-8000"/>
                  </a:srgbClr>
                </a:solidFill>
                <a:sym typeface="Arial"/>
              </a:rPr>
              <a:t>BMT&amp;CAR-T Team</a:t>
            </a:r>
            <a:endParaRPr lang="en-US" sz="2100" kern="0" dirty="0">
              <a:solidFill>
                <a:srgbClr val="333399">
                  <a:lumOff val="-8000"/>
                </a:srgbClr>
              </a:solidFill>
              <a:sym typeface="Arial"/>
            </a:endParaRPr>
          </a:p>
          <a:p>
            <a:pPr marL="342899" indent="-342899">
              <a:spcBef>
                <a:spcPts val="700"/>
              </a:spcBef>
              <a:buSzPct val="100000"/>
              <a:buFontTx/>
              <a:buChar char="•"/>
              <a:defRPr sz="2100">
                <a:solidFill>
                  <a:srgbClr val="333399">
                    <a:lumOff val="-8000"/>
                  </a:srgbClr>
                </a:solidFill>
              </a:defRPr>
            </a:pPr>
            <a:r>
              <a:rPr lang="en-US" sz="2100" kern="0" dirty="0">
                <a:solidFill>
                  <a:srgbClr val="333399">
                    <a:lumOff val="-8000"/>
                  </a:srgbClr>
                </a:solidFill>
                <a:sym typeface="Arial"/>
              </a:rPr>
              <a:t>Maria </a:t>
            </a:r>
            <a:r>
              <a:rPr lang="en-US" sz="2100" kern="0" dirty="0" err="1">
                <a:solidFill>
                  <a:srgbClr val="333399">
                    <a:lumOff val="-8000"/>
                  </a:srgbClr>
                </a:solidFill>
                <a:sym typeface="Arial"/>
              </a:rPr>
              <a:t>Mazza-Beange</a:t>
            </a:r>
            <a:endParaRPr lang="en-US" sz="2100" kern="0" dirty="0">
              <a:solidFill>
                <a:srgbClr val="333399">
                  <a:lumOff val="-8000"/>
                </a:srgbClr>
              </a:solidFill>
              <a:sym typeface="Arial"/>
            </a:endParaRPr>
          </a:p>
          <a:p>
            <a:pPr marL="342899" indent="-342899">
              <a:spcBef>
                <a:spcPts val="700"/>
              </a:spcBef>
              <a:buSzPct val="100000"/>
              <a:buFontTx/>
              <a:buChar char="•"/>
              <a:defRPr sz="2100">
                <a:solidFill>
                  <a:srgbClr val="333399">
                    <a:lumOff val="-8000"/>
                  </a:srgbClr>
                </a:solidFill>
              </a:defRPr>
            </a:pPr>
            <a:r>
              <a:rPr lang="en-US" sz="2100" kern="0" dirty="0" err="1">
                <a:solidFill>
                  <a:srgbClr val="333399">
                    <a:lumOff val="-8000"/>
                  </a:srgbClr>
                </a:solidFill>
                <a:sym typeface="Arial"/>
              </a:rPr>
              <a:t>Brijesh</a:t>
            </a:r>
            <a:r>
              <a:rPr lang="en-US" sz="2100" kern="0" dirty="0">
                <a:solidFill>
                  <a:srgbClr val="333399">
                    <a:lumOff val="-8000"/>
                  </a:srgbClr>
                </a:solidFill>
                <a:sym typeface="Arial"/>
              </a:rPr>
              <a:t> Gautama</a:t>
            </a:r>
          </a:p>
          <a:p>
            <a:pPr marL="342899" indent="-342899">
              <a:spcBef>
                <a:spcPts val="700"/>
              </a:spcBef>
              <a:buSzPct val="100000"/>
              <a:buFontTx/>
              <a:buChar char="•"/>
              <a:defRPr sz="2100">
                <a:solidFill>
                  <a:srgbClr val="333399">
                    <a:lumOff val="-8000"/>
                  </a:srgbClr>
                </a:solidFill>
              </a:defRPr>
            </a:pPr>
            <a:r>
              <a:rPr lang="en-US" sz="2100" kern="0" dirty="0">
                <a:solidFill>
                  <a:srgbClr val="333399">
                    <a:lumOff val="-8000"/>
                  </a:srgbClr>
                </a:solidFill>
                <a:sym typeface="Arial"/>
              </a:rPr>
              <a:t>Rachel </a:t>
            </a:r>
            <a:r>
              <a:rPr lang="en-US" sz="2100" kern="0" dirty="0" err="1">
                <a:solidFill>
                  <a:srgbClr val="333399">
                    <a:lumOff val="-8000"/>
                  </a:srgbClr>
                </a:solidFill>
                <a:sym typeface="Arial"/>
              </a:rPr>
              <a:t>Protheroe</a:t>
            </a:r>
            <a:endParaRPr lang="en-US" sz="2100" kern="0" dirty="0">
              <a:solidFill>
                <a:srgbClr val="333399">
                  <a:lumOff val="-8000"/>
                </a:srgbClr>
              </a:solidFill>
              <a:sym typeface="Arial"/>
            </a:endParaRPr>
          </a:p>
          <a:p>
            <a:pPr>
              <a:spcBef>
                <a:spcPts val="700"/>
              </a:spcBef>
              <a:buSzPct val="100000"/>
              <a:defRPr sz="2100">
                <a:solidFill>
                  <a:srgbClr val="333399">
                    <a:lumOff val="-8000"/>
                  </a:srgbClr>
                </a:solidFill>
              </a:defRPr>
            </a:pPr>
            <a:endParaRPr lang="en-US" sz="2100" kern="0" dirty="0">
              <a:solidFill>
                <a:srgbClr val="333399">
                  <a:lumOff val="-8000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029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42" y="1124744"/>
            <a:ext cx="44084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0991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Box 4"/>
          <p:cNvSpPr txBox="1"/>
          <p:nvPr/>
        </p:nvSpPr>
        <p:spPr>
          <a:xfrm>
            <a:off x="457200" y="1524000"/>
            <a:ext cx="67818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07AC3"/>
                </a:solidFill>
              </a:defRPr>
            </a:lvl1pPr>
          </a:lstStyle>
          <a:p>
            <a:r>
              <a:rPr dirty="0"/>
              <a:t>The IEC Service at BHOC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399" y="5352792"/>
            <a:ext cx="6477001" cy="125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IEC Medics - Consultant, Associate Specialist, BMT Ward SpR, BMT SHO…"/>
          <p:cNvSpPr txBox="1">
            <a:spLocks noGrp="1"/>
          </p:cNvSpPr>
          <p:nvPr>
            <p:ph type="body" idx="4294967295"/>
          </p:nvPr>
        </p:nvSpPr>
        <p:spPr>
          <a:xfrm>
            <a:off x="228599" y="2270407"/>
            <a:ext cx="8229601" cy="44224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99" indent="-342899">
              <a:defRPr sz="1700">
                <a:solidFill>
                  <a:schemeClr val="accent2">
                    <a:lumOff val="-8000"/>
                  </a:schemeClr>
                </a:solidFill>
              </a:defRPr>
            </a:pPr>
            <a:r>
              <a:rPr dirty="0"/>
              <a:t>IEC Medics - Consultant, Associate Specialist, BMT Ward </a:t>
            </a:r>
            <a:r>
              <a:rPr dirty="0" err="1"/>
              <a:t>SpR</a:t>
            </a:r>
            <a:r>
              <a:rPr dirty="0"/>
              <a:t>, BMT SHO</a:t>
            </a:r>
          </a:p>
          <a:p>
            <a:pPr marL="342899" indent="-342899">
              <a:defRPr sz="1700">
                <a:solidFill>
                  <a:schemeClr val="accent2">
                    <a:lumOff val="-8000"/>
                  </a:schemeClr>
                </a:solidFill>
              </a:defRPr>
            </a:pPr>
            <a:r>
              <a:rPr dirty="0"/>
              <a:t>IEC Nursing Team - IEC CNS, BMT ACP, TYA CNS, Ward Nurses, Day Unit Nurses</a:t>
            </a:r>
          </a:p>
          <a:p>
            <a:pPr marL="342899" indent="-342899">
              <a:defRPr sz="1700">
                <a:solidFill>
                  <a:schemeClr val="accent2">
                    <a:lumOff val="-8000"/>
                  </a:schemeClr>
                </a:solidFill>
              </a:defRPr>
            </a:pPr>
            <a:r>
              <a:rPr dirty="0"/>
              <a:t>Supportive services - ITU, Neurology, Psychologist, Palliative Care, Physio, OT, Dietitian, BMT/IEC Pharmacist, Microbiology/Virology/Mycology, Radiology</a:t>
            </a:r>
          </a:p>
          <a:p>
            <a:pPr marL="342899" indent="-342899">
              <a:defRPr sz="1700">
                <a:solidFill>
                  <a:schemeClr val="accent2">
                    <a:lumOff val="-8000"/>
                  </a:schemeClr>
                </a:solidFill>
              </a:defRPr>
            </a:pPr>
            <a:r>
              <a:rPr dirty="0"/>
              <a:t>Administrative support - MDT Co-</a:t>
            </a:r>
            <a:r>
              <a:rPr dirty="0" err="1"/>
              <a:t>ordinator</a:t>
            </a:r>
            <a:r>
              <a:rPr dirty="0"/>
              <a:t>, BMT/IEC </a:t>
            </a:r>
            <a:r>
              <a:rPr dirty="0" err="1"/>
              <a:t>Co-ordination</a:t>
            </a:r>
            <a:r>
              <a:rPr dirty="0"/>
              <a:t>, Quality Manager, Data Manager</a:t>
            </a:r>
          </a:p>
          <a:p>
            <a:pPr marL="342899" indent="-342899">
              <a:defRPr sz="1700">
                <a:solidFill>
                  <a:schemeClr val="accent2">
                    <a:lumOff val="-8000"/>
                  </a:schemeClr>
                </a:solidFill>
              </a:defRPr>
            </a:pPr>
            <a:r>
              <a:rPr dirty="0"/>
              <a:t>Research Support - CTU, BMT Research Nurse</a:t>
            </a:r>
          </a:p>
          <a:p>
            <a:pPr marL="342899" indent="-342899">
              <a:defRPr sz="1700">
                <a:solidFill>
                  <a:schemeClr val="accent2">
                    <a:lumOff val="-8000"/>
                  </a:schemeClr>
                </a:solidFill>
              </a:defRPr>
            </a:pPr>
            <a:r>
              <a:rPr dirty="0"/>
              <a:t>Cell Processing - Apheresis Unit, Stem Cell Laboratory</a:t>
            </a:r>
          </a:p>
        </p:txBody>
      </p:sp>
    </p:spTree>
    <p:extLst>
      <p:ext uri="{BB962C8B-B14F-4D97-AF65-F5344CB8AC3E}">
        <p14:creationId xmlns:p14="http://schemas.microsoft.com/office/powerpoint/2010/main" val="3709087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4"/>
          <p:cNvSpPr txBox="1"/>
          <p:nvPr/>
        </p:nvSpPr>
        <p:spPr>
          <a:xfrm>
            <a:off x="457200" y="1524000"/>
            <a:ext cx="67818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007AC3"/>
                </a:solidFill>
              </a:defRPr>
            </a:lvl1pPr>
          </a:lstStyle>
          <a:p>
            <a:r>
              <a:rPr dirty="0"/>
              <a:t>National Process</a:t>
            </a:r>
          </a:p>
        </p:txBody>
      </p:sp>
      <p:sp>
        <p:nvSpPr>
          <p:cNvPr id="175" name="Referral to CAR-T centre"/>
          <p:cNvSpPr/>
          <p:nvPr/>
        </p:nvSpPr>
        <p:spPr>
          <a:xfrm>
            <a:off x="546100" y="2448207"/>
            <a:ext cx="1270000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t>Referral to CAR-T centre</a:t>
            </a:r>
          </a:p>
        </p:txBody>
      </p:sp>
      <p:sp>
        <p:nvSpPr>
          <p:cNvPr id="176" name="Arrow"/>
          <p:cNvSpPr/>
          <p:nvPr/>
        </p:nvSpPr>
        <p:spPr>
          <a:xfrm>
            <a:off x="1828800" y="2763549"/>
            <a:ext cx="879624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NCCP"/>
          <p:cNvSpPr/>
          <p:nvPr/>
        </p:nvSpPr>
        <p:spPr>
          <a:xfrm>
            <a:off x="2766938" y="2448207"/>
            <a:ext cx="1270001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t>NCCP</a:t>
            </a:r>
          </a:p>
        </p:txBody>
      </p:sp>
      <p:sp>
        <p:nvSpPr>
          <p:cNvPr id="178" name="Arrow"/>
          <p:cNvSpPr/>
          <p:nvPr/>
        </p:nvSpPr>
        <p:spPr>
          <a:xfrm>
            <a:off x="4049638" y="2763549"/>
            <a:ext cx="879624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" name="Leuco-…"/>
          <p:cNvSpPr/>
          <p:nvPr/>
        </p:nvSpPr>
        <p:spPr>
          <a:xfrm>
            <a:off x="4987776" y="2448207"/>
            <a:ext cx="1270001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/>
          <a:p>
            <a:pPr algn="ctr">
              <a:defRPr sz="1500">
                <a:solidFill>
                  <a:schemeClr val="accent2">
                    <a:lumOff val="-8000"/>
                  </a:schemeClr>
                </a:solidFill>
              </a:defRPr>
            </a:pPr>
            <a:r>
              <a:t>Leuco-</a:t>
            </a:r>
          </a:p>
          <a:p>
            <a:pPr algn="ctr">
              <a:defRPr sz="1500">
                <a:solidFill>
                  <a:schemeClr val="accent2">
                    <a:lumOff val="-8000"/>
                  </a:schemeClr>
                </a:solidFill>
              </a:defRPr>
            </a:pPr>
            <a:r>
              <a:t>pheresis</a:t>
            </a:r>
          </a:p>
        </p:txBody>
      </p:sp>
      <p:sp>
        <p:nvSpPr>
          <p:cNvPr id="180" name="Arrow"/>
          <p:cNvSpPr/>
          <p:nvPr/>
        </p:nvSpPr>
        <p:spPr>
          <a:xfrm>
            <a:off x="6270476" y="2763549"/>
            <a:ext cx="879624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Bridging at referral centre"/>
          <p:cNvSpPr/>
          <p:nvPr/>
        </p:nvSpPr>
        <p:spPr>
          <a:xfrm>
            <a:off x="7208614" y="2448207"/>
            <a:ext cx="1270001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t>Bridging at referral centre</a:t>
            </a:r>
          </a:p>
        </p:txBody>
      </p:sp>
      <p:sp>
        <p:nvSpPr>
          <p:cNvPr id="182" name="Arrow"/>
          <p:cNvSpPr/>
          <p:nvPr/>
        </p:nvSpPr>
        <p:spPr>
          <a:xfrm rot="5400000">
            <a:off x="7403802" y="3665249"/>
            <a:ext cx="879625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Admission for lympho-depletion"/>
          <p:cNvSpPr/>
          <p:nvPr/>
        </p:nvSpPr>
        <p:spPr>
          <a:xfrm>
            <a:off x="7208614" y="4213507"/>
            <a:ext cx="1270001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4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t>Admission for lympho-depletion</a:t>
            </a:r>
          </a:p>
        </p:txBody>
      </p:sp>
      <p:sp>
        <p:nvSpPr>
          <p:cNvPr id="184" name="Arrow"/>
          <p:cNvSpPr/>
          <p:nvPr/>
        </p:nvSpPr>
        <p:spPr>
          <a:xfrm flipH="1">
            <a:off x="6308576" y="4528849"/>
            <a:ext cx="879624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CAR-T Infusion"/>
          <p:cNvSpPr/>
          <p:nvPr/>
        </p:nvSpPr>
        <p:spPr>
          <a:xfrm>
            <a:off x="4987776" y="4213507"/>
            <a:ext cx="1270001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rPr dirty="0"/>
              <a:t>CAR-T</a:t>
            </a:r>
            <a:r>
              <a:rPr dirty="0" smtClean="0"/>
              <a:t> </a:t>
            </a:r>
            <a:r>
              <a:rPr lang="en-GB" dirty="0" err="1" smtClean="0"/>
              <a:t>i</a:t>
            </a:r>
            <a:r>
              <a:rPr dirty="0" smtClean="0"/>
              <a:t>nfusion</a:t>
            </a:r>
            <a:endParaRPr dirty="0"/>
          </a:p>
        </p:txBody>
      </p:sp>
      <p:sp>
        <p:nvSpPr>
          <p:cNvPr id="186" name="Post-Infusion Care"/>
          <p:cNvSpPr/>
          <p:nvPr/>
        </p:nvSpPr>
        <p:spPr>
          <a:xfrm>
            <a:off x="2766938" y="4213507"/>
            <a:ext cx="1270001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rPr dirty="0"/>
              <a:t>Post</a:t>
            </a:r>
            <a:r>
              <a:rPr dirty="0" smtClean="0"/>
              <a:t>-</a:t>
            </a:r>
            <a:r>
              <a:rPr lang="en-GB" dirty="0" err="1" smtClean="0"/>
              <a:t>i</a:t>
            </a:r>
            <a:r>
              <a:rPr dirty="0" smtClean="0"/>
              <a:t>nfusion </a:t>
            </a:r>
            <a:r>
              <a:rPr dirty="0"/>
              <a:t>Care</a:t>
            </a:r>
          </a:p>
        </p:txBody>
      </p:sp>
      <p:sp>
        <p:nvSpPr>
          <p:cNvPr id="187" name="Arrow"/>
          <p:cNvSpPr/>
          <p:nvPr/>
        </p:nvSpPr>
        <p:spPr>
          <a:xfrm flipH="1">
            <a:off x="1866900" y="4528849"/>
            <a:ext cx="879624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Shared Care &amp; Long-term FU"/>
          <p:cNvSpPr/>
          <p:nvPr/>
        </p:nvSpPr>
        <p:spPr>
          <a:xfrm>
            <a:off x="546100" y="4213507"/>
            <a:ext cx="1270000" cy="873920"/>
          </a:xfrm>
          <a:prstGeom prst="roundRect">
            <a:avLst>
              <a:gd name="adj" fmla="val 21798"/>
            </a:avLst>
          </a:pr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>
            <a:lvl1pPr algn="ctr">
              <a:defRPr sz="1500">
                <a:solidFill>
                  <a:schemeClr val="accent2">
                    <a:lumOff val="-8000"/>
                  </a:schemeClr>
                </a:solidFill>
              </a:defRPr>
            </a:lvl1pPr>
          </a:lstStyle>
          <a:p>
            <a:r>
              <a:rPr sz="1400" dirty="0" smtClean="0"/>
              <a:t>Shared</a:t>
            </a:r>
            <a:r>
              <a:rPr lang="en-GB" sz="1400" dirty="0"/>
              <a:t>-</a:t>
            </a:r>
            <a:r>
              <a:rPr lang="en-GB" sz="1400" dirty="0" smtClean="0"/>
              <a:t>c</a:t>
            </a:r>
            <a:r>
              <a:rPr sz="1400" dirty="0" smtClean="0"/>
              <a:t>are </a:t>
            </a:r>
            <a:r>
              <a:rPr sz="1400" dirty="0"/>
              <a:t>&amp;</a:t>
            </a:r>
            <a:r>
              <a:rPr sz="1400" dirty="0" smtClean="0"/>
              <a:t> </a:t>
            </a:r>
            <a:r>
              <a:rPr lang="en-GB" sz="1400" dirty="0" err="1" smtClean="0"/>
              <a:t>l</a:t>
            </a:r>
            <a:r>
              <a:rPr sz="1400" dirty="0" smtClean="0"/>
              <a:t>ong</a:t>
            </a:r>
            <a:r>
              <a:rPr sz="1400" dirty="0"/>
              <a:t>-term</a:t>
            </a:r>
            <a:r>
              <a:rPr sz="1400" dirty="0" smtClean="0"/>
              <a:t> </a:t>
            </a:r>
            <a:r>
              <a:rPr lang="en-GB" sz="1400" dirty="0" smtClean="0"/>
              <a:t>follow-up</a:t>
            </a:r>
            <a:endParaRPr sz="1400" dirty="0"/>
          </a:p>
        </p:txBody>
      </p:sp>
      <p:sp>
        <p:nvSpPr>
          <p:cNvPr id="189" name="Arrow"/>
          <p:cNvSpPr/>
          <p:nvPr/>
        </p:nvSpPr>
        <p:spPr>
          <a:xfrm flipH="1">
            <a:off x="4085245" y="4560659"/>
            <a:ext cx="879625" cy="243236"/>
          </a:xfrm>
          <a:prstGeom prst="rightArrow">
            <a:avLst>
              <a:gd name="adj1" fmla="val 32000"/>
              <a:gd name="adj2" fmla="val 231447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405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/>
          <a:stretch/>
        </p:blipFill>
        <p:spPr bwMode="auto">
          <a:xfrm>
            <a:off x="467544" y="1484784"/>
            <a:ext cx="8328025" cy="39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0263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ich CAR to choose?"/>
          <p:cNvSpPr txBox="1"/>
          <p:nvPr/>
        </p:nvSpPr>
        <p:spPr>
          <a:xfrm>
            <a:off x="402115" y="1264473"/>
            <a:ext cx="8229600" cy="999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>
              <a:defRPr sz="3400">
                <a:solidFill>
                  <a:srgbClr val="3479BD"/>
                </a:solidFill>
              </a:defRPr>
            </a:lvl1pPr>
          </a:lstStyle>
          <a:p>
            <a:pPr hangingPunct="0"/>
            <a:r>
              <a:rPr lang="en-GB" sz="3600" kern="0" dirty="0" smtClean="0">
                <a:sym typeface="Arial"/>
              </a:rPr>
              <a:t>BHOC Experience</a:t>
            </a:r>
            <a:endParaRPr sz="3600" kern="0" dirty="0"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3568" y="2509376"/>
            <a:ext cx="1584176" cy="970119"/>
          </a:xfrm>
          <a:prstGeom prst="roundRect">
            <a:avLst>
              <a:gd name="adj" fmla="val 1974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31 referrals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4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(Mar 19-Dec 20</a:t>
            </a:r>
            <a:r>
              <a:rPr lang="en-GB" sz="1400" kern="0" dirty="0" smtClean="0">
                <a:solidFill>
                  <a:schemeClr val="accent2">
                    <a:lumMod val="75000"/>
                  </a:schemeClr>
                </a:solidFill>
                <a:sym typeface="Arial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2509376"/>
            <a:ext cx="1584176" cy="738662"/>
          </a:xfrm>
          <a:prstGeom prst="roundRect">
            <a:avLst>
              <a:gd name="adj" fmla="val 1938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29 eligible at NCCP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2267744" y="2878707"/>
            <a:ext cx="432048" cy="39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Rounded Rectangle 12"/>
          <p:cNvSpPr/>
          <p:nvPr/>
        </p:nvSpPr>
        <p:spPr>
          <a:xfrm>
            <a:off x="4716016" y="2509376"/>
            <a:ext cx="1584176" cy="492440"/>
          </a:xfrm>
          <a:prstGeom prst="roundRect">
            <a:avLst>
              <a:gd name="adj" fmla="val 2460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27 Apheresis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3968" y="278179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" name="Rounded Rectangle 15"/>
          <p:cNvSpPr/>
          <p:nvPr/>
        </p:nvSpPr>
        <p:spPr>
          <a:xfrm>
            <a:off x="6732240" y="2492896"/>
            <a:ext cx="1584176" cy="492440"/>
          </a:xfrm>
          <a:prstGeom prst="roundRect">
            <a:avLst>
              <a:gd name="adj" fmla="val 26846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en-GB" sz="16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19 re-infusions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00192" y="277029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16216" y="2797408"/>
            <a:ext cx="0" cy="735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5652120" y="3517488"/>
            <a:ext cx="1800200" cy="93871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 failed manufacture </a:t>
            </a:r>
          </a:p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(1 declined 3</a:t>
            </a:r>
            <a:r>
              <a:rPr lang="en-GB" sz="1100" kern="0" baseline="3000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rd</a:t>
            </a:r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 attempt, </a:t>
            </a:r>
          </a:p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 waiting)</a:t>
            </a:r>
          </a:p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5 died (PD)</a:t>
            </a:r>
          </a:p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 awaiting re-infusion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99992" y="2808671"/>
            <a:ext cx="0" cy="735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1" name="TextBox 20"/>
          <p:cNvSpPr txBox="1"/>
          <p:nvPr/>
        </p:nvSpPr>
        <p:spPr>
          <a:xfrm>
            <a:off x="3851920" y="3528751"/>
            <a:ext cx="1296144" cy="43088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 Cancelled due to poor PS/PD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5976" y="4957648"/>
            <a:ext cx="2304256" cy="6001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1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 Re-collections</a:t>
            </a:r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:</a:t>
            </a:r>
          </a:p>
          <a:p>
            <a:pPr algn="ctr" hangingPunct="0"/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 patient successful manufacture on 3</a:t>
            </a:r>
            <a:r>
              <a:rPr lang="en-GB" sz="1100" kern="0" baseline="3000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rd</a:t>
            </a:r>
            <a:r>
              <a:rPr lang="en-GB" sz="1100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 attempt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 flipH="1">
            <a:off x="5508104" y="3054204"/>
            <a:ext cx="622" cy="1903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8" name="TextBox 27"/>
          <p:cNvSpPr txBox="1"/>
          <p:nvPr/>
        </p:nvSpPr>
        <p:spPr>
          <a:xfrm>
            <a:off x="2339752" y="4379260"/>
            <a:ext cx="2304256" cy="461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21 </a:t>
            </a:r>
            <a:r>
              <a:rPr lang="en-GB" sz="1200" b="1" kern="0" dirty="0" err="1">
                <a:solidFill>
                  <a:schemeClr val="accent2">
                    <a:lumMod val="75000"/>
                  </a:schemeClr>
                </a:solidFill>
                <a:sym typeface="Arial"/>
              </a:rPr>
              <a:t>Axi-cel</a:t>
            </a:r>
            <a:endParaRPr lang="en-GB" sz="1200" b="1" kern="0" dirty="0">
              <a:solidFill>
                <a:schemeClr val="accent2">
                  <a:lumMod val="75000"/>
                </a:schemeClr>
              </a:solidFill>
              <a:sym typeface="Arial"/>
            </a:endParaRPr>
          </a:p>
          <a:p>
            <a:pPr algn="ctr" hangingPunct="0"/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8 </a:t>
            </a:r>
            <a:r>
              <a:rPr lang="en-GB" sz="1200" b="1" kern="0" dirty="0" err="1">
                <a:solidFill>
                  <a:schemeClr val="accent2">
                    <a:lumMod val="75000"/>
                  </a:schemeClr>
                </a:solidFill>
                <a:sym typeface="Arial"/>
              </a:rPr>
              <a:t>Tisagen</a:t>
            </a:r>
            <a:endParaRPr lang="en-GB" sz="1200" b="1" kern="0" dirty="0">
              <a:solidFill>
                <a:schemeClr val="accent2">
                  <a:lumMod val="75000"/>
                </a:schemeClr>
              </a:solidFill>
              <a:sym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491258" y="3326619"/>
            <a:ext cx="622" cy="1052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9" name="TextBox 38"/>
          <p:cNvSpPr txBox="1"/>
          <p:nvPr/>
        </p:nvSpPr>
        <p:spPr>
          <a:xfrm>
            <a:off x="6382544" y="4503760"/>
            <a:ext cx="2304256" cy="461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15 </a:t>
            </a:r>
            <a:r>
              <a:rPr lang="en-GB" sz="1200" b="1" kern="0" dirty="0" err="1">
                <a:solidFill>
                  <a:schemeClr val="accent2">
                    <a:lumMod val="75000"/>
                  </a:schemeClr>
                </a:solidFill>
                <a:sym typeface="Arial"/>
              </a:rPr>
              <a:t>Axi-cel</a:t>
            </a:r>
            <a:endParaRPr lang="en-GB" sz="1200" b="1" kern="0" dirty="0">
              <a:solidFill>
                <a:schemeClr val="accent2">
                  <a:lumMod val="75000"/>
                </a:schemeClr>
              </a:solidFill>
              <a:sym typeface="Arial"/>
            </a:endParaRPr>
          </a:p>
          <a:p>
            <a:pPr algn="ctr" hangingPunct="0"/>
            <a:r>
              <a:rPr lang="en-GB" sz="1200" b="1" kern="0" dirty="0">
                <a:solidFill>
                  <a:schemeClr val="accent2">
                    <a:lumMod val="75000"/>
                  </a:schemeClr>
                </a:solidFill>
                <a:sym typeface="Arial"/>
              </a:rPr>
              <a:t>4 </a:t>
            </a:r>
            <a:r>
              <a:rPr lang="en-GB" sz="1200" b="1" kern="0" dirty="0" err="1">
                <a:solidFill>
                  <a:schemeClr val="accent2">
                    <a:lumMod val="75000"/>
                  </a:schemeClr>
                </a:solidFill>
                <a:sym typeface="Arial"/>
              </a:rPr>
              <a:t>Tisagen</a:t>
            </a:r>
            <a:endParaRPr lang="en-GB" sz="1200" b="1" kern="0" dirty="0">
              <a:solidFill>
                <a:schemeClr val="accent2">
                  <a:lumMod val="75000"/>
                </a:schemeClr>
              </a:solidFill>
              <a:sym typeface="Arial"/>
            </a:endParaRPr>
          </a:p>
        </p:txBody>
      </p:sp>
      <p:cxnSp>
        <p:nvCxnSpPr>
          <p:cNvPr id="40" name="Straight Arrow Connector 39"/>
          <p:cNvCxnSpPr>
            <a:stCxn id="16" idx="2"/>
          </p:cNvCxnSpPr>
          <p:nvPr/>
        </p:nvCxnSpPr>
        <p:spPr>
          <a:xfrm>
            <a:off x="7524328" y="2985336"/>
            <a:ext cx="9722" cy="1518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505648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92889"/>
              </p:ext>
            </p:extLst>
          </p:nvPr>
        </p:nvGraphicFramePr>
        <p:xfrm>
          <a:off x="2627784" y="1412776"/>
          <a:ext cx="4064001" cy="4871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BHOC Cohort (n=27)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NCCP Cohort (n=183)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Age</a:t>
                      </a:r>
                      <a:r>
                        <a:rPr lang="en-GB" dirty="0" smtClean="0"/>
                        <a:t> (median)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 (25-73)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 (18-75)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Male</a:t>
                      </a:r>
                      <a:r>
                        <a:rPr lang="en-GB" dirty="0" smtClean="0"/>
                        <a:t> (%)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ECOG</a:t>
                      </a:r>
                      <a:r>
                        <a:rPr lang="en-GB" dirty="0" smtClean="0"/>
                        <a:t>  PS 0/1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29/71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48/52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Bulk</a:t>
                      </a:r>
                      <a:r>
                        <a:rPr lang="en-GB" dirty="0" smtClean="0"/>
                        <a:t> (%)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Subtype</a:t>
                      </a:r>
                      <a:r>
                        <a:rPr lang="en-GB" dirty="0" smtClean="0"/>
                        <a:t> (%)</a:t>
                      </a:r>
                    </a:p>
                    <a:p>
                      <a:pPr algn="l"/>
                      <a:r>
                        <a:rPr lang="en-GB" dirty="0" smtClean="0"/>
                        <a:t>DLBCL</a:t>
                      </a:r>
                    </a:p>
                    <a:p>
                      <a:pPr algn="l"/>
                      <a:r>
                        <a:rPr lang="en-GB" dirty="0" err="1" smtClean="0"/>
                        <a:t>tFL</a:t>
                      </a:r>
                      <a:endParaRPr lang="en-GB" dirty="0" smtClean="0"/>
                    </a:p>
                    <a:p>
                      <a:pPr algn="l"/>
                      <a:r>
                        <a:rPr lang="en-GB" dirty="0" smtClean="0"/>
                        <a:t>PMBCL</a:t>
                      </a:r>
                    </a:p>
                    <a:p>
                      <a:pPr algn="l"/>
                      <a:r>
                        <a:rPr lang="en-GB" dirty="0" err="1" smtClean="0"/>
                        <a:t>tOther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</a:t>
                      </a:r>
                    </a:p>
                    <a:p>
                      <a:pPr algn="ctr"/>
                      <a:r>
                        <a:rPr lang="en-GB" dirty="0" smtClean="0"/>
                        <a:t>18</a:t>
                      </a:r>
                    </a:p>
                    <a:p>
                      <a:pPr algn="ctr"/>
                      <a:r>
                        <a:rPr lang="en-GB" dirty="0" smtClean="0"/>
                        <a:t>3.5</a:t>
                      </a:r>
                    </a:p>
                    <a:p>
                      <a:pPr algn="ctr"/>
                      <a:r>
                        <a:rPr lang="en-GB" dirty="0" smtClean="0"/>
                        <a:t>3.5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</a:t>
                      </a:r>
                    </a:p>
                    <a:p>
                      <a:pPr algn="ctr"/>
                      <a:r>
                        <a:rPr lang="en-GB" dirty="0" smtClean="0"/>
                        <a:t>20</a:t>
                      </a:r>
                    </a:p>
                    <a:p>
                      <a:pPr algn="ctr"/>
                      <a:r>
                        <a:rPr lang="en-GB" dirty="0" smtClean="0"/>
                        <a:t>8</a:t>
                      </a:r>
                    </a:p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Stage III/IV </a:t>
                      </a:r>
                      <a:r>
                        <a:rPr lang="en-GB" dirty="0" smtClean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89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76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EN Disease </a:t>
                      </a:r>
                      <a:r>
                        <a:rPr lang="en-GB" dirty="0" smtClean="0"/>
                        <a:t>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79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62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&gt;3 treatment</a:t>
                      </a:r>
                      <a:r>
                        <a:rPr lang="en-GB" b="1" baseline="0" dirty="0" smtClean="0"/>
                        <a:t> lines </a:t>
                      </a:r>
                      <a:r>
                        <a:rPr lang="en-GB" baseline="0" dirty="0" smtClean="0"/>
                        <a:t>(%)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dirty="0" err="1" smtClean="0"/>
                        <a:t>Prev</a:t>
                      </a:r>
                      <a:r>
                        <a:rPr lang="en-GB" b="1" dirty="0" smtClean="0"/>
                        <a:t> BMT </a:t>
                      </a:r>
                      <a:r>
                        <a:rPr lang="en-GB" dirty="0" smtClean="0"/>
                        <a:t>(%)</a:t>
                      </a:r>
                    </a:p>
                    <a:p>
                      <a:pPr algn="l"/>
                      <a:r>
                        <a:rPr lang="en-GB" dirty="0" err="1" smtClean="0"/>
                        <a:t>Allo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algn="l"/>
                      <a:r>
                        <a:rPr lang="en-GB" dirty="0" smtClean="0"/>
                        <a:t>Auto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</a:p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</a:p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82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lapsed or refractory B-ALL (&lt;25yr old)…"/>
          <p:cNvSpPr txBox="1">
            <a:spLocks noGrp="1"/>
          </p:cNvSpPr>
          <p:nvPr>
            <p:ph type="body" idx="1"/>
          </p:nvPr>
        </p:nvSpPr>
        <p:spPr>
          <a:xfrm>
            <a:off x="457200" y="1495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>
              <a:defRPr sz="1900" b="1">
                <a:solidFill>
                  <a:srgbClr val="3478BF"/>
                </a:solidFill>
              </a:defRPr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Timings</a:t>
            </a: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Average time from NCCP approval to apheresis = med 10 days</a:t>
            </a: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Average time from apheresis to admission = med 35 days</a:t>
            </a: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Average time from apheresis to CAR-T infusion = med 47 days</a:t>
            </a: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 sz="1900" b="1">
                <a:solidFill>
                  <a:srgbClr val="3478BF"/>
                </a:solidFill>
              </a:defRPr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Bridging</a:t>
            </a:r>
          </a:p>
          <a:p>
            <a:pPr lvl="1">
              <a:defRPr sz="1900" b="1">
                <a:solidFill>
                  <a:srgbClr val="3478BF"/>
                </a:solidFill>
              </a:defRPr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81% of patients required bridging therapy</a:t>
            </a:r>
          </a:p>
          <a:p>
            <a:pPr lvl="1">
              <a:defRPr sz="1900" b="1">
                <a:solidFill>
                  <a:srgbClr val="3478BF"/>
                </a:solidFill>
              </a:defRPr>
            </a:pP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 sz="1900" b="1">
                <a:solidFill>
                  <a:srgbClr val="3478BF"/>
                </a:solidFill>
              </a:defRPr>
            </a:pPr>
            <a:endParaRPr lang="en-GB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529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85951"/>
              </p:ext>
            </p:extLst>
          </p:nvPr>
        </p:nvGraphicFramePr>
        <p:xfrm>
          <a:off x="2452215" y="1580128"/>
          <a:ext cx="4064001" cy="228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BHOC Cohort (n=19)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NCCP Cohort (n=183)</a:t>
                      </a:r>
                      <a:endParaRPr lang="en-GB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err="1" smtClean="0"/>
                        <a:t>Gd</a:t>
                      </a:r>
                      <a:r>
                        <a:rPr lang="en-GB" sz="1100" b="1" dirty="0" smtClean="0"/>
                        <a:t> 3+ CRS </a:t>
                      </a:r>
                      <a:r>
                        <a:rPr lang="en-GB" sz="1100" dirty="0" smtClean="0"/>
                        <a:t>(%)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9/6</a:t>
                      </a:r>
                      <a:endParaRPr lang="en-GB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err="1" smtClean="0"/>
                        <a:t>Gd</a:t>
                      </a:r>
                      <a:r>
                        <a:rPr lang="en-GB" sz="1100" b="1" dirty="0" smtClean="0"/>
                        <a:t> 3+</a:t>
                      </a:r>
                      <a:r>
                        <a:rPr lang="en-GB" sz="1100" b="1" baseline="0" dirty="0" smtClean="0"/>
                        <a:t> ICANS </a:t>
                      </a:r>
                      <a:r>
                        <a:rPr lang="en-GB" sz="1100" baseline="0" dirty="0" smtClean="0"/>
                        <a:t>(%)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22</a:t>
                      </a:r>
                      <a:endParaRPr lang="en-GB" sz="1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19/4</a:t>
                      </a:r>
                      <a:endParaRPr lang="en-GB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err="1" smtClean="0"/>
                        <a:t>Toci</a:t>
                      </a:r>
                      <a:r>
                        <a:rPr lang="en-GB" sz="1100" dirty="0" smtClean="0"/>
                        <a:t> (%)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68</a:t>
                      </a:r>
                      <a:endParaRPr lang="en-GB" sz="1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73/36</a:t>
                      </a:r>
                      <a:endParaRPr lang="en-GB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Steroid</a:t>
                      </a:r>
                      <a:r>
                        <a:rPr lang="en-GB" sz="1100" dirty="0" smtClean="0"/>
                        <a:t> (%)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33</a:t>
                      </a:r>
                      <a:endParaRPr lang="en-GB" sz="1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40/22</a:t>
                      </a:r>
                      <a:endParaRPr lang="en-GB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smtClean="0"/>
                        <a:t>ITU</a:t>
                      </a:r>
                      <a:r>
                        <a:rPr lang="en-GB" sz="1100" dirty="0" smtClean="0"/>
                        <a:t> (%)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42</a:t>
                      </a:r>
                      <a:endParaRPr lang="en-GB" sz="11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37/20</a:t>
                      </a:r>
                      <a:endParaRPr lang="en-GB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lapsed or refractory B-ALL (&lt;25yr old)…"/>
          <p:cNvSpPr txBox="1">
            <a:spLocks/>
          </p:cNvSpPr>
          <p:nvPr/>
        </p:nvSpPr>
        <p:spPr>
          <a:xfrm>
            <a:off x="457200" y="4231629"/>
            <a:ext cx="8229600" cy="186166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342899" indent="-342899">
              <a:defRPr sz="1900" b="1">
                <a:solidFill>
                  <a:srgbClr val="3478BF"/>
                </a:solidFill>
              </a:defRPr>
            </a:pPr>
            <a:r>
              <a:rPr lang="en-GB" sz="1600" b="1" kern="0" dirty="0" smtClean="0">
                <a:solidFill>
                  <a:srgbClr val="3478BF"/>
                </a:solidFill>
              </a:rPr>
              <a:t>2 deaths (</a:t>
            </a:r>
            <a:r>
              <a:rPr lang="en-GB" sz="1600" b="1" i="1" kern="0" dirty="0" smtClean="0">
                <a:solidFill>
                  <a:srgbClr val="3478BF"/>
                </a:solidFill>
              </a:rPr>
              <a:t>11% NRM</a:t>
            </a:r>
            <a:r>
              <a:rPr lang="en-GB" sz="1600" b="1" kern="0" dirty="0" smtClean="0">
                <a:solidFill>
                  <a:srgbClr val="3478BF"/>
                </a:solidFill>
              </a:rPr>
              <a:t>)</a:t>
            </a: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r>
              <a:rPr lang="en-GB" sz="1400" i="1" kern="0" dirty="0" smtClean="0">
                <a:solidFill>
                  <a:srgbClr val="3478BF"/>
                </a:solidFill>
                <a:latin typeface="Arial Narrow" panose="020B0606020202030204" pitchFamily="34" charset="0"/>
              </a:rPr>
              <a:t>1 died due to cardiac failure following prolonged ITU admission for peritonitis following perforated bowel at site of previous lymphoma</a:t>
            </a:r>
          </a:p>
          <a:p>
            <a:pPr marL="783770" lvl="1" indent="-342899">
              <a:defRPr sz="1900" b="1">
                <a:solidFill>
                  <a:srgbClr val="3478BF"/>
                </a:solidFill>
              </a:defRPr>
            </a:pPr>
            <a:r>
              <a:rPr lang="en-GB" sz="1400" i="1" kern="0" dirty="0" smtClean="0">
                <a:solidFill>
                  <a:srgbClr val="3478BF"/>
                </a:solidFill>
                <a:latin typeface="Arial Narrow" panose="020B0606020202030204" pitchFamily="34" charset="0"/>
              </a:rPr>
              <a:t>1 severe ICANS, recovering neurologically and sudden deterioration. PM showed endocarditis. </a:t>
            </a:r>
          </a:p>
        </p:txBody>
      </p:sp>
    </p:spTree>
    <p:extLst>
      <p:ext uri="{BB962C8B-B14F-4D97-AF65-F5344CB8AC3E}">
        <p14:creationId xmlns:p14="http://schemas.microsoft.com/office/powerpoint/2010/main" val="18993763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517</Words>
  <Application>Microsoft Office PowerPoint</Application>
  <PresentationFormat>On-screen Show (4:3)</PresentationFormat>
  <Paragraphs>133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Besley, Caroline</dc:creator>
  <cp:lastModifiedBy>Dunderdale, Helen</cp:lastModifiedBy>
  <cp:revision>5</cp:revision>
  <dcterms:created xsi:type="dcterms:W3CDTF">2020-11-24T12:47:40Z</dcterms:created>
  <dcterms:modified xsi:type="dcterms:W3CDTF">2021-01-22T09:55:39Z</dcterms:modified>
</cp:coreProperties>
</file>