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261" r:id="rId3"/>
    <p:sldId id="257" r:id="rId4"/>
    <p:sldId id="262" r:id="rId5"/>
    <p:sldId id="259" r:id="rId6"/>
    <p:sldId id="263" r:id="rId7"/>
    <p:sldId id="264" r:id="rId8"/>
    <p:sldId id="260" r:id="rId9"/>
    <p:sldId id="266" r:id="rId10"/>
    <p:sldId id="267" r:id="rId11"/>
    <p:sldId id="268" r:id="rId12"/>
    <p:sldId id="269" r:id="rId13"/>
    <p:sldId id="270" r:id="rId14"/>
    <p:sldId id="271" r:id="rId15"/>
    <p:sldId id="287" r:id="rId16"/>
    <p:sldId id="289" r:id="rId17"/>
    <p:sldId id="291" r:id="rId18"/>
    <p:sldId id="290" r:id="rId19"/>
    <p:sldId id="292" r:id="rId20"/>
    <p:sldId id="278" r:id="rId21"/>
    <p:sldId id="279" r:id="rId22"/>
    <p:sldId id="288" r:id="rId23"/>
    <p:sldId id="280" r:id="rId24"/>
    <p:sldId id="282" r:id="rId25"/>
    <p:sldId id="273" r:id="rId26"/>
    <p:sldId id="284" r:id="rId27"/>
    <p:sldId id="285" r:id="rId28"/>
    <p:sldId id="286"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48807-8CC5-4147-840A-E1A053029985}"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US"/>
        </a:p>
      </dgm:t>
    </dgm:pt>
    <dgm:pt modelId="{1CDF29E6-E597-44F5-B1FE-FA6A33FF0334}">
      <dgm:prSet phldrT="[Text]" custT="1"/>
      <dgm:spPr/>
      <dgm:t>
        <a:bodyPr/>
        <a:lstStyle/>
        <a:p>
          <a:r>
            <a:rPr lang="en-US" sz="1600" b="1" dirty="0"/>
            <a:t>1. IDENTIFY         </a:t>
          </a:r>
          <a:r>
            <a:rPr lang="en-US" sz="1400" b="1" dirty="0"/>
            <a:t>a  problem / issue </a:t>
          </a:r>
        </a:p>
        <a:p>
          <a:r>
            <a:rPr lang="en-US" sz="1400" b="1" dirty="0"/>
            <a:t>Performance in MDMs</a:t>
          </a:r>
        </a:p>
      </dgm:t>
    </dgm:pt>
    <dgm:pt modelId="{30D822AD-6719-4E62-B817-25ABD6345F5E}" type="parTrans" cxnId="{4AF82B91-5FFE-48EB-8328-62D52028B9A4}">
      <dgm:prSet/>
      <dgm:spPr/>
      <dgm:t>
        <a:bodyPr/>
        <a:lstStyle/>
        <a:p>
          <a:endParaRPr lang="en-US" sz="1400"/>
        </a:p>
      </dgm:t>
    </dgm:pt>
    <dgm:pt modelId="{F60F01AC-8F8C-4DA5-9C17-72CB7C13338A}" type="sibTrans" cxnId="{4AF82B91-5FFE-48EB-8328-62D52028B9A4}">
      <dgm:prSet/>
      <dgm:spPr/>
      <dgm:t>
        <a:bodyPr/>
        <a:lstStyle/>
        <a:p>
          <a:endParaRPr lang="en-US" sz="1400"/>
        </a:p>
      </dgm:t>
    </dgm:pt>
    <dgm:pt modelId="{1D6F5B5E-7C58-4CCC-AC16-5D6040338BB2}">
      <dgm:prSet phldrT="[Text]" custT="1"/>
      <dgm:spPr>
        <a:ln w="76200">
          <a:solidFill>
            <a:srgbClr val="FF0000"/>
          </a:solidFill>
        </a:ln>
      </dgm:spPr>
      <dgm:t>
        <a:bodyPr/>
        <a:lstStyle/>
        <a:p>
          <a:r>
            <a:rPr lang="en-US" sz="1600" b="1" dirty="0"/>
            <a:t>2. ASSESS:</a:t>
          </a:r>
        </a:p>
        <a:p>
          <a:r>
            <a:rPr lang="en-US" sz="1600" b="1" dirty="0"/>
            <a:t>Team’s b</a:t>
          </a:r>
          <a:r>
            <a:rPr lang="en-US" sz="1400" b="1" dirty="0"/>
            <a:t>aseline </a:t>
          </a:r>
          <a:r>
            <a:rPr lang="en-US" sz="1400" b="0" dirty="0"/>
            <a:t>performance against </a:t>
          </a:r>
          <a:r>
            <a:rPr lang="en-US" sz="1400" b="1" dirty="0"/>
            <a:t>evidence</a:t>
          </a:r>
          <a:r>
            <a:rPr lang="en-US" sz="1400" dirty="0"/>
            <a:t> and </a:t>
          </a:r>
          <a:r>
            <a:rPr lang="en-US" sz="1400" b="1" dirty="0"/>
            <a:t>recommendations, or previous phase </a:t>
          </a:r>
        </a:p>
      </dgm:t>
    </dgm:pt>
    <dgm:pt modelId="{4F5C5788-2038-4CC4-9DB6-29D07602CF93}" type="parTrans" cxnId="{6110EB86-631C-48D4-92BF-072B540D3A4A}">
      <dgm:prSet/>
      <dgm:spPr/>
      <dgm:t>
        <a:bodyPr/>
        <a:lstStyle/>
        <a:p>
          <a:endParaRPr lang="en-US" sz="1400"/>
        </a:p>
      </dgm:t>
    </dgm:pt>
    <dgm:pt modelId="{2E40B2C2-8064-42D1-BF9E-BAA3D324BF82}" type="sibTrans" cxnId="{6110EB86-631C-48D4-92BF-072B540D3A4A}">
      <dgm:prSet/>
      <dgm:spPr/>
      <dgm:t>
        <a:bodyPr/>
        <a:lstStyle/>
        <a:p>
          <a:endParaRPr lang="en-US" sz="1400"/>
        </a:p>
      </dgm:t>
    </dgm:pt>
    <dgm:pt modelId="{739163C8-0486-4ED4-9DBE-061B136D4537}">
      <dgm:prSet phldrT="[Text]" custT="1"/>
      <dgm:spPr>
        <a:ln w="76200">
          <a:solidFill>
            <a:srgbClr val="FF0000"/>
          </a:solidFill>
        </a:ln>
      </dgm:spPr>
      <dgm:t>
        <a:bodyPr/>
        <a:lstStyle/>
        <a:p>
          <a:r>
            <a:rPr lang="en-US" sz="1600" b="1" dirty="0"/>
            <a:t>3. FEEDBACK: </a:t>
          </a:r>
          <a:r>
            <a:rPr lang="en-US" sz="1400" dirty="0"/>
            <a:t>Feed back results to the team, and </a:t>
          </a:r>
          <a:r>
            <a:rPr lang="en-US" sz="1400" b="1" dirty="0"/>
            <a:t>introduce QI intervention</a:t>
          </a:r>
          <a:endParaRPr lang="en-US" sz="1400" dirty="0"/>
        </a:p>
      </dgm:t>
    </dgm:pt>
    <dgm:pt modelId="{58465CE3-D49D-496F-89C6-BA679F99D811}" type="parTrans" cxnId="{D673E3F7-A13A-448A-AA10-D06C5D2FE983}">
      <dgm:prSet/>
      <dgm:spPr/>
      <dgm:t>
        <a:bodyPr/>
        <a:lstStyle/>
        <a:p>
          <a:endParaRPr lang="en-US" sz="1400"/>
        </a:p>
      </dgm:t>
    </dgm:pt>
    <dgm:pt modelId="{E5D5ED53-0087-4895-BE67-7F5D1EA2CF9E}" type="sibTrans" cxnId="{D673E3F7-A13A-448A-AA10-D06C5D2FE983}">
      <dgm:prSet/>
      <dgm:spPr/>
      <dgm:t>
        <a:bodyPr/>
        <a:lstStyle/>
        <a:p>
          <a:endParaRPr lang="en-US" sz="1400"/>
        </a:p>
      </dgm:t>
    </dgm:pt>
    <dgm:pt modelId="{F9115AD1-B377-4A1F-861B-BD7B7301DF43}">
      <dgm:prSet phldrT="[Text]" custT="1"/>
      <dgm:spPr/>
      <dgm:t>
        <a:bodyPr/>
        <a:lstStyle/>
        <a:p>
          <a:r>
            <a:rPr lang="en-US" sz="1600" b="1" dirty="0"/>
            <a:t>4. IMPROVE:</a:t>
          </a:r>
        </a:p>
        <a:p>
          <a:r>
            <a:rPr lang="en-US" sz="1400" dirty="0"/>
            <a:t>Implement QI intervention</a:t>
          </a:r>
        </a:p>
      </dgm:t>
    </dgm:pt>
    <dgm:pt modelId="{10E06E7C-A95F-4F47-AF36-A3EAEB585668}" type="parTrans" cxnId="{216E5EFD-CC12-4B68-BE8E-1C24E7F25F77}">
      <dgm:prSet/>
      <dgm:spPr/>
      <dgm:t>
        <a:bodyPr/>
        <a:lstStyle/>
        <a:p>
          <a:endParaRPr lang="en-US" sz="1400"/>
        </a:p>
      </dgm:t>
    </dgm:pt>
    <dgm:pt modelId="{A3C80F7D-EBCC-4C26-A5FB-068E29BD2FA0}" type="sibTrans" cxnId="{216E5EFD-CC12-4B68-BE8E-1C24E7F25F77}">
      <dgm:prSet/>
      <dgm:spPr/>
      <dgm:t>
        <a:bodyPr/>
        <a:lstStyle/>
        <a:p>
          <a:endParaRPr lang="en-US" sz="1400"/>
        </a:p>
      </dgm:t>
    </dgm:pt>
    <dgm:pt modelId="{60F7D7D7-FA96-4125-B36F-004EB8047F63}">
      <dgm:prSet phldrT="[Text]" custT="1"/>
      <dgm:spPr/>
      <dgm:t>
        <a:bodyPr/>
        <a:lstStyle/>
        <a:p>
          <a:r>
            <a:rPr lang="en-US" sz="1600" b="1" dirty="0">
              <a:latin typeface="+mj-lt"/>
            </a:rPr>
            <a:t>5. REPEAT</a:t>
          </a:r>
          <a:endParaRPr lang="en-US" sz="1600" dirty="0">
            <a:latin typeface="+mj-lt"/>
          </a:endParaRPr>
        </a:p>
        <a:p>
          <a:r>
            <a:rPr lang="en-US" sz="1400" dirty="0"/>
            <a:t>the cycle </a:t>
          </a:r>
        </a:p>
        <a:p>
          <a:r>
            <a:rPr lang="en-US" sz="1400" dirty="0"/>
            <a:t>(steps 2 to 4) </a:t>
          </a:r>
        </a:p>
      </dgm:t>
    </dgm:pt>
    <dgm:pt modelId="{260113A6-FF18-49D2-8FEC-D0CB3DBB505E}" type="parTrans" cxnId="{58101D98-0CCF-496A-B53B-92479A5E3CCE}">
      <dgm:prSet/>
      <dgm:spPr/>
      <dgm:t>
        <a:bodyPr/>
        <a:lstStyle/>
        <a:p>
          <a:endParaRPr lang="en-US" sz="1400"/>
        </a:p>
      </dgm:t>
    </dgm:pt>
    <dgm:pt modelId="{916BD2D0-988E-46A8-92A2-3AD3FD33302E}" type="sibTrans" cxnId="{58101D98-0CCF-496A-B53B-92479A5E3CCE}">
      <dgm:prSet/>
      <dgm:spPr/>
      <dgm:t>
        <a:bodyPr/>
        <a:lstStyle/>
        <a:p>
          <a:endParaRPr lang="en-US" sz="1400"/>
        </a:p>
      </dgm:t>
    </dgm:pt>
    <dgm:pt modelId="{99D04DC8-197E-4174-8C59-059C70CA8E15}" type="pres">
      <dgm:prSet presAssocID="{B7D48807-8CC5-4147-840A-E1A053029985}" presName="Name0" presStyleCnt="0">
        <dgm:presLayoutVars>
          <dgm:chMax val="1"/>
          <dgm:dir/>
          <dgm:animLvl val="ctr"/>
          <dgm:resizeHandles val="exact"/>
        </dgm:presLayoutVars>
      </dgm:prSet>
      <dgm:spPr/>
      <dgm:t>
        <a:bodyPr/>
        <a:lstStyle/>
        <a:p>
          <a:endParaRPr lang="en-US"/>
        </a:p>
      </dgm:t>
    </dgm:pt>
    <dgm:pt modelId="{1C992BA2-12FE-4821-9964-1117982D1929}" type="pres">
      <dgm:prSet presAssocID="{1CDF29E6-E597-44F5-B1FE-FA6A33FF0334}" presName="centerShape" presStyleLbl="node0" presStyleIdx="0" presStyleCnt="1"/>
      <dgm:spPr/>
      <dgm:t>
        <a:bodyPr/>
        <a:lstStyle/>
        <a:p>
          <a:endParaRPr lang="en-US"/>
        </a:p>
      </dgm:t>
    </dgm:pt>
    <dgm:pt modelId="{E69381E6-E5D7-423A-BCA8-D750509A375F}" type="pres">
      <dgm:prSet presAssocID="{1D6F5B5E-7C58-4CCC-AC16-5D6040338BB2}" presName="node" presStyleLbl="node1" presStyleIdx="0" presStyleCnt="4" custScaleX="153219" custScaleY="121617">
        <dgm:presLayoutVars>
          <dgm:bulletEnabled val="1"/>
        </dgm:presLayoutVars>
      </dgm:prSet>
      <dgm:spPr/>
      <dgm:t>
        <a:bodyPr/>
        <a:lstStyle/>
        <a:p>
          <a:endParaRPr lang="en-US"/>
        </a:p>
      </dgm:t>
    </dgm:pt>
    <dgm:pt modelId="{09398B1B-DCDB-402E-BB40-B2C7CB4ABB6E}" type="pres">
      <dgm:prSet presAssocID="{1D6F5B5E-7C58-4CCC-AC16-5D6040338BB2}" presName="dummy" presStyleCnt="0"/>
      <dgm:spPr/>
    </dgm:pt>
    <dgm:pt modelId="{9117DE3F-FA86-42FA-AED4-047CF42A666B}" type="pres">
      <dgm:prSet presAssocID="{2E40B2C2-8064-42D1-BF9E-BAA3D324BF82}" presName="sibTrans" presStyleLbl="sibTrans2D1" presStyleIdx="0" presStyleCnt="4"/>
      <dgm:spPr/>
      <dgm:t>
        <a:bodyPr/>
        <a:lstStyle/>
        <a:p>
          <a:endParaRPr lang="en-US"/>
        </a:p>
      </dgm:t>
    </dgm:pt>
    <dgm:pt modelId="{944EE7C4-0E0D-4996-8D14-7AE88A56E4E6}" type="pres">
      <dgm:prSet presAssocID="{739163C8-0486-4ED4-9DBE-061B136D4537}" presName="node" presStyleLbl="node1" presStyleIdx="1" presStyleCnt="4" custScaleX="127628" custScaleY="123755">
        <dgm:presLayoutVars>
          <dgm:bulletEnabled val="1"/>
        </dgm:presLayoutVars>
      </dgm:prSet>
      <dgm:spPr/>
      <dgm:t>
        <a:bodyPr/>
        <a:lstStyle/>
        <a:p>
          <a:endParaRPr lang="en-US"/>
        </a:p>
      </dgm:t>
    </dgm:pt>
    <dgm:pt modelId="{51D312FD-ECE6-4927-8241-10C85B0236E7}" type="pres">
      <dgm:prSet presAssocID="{739163C8-0486-4ED4-9DBE-061B136D4537}" presName="dummy" presStyleCnt="0"/>
      <dgm:spPr/>
    </dgm:pt>
    <dgm:pt modelId="{D495080E-31BF-45AF-8AC2-5E55102816D9}" type="pres">
      <dgm:prSet presAssocID="{E5D5ED53-0087-4895-BE67-7F5D1EA2CF9E}" presName="sibTrans" presStyleLbl="sibTrans2D1" presStyleIdx="1" presStyleCnt="4"/>
      <dgm:spPr/>
      <dgm:t>
        <a:bodyPr/>
        <a:lstStyle/>
        <a:p>
          <a:endParaRPr lang="en-US"/>
        </a:p>
      </dgm:t>
    </dgm:pt>
    <dgm:pt modelId="{3BF1C2B7-8A45-4033-9830-10DA29073C79}" type="pres">
      <dgm:prSet presAssocID="{F9115AD1-B377-4A1F-861B-BD7B7301DF43}" presName="node" presStyleLbl="node1" presStyleIdx="2" presStyleCnt="4" custScaleX="136393" custScaleY="123712">
        <dgm:presLayoutVars>
          <dgm:bulletEnabled val="1"/>
        </dgm:presLayoutVars>
      </dgm:prSet>
      <dgm:spPr/>
      <dgm:t>
        <a:bodyPr/>
        <a:lstStyle/>
        <a:p>
          <a:endParaRPr lang="en-US"/>
        </a:p>
      </dgm:t>
    </dgm:pt>
    <dgm:pt modelId="{114F55E7-C0D1-456D-9A1C-0068EF5E2EA3}" type="pres">
      <dgm:prSet presAssocID="{F9115AD1-B377-4A1F-861B-BD7B7301DF43}" presName="dummy" presStyleCnt="0"/>
      <dgm:spPr/>
    </dgm:pt>
    <dgm:pt modelId="{0C855D0B-228F-4C76-A896-694D5034F743}" type="pres">
      <dgm:prSet presAssocID="{A3C80F7D-EBCC-4C26-A5FB-068E29BD2FA0}" presName="sibTrans" presStyleLbl="sibTrans2D1" presStyleIdx="2" presStyleCnt="4"/>
      <dgm:spPr/>
      <dgm:t>
        <a:bodyPr/>
        <a:lstStyle/>
        <a:p>
          <a:endParaRPr lang="en-US"/>
        </a:p>
      </dgm:t>
    </dgm:pt>
    <dgm:pt modelId="{97EAB88D-950C-405A-B6D4-77A771137419}" type="pres">
      <dgm:prSet presAssocID="{60F7D7D7-FA96-4125-B36F-004EB8047F63}" presName="node" presStyleLbl="node1" presStyleIdx="3" presStyleCnt="4" custScaleX="121674" custScaleY="123577">
        <dgm:presLayoutVars>
          <dgm:bulletEnabled val="1"/>
        </dgm:presLayoutVars>
      </dgm:prSet>
      <dgm:spPr/>
      <dgm:t>
        <a:bodyPr/>
        <a:lstStyle/>
        <a:p>
          <a:endParaRPr lang="en-US"/>
        </a:p>
      </dgm:t>
    </dgm:pt>
    <dgm:pt modelId="{BE2FC5FF-A329-446D-A612-F2BE145BCFC0}" type="pres">
      <dgm:prSet presAssocID="{60F7D7D7-FA96-4125-B36F-004EB8047F63}" presName="dummy" presStyleCnt="0"/>
      <dgm:spPr/>
    </dgm:pt>
    <dgm:pt modelId="{B25F122B-95DB-429A-B95C-11920547E9DF}" type="pres">
      <dgm:prSet presAssocID="{916BD2D0-988E-46A8-92A2-3AD3FD33302E}" presName="sibTrans" presStyleLbl="sibTrans2D1" presStyleIdx="3" presStyleCnt="4"/>
      <dgm:spPr/>
      <dgm:t>
        <a:bodyPr/>
        <a:lstStyle/>
        <a:p>
          <a:endParaRPr lang="en-US"/>
        </a:p>
      </dgm:t>
    </dgm:pt>
  </dgm:ptLst>
  <dgm:cxnLst>
    <dgm:cxn modelId="{F938030B-6B83-488D-B1ED-B499AB2378E9}" type="presOf" srcId="{1D6F5B5E-7C58-4CCC-AC16-5D6040338BB2}" destId="{E69381E6-E5D7-423A-BCA8-D750509A375F}" srcOrd="0" destOrd="0" presId="urn:microsoft.com/office/officeart/2005/8/layout/radial6"/>
    <dgm:cxn modelId="{2FE2554A-F04D-4A7A-9BB7-5E9589F1FEFC}" type="presOf" srcId="{60F7D7D7-FA96-4125-B36F-004EB8047F63}" destId="{97EAB88D-950C-405A-B6D4-77A771137419}" srcOrd="0" destOrd="0" presId="urn:microsoft.com/office/officeart/2005/8/layout/radial6"/>
    <dgm:cxn modelId="{D673E3F7-A13A-448A-AA10-D06C5D2FE983}" srcId="{1CDF29E6-E597-44F5-B1FE-FA6A33FF0334}" destId="{739163C8-0486-4ED4-9DBE-061B136D4537}" srcOrd="1" destOrd="0" parTransId="{58465CE3-D49D-496F-89C6-BA679F99D811}" sibTransId="{E5D5ED53-0087-4895-BE67-7F5D1EA2CF9E}"/>
    <dgm:cxn modelId="{DBFF7A4D-603A-42CC-BCA5-85D91590378E}" type="presOf" srcId="{E5D5ED53-0087-4895-BE67-7F5D1EA2CF9E}" destId="{D495080E-31BF-45AF-8AC2-5E55102816D9}" srcOrd="0" destOrd="0" presId="urn:microsoft.com/office/officeart/2005/8/layout/radial6"/>
    <dgm:cxn modelId="{B116A141-A3FD-4618-AAA7-1BAEFD682EF2}" type="presOf" srcId="{A3C80F7D-EBCC-4C26-A5FB-068E29BD2FA0}" destId="{0C855D0B-228F-4C76-A896-694D5034F743}" srcOrd="0" destOrd="0" presId="urn:microsoft.com/office/officeart/2005/8/layout/radial6"/>
    <dgm:cxn modelId="{E2D6A2FB-E895-47B6-91DE-04F4B594C002}" type="presOf" srcId="{2E40B2C2-8064-42D1-BF9E-BAA3D324BF82}" destId="{9117DE3F-FA86-42FA-AED4-047CF42A666B}" srcOrd="0" destOrd="0" presId="urn:microsoft.com/office/officeart/2005/8/layout/radial6"/>
    <dgm:cxn modelId="{CACBB361-6F69-4EA8-BF3A-4854479B618C}" type="presOf" srcId="{1CDF29E6-E597-44F5-B1FE-FA6A33FF0334}" destId="{1C992BA2-12FE-4821-9964-1117982D1929}" srcOrd="0" destOrd="0" presId="urn:microsoft.com/office/officeart/2005/8/layout/radial6"/>
    <dgm:cxn modelId="{58101D98-0CCF-496A-B53B-92479A5E3CCE}" srcId="{1CDF29E6-E597-44F5-B1FE-FA6A33FF0334}" destId="{60F7D7D7-FA96-4125-B36F-004EB8047F63}" srcOrd="3" destOrd="0" parTransId="{260113A6-FF18-49D2-8FEC-D0CB3DBB505E}" sibTransId="{916BD2D0-988E-46A8-92A2-3AD3FD33302E}"/>
    <dgm:cxn modelId="{E7B712B2-545A-49B0-AA74-9A4EECE8BC89}" type="presOf" srcId="{F9115AD1-B377-4A1F-861B-BD7B7301DF43}" destId="{3BF1C2B7-8A45-4033-9830-10DA29073C79}" srcOrd="0" destOrd="0" presId="urn:microsoft.com/office/officeart/2005/8/layout/radial6"/>
    <dgm:cxn modelId="{805990A4-0E93-4C23-B4A4-39C1840B38B3}" type="presOf" srcId="{B7D48807-8CC5-4147-840A-E1A053029985}" destId="{99D04DC8-197E-4174-8C59-059C70CA8E15}" srcOrd="0" destOrd="0" presId="urn:microsoft.com/office/officeart/2005/8/layout/radial6"/>
    <dgm:cxn modelId="{216E5EFD-CC12-4B68-BE8E-1C24E7F25F77}" srcId="{1CDF29E6-E597-44F5-B1FE-FA6A33FF0334}" destId="{F9115AD1-B377-4A1F-861B-BD7B7301DF43}" srcOrd="2" destOrd="0" parTransId="{10E06E7C-A95F-4F47-AF36-A3EAEB585668}" sibTransId="{A3C80F7D-EBCC-4C26-A5FB-068E29BD2FA0}"/>
    <dgm:cxn modelId="{6110EB86-631C-48D4-92BF-072B540D3A4A}" srcId="{1CDF29E6-E597-44F5-B1FE-FA6A33FF0334}" destId="{1D6F5B5E-7C58-4CCC-AC16-5D6040338BB2}" srcOrd="0" destOrd="0" parTransId="{4F5C5788-2038-4CC4-9DB6-29D07602CF93}" sibTransId="{2E40B2C2-8064-42D1-BF9E-BAA3D324BF82}"/>
    <dgm:cxn modelId="{4AF82B91-5FFE-48EB-8328-62D52028B9A4}" srcId="{B7D48807-8CC5-4147-840A-E1A053029985}" destId="{1CDF29E6-E597-44F5-B1FE-FA6A33FF0334}" srcOrd="0" destOrd="0" parTransId="{30D822AD-6719-4E62-B817-25ABD6345F5E}" sibTransId="{F60F01AC-8F8C-4DA5-9C17-72CB7C13338A}"/>
    <dgm:cxn modelId="{D471C421-0E54-4CA3-9C0A-17A6500C71EC}" type="presOf" srcId="{739163C8-0486-4ED4-9DBE-061B136D4537}" destId="{944EE7C4-0E0D-4996-8D14-7AE88A56E4E6}" srcOrd="0" destOrd="0" presId="urn:microsoft.com/office/officeart/2005/8/layout/radial6"/>
    <dgm:cxn modelId="{72D06ED0-D191-4BB9-8E2C-C449963E0D43}" type="presOf" srcId="{916BD2D0-988E-46A8-92A2-3AD3FD33302E}" destId="{B25F122B-95DB-429A-B95C-11920547E9DF}" srcOrd="0" destOrd="0" presId="urn:microsoft.com/office/officeart/2005/8/layout/radial6"/>
    <dgm:cxn modelId="{229EC0F4-17D4-4299-840E-8CF4F1698F5D}" type="presParOf" srcId="{99D04DC8-197E-4174-8C59-059C70CA8E15}" destId="{1C992BA2-12FE-4821-9964-1117982D1929}" srcOrd="0" destOrd="0" presId="urn:microsoft.com/office/officeart/2005/8/layout/radial6"/>
    <dgm:cxn modelId="{8BED6863-3F83-4331-A0CF-6C7DBF0B6479}" type="presParOf" srcId="{99D04DC8-197E-4174-8C59-059C70CA8E15}" destId="{E69381E6-E5D7-423A-BCA8-D750509A375F}" srcOrd="1" destOrd="0" presId="urn:microsoft.com/office/officeart/2005/8/layout/radial6"/>
    <dgm:cxn modelId="{F0FEE491-829D-4BB9-91C2-B7DE9D9058F1}" type="presParOf" srcId="{99D04DC8-197E-4174-8C59-059C70CA8E15}" destId="{09398B1B-DCDB-402E-BB40-B2C7CB4ABB6E}" srcOrd="2" destOrd="0" presId="urn:microsoft.com/office/officeart/2005/8/layout/radial6"/>
    <dgm:cxn modelId="{395BCEB2-38FB-4661-B31F-6F7308E1CB85}" type="presParOf" srcId="{99D04DC8-197E-4174-8C59-059C70CA8E15}" destId="{9117DE3F-FA86-42FA-AED4-047CF42A666B}" srcOrd="3" destOrd="0" presId="urn:microsoft.com/office/officeart/2005/8/layout/radial6"/>
    <dgm:cxn modelId="{AD065C8A-52F2-49A3-A488-1DC48040C6B3}" type="presParOf" srcId="{99D04DC8-197E-4174-8C59-059C70CA8E15}" destId="{944EE7C4-0E0D-4996-8D14-7AE88A56E4E6}" srcOrd="4" destOrd="0" presId="urn:microsoft.com/office/officeart/2005/8/layout/radial6"/>
    <dgm:cxn modelId="{E5EC88E5-25CF-43B3-B13B-2A3DBF5FB8BC}" type="presParOf" srcId="{99D04DC8-197E-4174-8C59-059C70CA8E15}" destId="{51D312FD-ECE6-4927-8241-10C85B0236E7}" srcOrd="5" destOrd="0" presId="urn:microsoft.com/office/officeart/2005/8/layout/radial6"/>
    <dgm:cxn modelId="{82661DDC-CD4A-4063-AB28-08DE3837F5A3}" type="presParOf" srcId="{99D04DC8-197E-4174-8C59-059C70CA8E15}" destId="{D495080E-31BF-45AF-8AC2-5E55102816D9}" srcOrd="6" destOrd="0" presId="urn:microsoft.com/office/officeart/2005/8/layout/radial6"/>
    <dgm:cxn modelId="{40CDFDC4-B1E2-4CD3-AFA0-750AB8FBDA2C}" type="presParOf" srcId="{99D04DC8-197E-4174-8C59-059C70CA8E15}" destId="{3BF1C2B7-8A45-4033-9830-10DA29073C79}" srcOrd="7" destOrd="0" presId="urn:microsoft.com/office/officeart/2005/8/layout/radial6"/>
    <dgm:cxn modelId="{1708CC87-6541-4685-A8AF-FB57C2E96930}" type="presParOf" srcId="{99D04DC8-197E-4174-8C59-059C70CA8E15}" destId="{114F55E7-C0D1-456D-9A1C-0068EF5E2EA3}" srcOrd="8" destOrd="0" presId="urn:microsoft.com/office/officeart/2005/8/layout/radial6"/>
    <dgm:cxn modelId="{95CF5D1A-3DDC-442A-BD89-A241E629FEAA}" type="presParOf" srcId="{99D04DC8-197E-4174-8C59-059C70CA8E15}" destId="{0C855D0B-228F-4C76-A896-694D5034F743}" srcOrd="9" destOrd="0" presId="urn:microsoft.com/office/officeart/2005/8/layout/radial6"/>
    <dgm:cxn modelId="{8D3DE4CD-E3F4-4168-B7CE-1A594C8D4767}" type="presParOf" srcId="{99D04DC8-197E-4174-8C59-059C70CA8E15}" destId="{97EAB88D-950C-405A-B6D4-77A771137419}" srcOrd="10" destOrd="0" presId="urn:microsoft.com/office/officeart/2005/8/layout/radial6"/>
    <dgm:cxn modelId="{DF7DCE72-5C75-4B5A-9B47-9F59BCB5C5C0}" type="presParOf" srcId="{99D04DC8-197E-4174-8C59-059C70CA8E15}" destId="{BE2FC5FF-A329-446D-A612-F2BE145BCFC0}" srcOrd="11" destOrd="0" presId="urn:microsoft.com/office/officeart/2005/8/layout/radial6"/>
    <dgm:cxn modelId="{55EF73AA-5CEE-44CD-9F6F-B013EB6DA036}" type="presParOf" srcId="{99D04DC8-197E-4174-8C59-059C70CA8E15}" destId="{B25F122B-95DB-429A-B95C-11920547E9D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48807-8CC5-4147-840A-E1A053029985}"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US"/>
        </a:p>
      </dgm:t>
    </dgm:pt>
    <dgm:pt modelId="{1CDF29E6-E597-44F5-B1FE-FA6A33FF0334}">
      <dgm:prSet phldrT="[Text]" custT="1"/>
      <dgm:spPr/>
      <dgm:t>
        <a:bodyPr/>
        <a:lstStyle/>
        <a:p>
          <a:r>
            <a:rPr lang="en-US" sz="1600" b="1" dirty="0"/>
            <a:t>1. IDENTIFY         </a:t>
          </a:r>
          <a:r>
            <a:rPr lang="en-US" sz="1400" b="1" dirty="0"/>
            <a:t>a  problem / issue </a:t>
          </a:r>
        </a:p>
        <a:p>
          <a:r>
            <a:rPr lang="en-US" sz="1400" b="1" dirty="0"/>
            <a:t>Performance in MDMs</a:t>
          </a:r>
        </a:p>
      </dgm:t>
    </dgm:pt>
    <dgm:pt modelId="{30D822AD-6719-4E62-B817-25ABD6345F5E}" type="parTrans" cxnId="{4AF82B91-5FFE-48EB-8328-62D52028B9A4}">
      <dgm:prSet/>
      <dgm:spPr/>
      <dgm:t>
        <a:bodyPr/>
        <a:lstStyle/>
        <a:p>
          <a:endParaRPr lang="en-US" sz="1400"/>
        </a:p>
      </dgm:t>
    </dgm:pt>
    <dgm:pt modelId="{F60F01AC-8F8C-4DA5-9C17-72CB7C13338A}" type="sibTrans" cxnId="{4AF82B91-5FFE-48EB-8328-62D52028B9A4}">
      <dgm:prSet/>
      <dgm:spPr/>
      <dgm:t>
        <a:bodyPr/>
        <a:lstStyle/>
        <a:p>
          <a:endParaRPr lang="en-US" sz="1400"/>
        </a:p>
      </dgm:t>
    </dgm:pt>
    <dgm:pt modelId="{1D6F5B5E-7C58-4CCC-AC16-5D6040338BB2}">
      <dgm:prSet phldrT="[Text]" custT="1"/>
      <dgm:spPr>
        <a:ln w="76200">
          <a:solidFill>
            <a:srgbClr val="FF0000"/>
          </a:solidFill>
        </a:ln>
      </dgm:spPr>
      <dgm:t>
        <a:bodyPr/>
        <a:lstStyle/>
        <a:p>
          <a:r>
            <a:rPr lang="en-US" sz="1600" b="1" dirty="0"/>
            <a:t>2. ASSESS:</a:t>
          </a:r>
        </a:p>
        <a:p>
          <a:r>
            <a:rPr lang="en-US" sz="1600" b="1" dirty="0"/>
            <a:t>Team’s b</a:t>
          </a:r>
          <a:r>
            <a:rPr lang="en-US" sz="1400" b="1" dirty="0"/>
            <a:t>aseline </a:t>
          </a:r>
          <a:r>
            <a:rPr lang="en-US" sz="1400" b="0" dirty="0"/>
            <a:t>performance against </a:t>
          </a:r>
          <a:r>
            <a:rPr lang="en-US" sz="1400" b="1" dirty="0"/>
            <a:t>evidence</a:t>
          </a:r>
          <a:r>
            <a:rPr lang="en-US" sz="1400" dirty="0"/>
            <a:t> and </a:t>
          </a:r>
          <a:r>
            <a:rPr lang="en-US" sz="1400" b="1" dirty="0"/>
            <a:t>recommendations, or previous phase </a:t>
          </a:r>
        </a:p>
      </dgm:t>
    </dgm:pt>
    <dgm:pt modelId="{4F5C5788-2038-4CC4-9DB6-29D07602CF93}" type="parTrans" cxnId="{6110EB86-631C-48D4-92BF-072B540D3A4A}">
      <dgm:prSet/>
      <dgm:spPr/>
      <dgm:t>
        <a:bodyPr/>
        <a:lstStyle/>
        <a:p>
          <a:endParaRPr lang="en-US" sz="1400"/>
        </a:p>
      </dgm:t>
    </dgm:pt>
    <dgm:pt modelId="{2E40B2C2-8064-42D1-BF9E-BAA3D324BF82}" type="sibTrans" cxnId="{6110EB86-631C-48D4-92BF-072B540D3A4A}">
      <dgm:prSet/>
      <dgm:spPr/>
      <dgm:t>
        <a:bodyPr/>
        <a:lstStyle/>
        <a:p>
          <a:endParaRPr lang="en-US" sz="1400"/>
        </a:p>
      </dgm:t>
    </dgm:pt>
    <dgm:pt modelId="{739163C8-0486-4ED4-9DBE-061B136D4537}">
      <dgm:prSet phldrT="[Text]" custT="1"/>
      <dgm:spPr>
        <a:ln w="76200">
          <a:solidFill>
            <a:srgbClr val="FF0000"/>
          </a:solidFill>
        </a:ln>
      </dgm:spPr>
      <dgm:t>
        <a:bodyPr/>
        <a:lstStyle/>
        <a:p>
          <a:r>
            <a:rPr lang="en-US" sz="1600" b="1" dirty="0"/>
            <a:t>3. FEEDBACK: </a:t>
          </a:r>
          <a:r>
            <a:rPr lang="en-US" sz="1400" dirty="0"/>
            <a:t>Feed back results to the team, and </a:t>
          </a:r>
          <a:r>
            <a:rPr lang="en-US" sz="1400" b="1" dirty="0"/>
            <a:t>introduce QI intervention</a:t>
          </a:r>
          <a:endParaRPr lang="en-US" sz="1400" dirty="0"/>
        </a:p>
      </dgm:t>
    </dgm:pt>
    <dgm:pt modelId="{58465CE3-D49D-496F-89C6-BA679F99D811}" type="parTrans" cxnId="{D673E3F7-A13A-448A-AA10-D06C5D2FE983}">
      <dgm:prSet/>
      <dgm:spPr/>
      <dgm:t>
        <a:bodyPr/>
        <a:lstStyle/>
        <a:p>
          <a:endParaRPr lang="en-US" sz="1400"/>
        </a:p>
      </dgm:t>
    </dgm:pt>
    <dgm:pt modelId="{E5D5ED53-0087-4895-BE67-7F5D1EA2CF9E}" type="sibTrans" cxnId="{D673E3F7-A13A-448A-AA10-D06C5D2FE983}">
      <dgm:prSet/>
      <dgm:spPr/>
      <dgm:t>
        <a:bodyPr/>
        <a:lstStyle/>
        <a:p>
          <a:endParaRPr lang="en-US" sz="1400"/>
        </a:p>
      </dgm:t>
    </dgm:pt>
    <dgm:pt modelId="{F9115AD1-B377-4A1F-861B-BD7B7301DF43}">
      <dgm:prSet phldrT="[Text]" custT="1"/>
      <dgm:spPr/>
      <dgm:t>
        <a:bodyPr/>
        <a:lstStyle/>
        <a:p>
          <a:r>
            <a:rPr lang="en-US" sz="1600" b="1" dirty="0"/>
            <a:t>4. IMPROVE:</a:t>
          </a:r>
        </a:p>
        <a:p>
          <a:r>
            <a:rPr lang="en-US" sz="1400" dirty="0"/>
            <a:t>Implement QI intervention</a:t>
          </a:r>
        </a:p>
      </dgm:t>
    </dgm:pt>
    <dgm:pt modelId="{10E06E7C-A95F-4F47-AF36-A3EAEB585668}" type="parTrans" cxnId="{216E5EFD-CC12-4B68-BE8E-1C24E7F25F77}">
      <dgm:prSet/>
      <dgm:spPr/>
      <dgm:t>
        <a:bodyPr/>
        <a:lstStyle/>
        <a:p>
          <a:endParaRPr lang="en-US" sz="1400"/>
        </a:p>
      </dgm:t>
    </dgm:pt>
    <dgm:pt modelId="{A3C80F7D-EBCC-4C26-A5FB-068E29BD2FA0}" type="sibTrans" cxnId="{216E5EFD-CC12-4B68-BE8E-1C24E7F25F77}">
      <dgm:prSet/>
      <dgm:spPr/>
      <dgm:t>
        <a:bodyPr/>
        <a:lstStyle/>
        <a:p>
          <a:endParaRPr lang="en-US" sz="1400"/>
        </a:p>
      </dgm:t>
    </dgm:pt>
    <dgm:pt modelId="{60F7D7D7-FA96-4125-B36F-004EB8047F63}">
      <dgm:prSet phldrT="[Text]" custT="1"/>
      <dgm:spPr/>
      <dgm:t>
        <a:bodyPr/>
        <a:lstStyle/>
        <a:p>
          <a:r>
            <a:rPr lang="en-US" sz="1600" b="1" dirty="0">
              <a:latin typeface="+mj-lt"/>
            </a:rPr>
            <a:t>5. REPEAT</a:t>
          </a:r>
          <a:endParaRPr lang="en-US" sz="1600" dirty="0">
            <a:latin typeface="+mj-lt"/>
          </a:endParaRPr>
        </a:p>
        <a:p>
          <a:r>
            <a:rPr lang="en-US" sz="1400" dirty="0"/>
            <a:t>the cycle </a:t>
          </a:r>
        </a:p>
        <a:p>
          <a:r>
            <a:rPr lang="en-US" sz="1400" dirty="0"/>
            <a:t>(steps 2 to 4) </a:t>
          </a:r>
        </a:p>
      </dgm:t>
    </dgm:pt>
    <dgm:pt modelId="{260113A6-FF18-49D2-8FEC-D0CB3DBB505E}" type="parTrans" cxnId="{58101D98-0CCF-496A-B53B-92479A5E3CCE}">
      <dgm:prSet/>
      <dgm:spPr/>
      <dgm:t>
        <a:bodyPr/>
        <a:lstStyle/>
        <a:p>
          <a:endParaRPr lang="en-US" sz="1400"/>
        </a:p>
      </dgm:t>
    </dgm:pt>
    <dgm:pt modelId="{916BD2D0-988E-46A8-92A2-3AD3FD33302E}" type="sibTrans" cxnId="{58101D98-0CCF-496A-B53B-92479A5E3CCE}">
      <dgm:prSet/>
      <dgm:spPr/>
      <dgm:t>
        <a:bodyPr/>
        <a:lstStyle/>
        <a:p>
          <a:endParaRPr lang="en-US" sz="1400"/>
        </a:p>
      </dgm:t>
    </dgm:pt>
    <dgm:pt modelId="{99D04DC8-197E-4174-8C59-059C70CA8E15}" type="pres">
      <dgm:prSet presAssocID="{B7D48807-8CC5-4147-840A-E1A053029985}" presName="Name0" presStyleCnt="0">
        <dgm:presLayoutVars>
          <dgm:chMax val="1"/>
          <dgm:dir/>
          <dgm:animLvl val="ctr"/>
          <dgm:resizeHandles val="exact"/>
        </dgm:presLayoutVars>
      </dgm:prSet>
      <dgm:spPr/>
      <dgm:t>
        <a:bodyPr/>
        <a:lstStyle/>
        <a:p>
          <a:endParaRPr lang="en-US"/>
        </a:p>
      </dgm:t>
    </dgm:pt>
    <dgm:pt modelId="{1C992BA2-12FE-4821-9964-1117982D1929}" type="pres">
      <dgm:prSet presAssocID="{1CDF29E6-E597-44F5-B1FE-FA6A33FF0334}" presName="centerShape" presStyleLbl="node0" presStyleIdx="0" presStyleCnt="1"/>
      <dgm:spPr/>
      <dgm:t>
        <a:bodyPr/>
        <a:lstStyle/>
        <a:p>
          <a:endParaRPr lang="en-US"/>
        </a:p>
      </dgm:t>
    </dgm:pt>
    <dgm:pt modelId="{E69381E6-E5D7-423A-BCA8-D750509A375F}" type="pres">
      <dgm:prSet presAssocID="{1D6F5B5E-7C58-4CCC-AC16-5D6040338BB2}" presName="node" presStyleLbl="node1" presStyleIdx="0" presStyleCnt="4" custScaleX="153219" custScaleY="121617">
        <dgm:presLayoutVars>
          <dgm:bulletEnabled val="1"/>
        </dgm:presLayoutVars>
      </dgm:prSet>
      <dgm:spPr/>
      <dgm:t>
        <a:bodyPr/>
        <a:lstStyle/>
        <a:p>
          <a:endParaRPr lang="en-US"/>
        </a:p>
      </dgm:t>
    </dgm:pt>
    <dgm:pt modelId="{09398B1B-DCDB-402E-BB40-B2C7CB4ABB6E}" type="pres">
      <dgm:prSet presAssocID="{1D6F5B5E-7C58-4CCC-AC16-5D6040338BB2}" presName="dummy" presStyleCnt="0"/>
      <dgm:spPr/>
    </dgm:pt>
    <dgm:pt modelId="{9117DE3F-FA86-42FA-AED4-047CF42A666B}" type="pres">
      <dgm:prSet presAssocID="{2E40B2C2-8064-42D1-BF9E-BAA3D324BF82}" presName="sibTrans" presStyleLbl="sibTrans2D1" presStyleIdx="0" presStyleCnt="4"/>
      <dgm:spPr/>
      <dgm:t>
        <a:bodyPr/>
        <a:lstStyle/>
        <a:p>
          <a:endParaRPr lang="en-US"/>
        </a:p>
      </dgm:t>
    </dgm:pt>
    <dgm:pt modelId="{944EE7C4-0E0D-4996-8D14-7AE88A56E4E6}" type="pres">
      <dgm:prSet presAssocID="{739163C8-0486-4ED4-9DBE-061B136D4537}" presName="node" presStyleLbl="node1" presStyleIdx="1" presStyleCnt="4" custScaleX="127628" custScaleY="123755">
        <dgm:presLayoutVars>
          <dgm:bulletEnabled val="1"/>
        </dgm:presLayoutVars>
      </dgm:prSet>
      <dgm:spPr/>
      <dgm:t>
        <a:bodyPr/>
        <a:lstStyle/>
        <a:p>
          <a:endParaRPr lang="en-US"/>
        </a:p>
      </dgm:t>
    </dgm:pt>
    <dgm:pt modelId="{51D312FD-ECE6-4927-8241-10C85B0236E7}" type="pres">
      <dgm:prSet presAssocID="{739163C8-0486-4ED4-9DBE-061B136D4537}" presName="dummy" presStyleCnt="0"/>
      <dgm:spPr/>
    </dgm:pt>
    <dgm:pt modelId="{D495080E-31BF-45AF-8AC2-5E55102816D9}" type="pres">
      <dgm:prSet presAssocID="{E5D5ED53-0087-4895-BE67-7F5D1EA2CF9E}" presName="sibTrans" presStyleLbl="sibTrans2D1" presStyleIdx="1" presStyleCnt="4"/>
      <dgm:spPr/>
      <dgm:t>
        <a:bodyPr/>
        <a:lstStyle/>
        <a:p>
          <a:endParaRPr lang="en-US"/>
        </a:p>
      </dgm:t>
    </dgm:pt>
    <dgm:pt modelId="{3BF1C2B7-8A45-4033-9830-10DA29073C79}" type="pres">
      <dgm:prSet presAssocID="{F9115AD1-B377-4A1F-861B-BD7B7301DF43}" presName="node" presStyleLbl="node1" presStyleIdx="2" presStyleCnt="4" custScaleX="136393" custScaleY="123712">
        <dgm:presLayoutVars>
          <dgm:bulletEnabled val="1"/>
        </dgm:presLayoutVars>
      </dgm:prSet>
      <dgm:spPr/>
      <dgm:t>
        <a:bodyPr/>
        <a:lstStyle/>
        <a:p>
          <a:endParaRPr lang="en-US"/>
        </a:p>
      </dgm:t>
    </dgm:pt>
    <dgm:pt modelId="{114F55E7-C0D1-456D-9A1C-0068EF5E2EA3}" type="pres">
      <dgm:prSet presAssocID="{F9115AD1-B377-4A1F-861B-BD7B7301DF43}" presName="dummy" presStyleCnt="0"/>
      <dgm:spPr/>
    </dgm:pt>
    <dgm:pt modelId="{0C855D0B-228F-4C76-A896-694D5034F743}" type="pres">
      <dgm:prSet presAssocID="{A3C80F7D-EBCC-4C26-A5FB-068E29BD2FA0}" presName="sibTrans" presStyleLbl="sibTrans2D1" presStyleIdx="2" presStyleCnt="4"/>
      <dgm:spPr/>
      <dgm:t>
        <a:bodyPr/>
        <a:lstStyle/>
        <a:p>
          <a:endParaRPr lang="en-US"/>
        </a:p>
      </dgm:t>
    </dgm:pt>
    <dgm:pt modelId="{97EAB88D-950C-405A-B6D4-77A771137419}" type="pres">
      <dgm:prSet presAssocID="{60F7D7D7-FA96-4125-B36F-004EB8047F63}" presName="node" presStyleLbl="node1" presStyleIdx="3" presStyleCnt="4" custScaleX="121674" custScaleY="123577">
        <dgm:presLayoutVars>
          <dgm:bulletEnabled val="1"/>
        </dgm:presLayoutVars>
      </dgm:prSet>
      <dgm:spPr/>
      <dgm:t>
        <a:bodyPr/>
        <a:lstStyle/>
        <a:p>
          <a:endParaRPr lang="en-US"/>
        </a:p>
      </dgm:t>
    </dgm:pt>
    <dgm:pt modelId="{BE2FC5FF-A329-446D-A612-F2BE145BCFC0}" type="pres">
      <dgm:prSet presAssocID="{60F7D7D7-FA96-4125-B36F-004EB8047F63}" presName="dummy" presStyleCnt="0"/>
      <dgm:spPr/>
    </dgm:pt>
    <dgm:pt modelId="{B25F122B-95DB-429A-B95C-11920547E9DF}" type="pres">
      <dgm:prSet presAssocID="{916BD2D0-988E-46A8-92A2-3AD3FD33302E}" presName="sibTrans" presStyleLbl="sibTrans2D1" presStyleIdx="3" presStyleCnt="4"/>
      <dgm:spPr/>
      <dgm:t>
        <a:bodyPr/>
        <a:lstStyle/>
        <a:p>
          <a:endParaRPr lang="en-US"/>
        </a:p>
      </dgm:t>
    </dgm:pt>
  </dgm:ptLst>
  <dgm:cxnLst>
    <dgm:cxn modelId="{216E5EFD-CC12-4B68-BE8E-1C24E7F25F77}" srcId="{1CDF29E6-E597-44F5-B1FE-FA6A33FF0334}" destId="{F9115AD1-B377-4A1F-861B-BD7B7301DF43}" srcOrd="2" destOrd="0" parTransId="{10E06E7C-A95F-4F47-AF36-A3EAEB585668}" sibTransId="{A3C80F7D-EBCC-4C26-A5FB-068E29BD2FA0}"/>
    <dgm:cxn modelId="{79059853-34BD-4751-AEF9-DB70B1D97C2D}" type="presOf" srcId="{B7D48807-8CC5-4147-840A-E1A053029985}" destId="{99D04DC8-197E-4174-8C59-059C70CA8E15}" srcOrd="0" destOrd="0" presId="urn:microsoft.com/office/officeart/2005/8/layout/radial6"/>
    <dgm:cxn modelId="{D673E3F7-A13A-448A-AA10-D06C5D2FE983}" srcId="{1CDF29E6-E597-44F5-B1FE-FA6A33FF0334}" destId="{739163C8-0486-4ED4-9DBE-061B136D4537}" srcOrd="1" destOrd="0" parTransId="{58465CE3-D49D-496F-89C6-BA679F99D811}" sibTransId="{E5D5ED53-0087-4895-BE67-7F5D1EA2CF9E}"/>
    <dgm:cxn modelId="{635708BF-585F-45D2-8F1C-765400015E1F}" type="presOf" srcId="{60F7D7D7-FA96-4125-B36F-004EB8047F63}" destId="{97EAB88D-950C-405A-B6D4-77A771137419}" srcOrd="0" destOrd="0" presId="urn:microsoft.com/office/officeart/2005/8/layout/radial6"/>
    <dgm:cxn modelId="{259E3F8C-A5BC-4D05-B18C-6197DA1CB324}" type="presOf" srcId="{916BD2D0-988E-46A8-92A2-3AD3FD33302E}" destId="{B25F122B-95DB-429A-B95C-11920547E9DF}" srcOrd="0" destOrd="0" presId="urn:microsoft.com/office/officeart/2005/8/layout/radial6"/>
    <dgm:cxn modelId="{C755F232-81B2-46EC-9B70-CAD57278CA22}" type="presOf" srcId="{1CDF29E6-E597-44F5-B1FE-FA6A33FF0334}" destId="{1C992BA2-12FE-4821-9964-1117982D1929}" srcOrd="0" destOrd="0" presId="urn:microsoft.com/office/officeart/2005/8/layout/radial6"/>
    <dgm:cxn modelId="{409B02B2-D6BD-43F4-B1F4-B4DB04AB70A4}" type="presOf" srcId="{A3C80F7D-EBCC-4C26-A5FB-068E29BD2FA0}" destId="{0C855D0B-228F-4C76-A896-694D5034F743}" srcOrd="0" destOrd="0" presId="urn:microsoft.com/office/officeart/2005/8/layout/radial6"/>
    <dgm:cxn modelId="{4AF82B91-5FFE-48EB-8328-62D52028B9A4}" srcId="{B7D48807-8CC5-4147-840A-E1A053029985}" destId="{1CDF29E6-E597-44F5-B1FE-FA6A33FF0334}" srcOrd="0" destOrd="0" parTransId="{30D822AD-6719-4E62-B817-25ABD6345F5E}" sibTransId="{F60F01AC-8F8C-4DA5-9C17-72CB7C13338A}"/>
    <dgm:cxn modelId="{8E71F2AB-B1CC-462D-BE0E-7DA39BE106E3}" type="presOf" srcId="{F9115AD1-B377-4A1F-861B-BD7B7301DF43}" destId="{3BF1C2B7-8A45-4033-9830-10DA29073C79}" srcOrd="0" destOrd="0" presId="urn:microsoft.com/office/officeart/2005/8/layout/radial6"/>
    <dgm:cxn modelId="{F5925039-4D6F-4010-9685-DE95CFDDB104}" type="presOf" srcId="{1D6F5B5E-7C58-4CCC-AC16-5D6040338BB2}" destId="{E69381E6-E5D7-423A-BCA8-D750509A375F}" srcOrd="0" destOrd="0" presId="urn:microsoft.com/office/officeart/2005/8/layout/radial6"/>
    <dgm:cxn modelId="{3F56E384-AAF6-4F44-874D-7CC5736F7068}" type="presOf" srcId="{739163C8-0486-4ED4-9DBE-061B136D4537}" destId="{944EE7C4-0E0D-4996-8D14-7AE88A56E4E6}" srcOrd="0" destOrd="0" presId="urn:microsoft.com/office/officeart/2005/8/layout/radial6"/>
    <dgm:cxn modelId="{0C35C123-3B93-479B-9145-7C6234722005}" type="presOf" srcId="{2E40B2C2-8064-42D1-BF9E-BAA3D324BF82}" destId="{9117DE3F-FA86-42FA-AED4-047CF42A666B}" srcOrd="0" destOrd="0" presId="urn:microsoft.com/office/officeart/2005/8/layout/radial6"/>
    <dgm:cxn modelId="{6110EB86-631C-48D4-92BF-072B540D3A4A}" srcId="{1CDF29E6-E597-44F5-B1FE-FA6A33FF0334}" destId="{1D6F5B5E-7C58-4CCC-AC16-5D6040338BB2}" srcOrd="0" destOrd="0" parTransId="{4F5C5788-2038-4CC4-9DB6-29D07602CF93}" sibTransId="{2E40B2C2-8064-42D1-BF9E-BAA3D324BF82}"/>
    <dgm:cxn modelId="{36627C68-FAA5-4B2A-954C-F3956C64E777}" type="presOf" srcId="{E5D5ED53-0087-4895-BE67-7F5D1EA2CF9E}" destId="{D495080E-31BF-45AF-8AC2-5E55102816D9}" srcOrd="0" destOrd="0" presId="urn:microsoft.com/office/officeart/2005/8/layout/radial6"/>
    <dgm:cxn modelId="{58101D98-0CCF-496A-B53B-92479A5E3CCE}" srcId="{1CDF29E6-E597-44F5-B1FE-FA6A33FF0334}" destId="{60F7D7D7-FA96-4125-B36F-004EB8047F63}" srcOrd="3" destOrd="0" parTransId="{260113A6-FF18-49D2-8FEC-D0CB3DBB505E}" sibTransId="{916BD2D0-988E-46A8-92A2-3AD3FD33302E}"/>
    <dgm:cxn modelId="{4A57E975-900F-4C0A-8F37-25EC91BF7428}" type="presParOf" srcId="{99D04DC8-197E-4174-8C59-059C70CA8E15}" destId="{1C992BA2-12FE-4821-9964-1117982D1929}" srcOrd="0" destOrd="0" presId="urn:microsoft.com/office/officeart/2005/8/layout/radial6"/>
    <dgm:cxn modelId="{B21E37D9-7F48-461B-9351-D0EE0086A473}" type="presParOf" srcId="{99D04DC8-197E-4174-8C59-059C70CA8E15}" destId="{E69381E6-E5D7-423A-BCA8-D750509A375F}" srcOrd="1" destOrd="0" presId="urn:microsoft.com/office/officeart/2005/8/layout/radial6"/>
    <dgm:cxn modelId="{A529AAD4-3E34-4024-A8E4-9C258C01C197}" type="presParOf" srcId="{99D04DC8-197E-4174-8C59-059C70CA8E15}" destId="{09398B1B-DCDB-402E-BB40-B2C7CB4ABB6E}" srcOrd="2" destOrd="0" presId="urn:microsoft.com/office/officeart/2005/8/layout/radial6"/>
    <dgm:cxn modelId="{5E19D4B6-FC33-4500-A22F-95F5D2E3CD20}" type="presParOf" srcId="{99D04DC8-197E-4174-8C59-059C70CA8E15}" destId="{9117DE3F-FA86-42FA-AED4-047CF42A666B}" srcOrd="3" destOrd="0" presId="urn:microsoft.com/office/officeart/2005/8/layout/radial6"/>
    <dgm:cxn modelId="{40F77990-A784-4AAE-A4D3-5F1B71D722C0}" type="presParOf" srcId="{99D04DC8-197E-4174-8C59-059C70CA8E15}" destId="{944EE7C4-0E0D-4996-8D14-7AE88A56E4E6}" srcOrd="4" destOrd="0" presId="urn:microsoft.com/office/officeart/2005/8/layout/radial6"/>
    <dgm:cxn modelId="{E6EA45C7-D8D7-41E8-8638-D1EE0BE21EFE}" type="presParOf" srcId="{99D04DC8-197E-4174-8C59-059C70CA8E15}" destId="{51D312FD-ECE6-4927-8241-10C85B0236E7}" srcOrd="5" destOrd="0" presId="urn:microsoft.com/office/officeart/2005/8/layout/radial6"/>
    <dgm:cxn modelId="{78910F3B-F403-446A-8F2B-F6AF463A5E48}" type="presParOf" srcId="{99D04DC8-197E-4174-8C59-059C70CA8E15}" destId="{D495080E-31BF-45AF-8AC2-5E55102816D9}" srcOrd="6" destOrd="0" presId="urn:microsoft.com/office/officeart/2005/8/layout/radial6"/>
    <dgm:cxn modelId="{6F7DFC5C-7789-4369-942E-50CCB7B270EE}" type="presParOf" srcId="{99D04DC8-197E-4174-8C59-059C70CA8E15}" destId="{3BF1C2B7-8A45-4033-9830-10DA29073C79}" srcOrd="7" destOrd="0" presId="urn:microsoft.com/office/officeart/2005/8/layout/radial6"/>
    <dgm:cxn modelId="{27F8D7DA-D85B-4A6A-8807-39D7CE0A312E}" type="presParOf" srcId="{99D04DC8-197E-4174-8C59-059C70CA8E15}" destId="{114F55E7-C0D1-456D-9A1C-0068EF5E2EA3}" srcOrd="8" destOrd="0" presId="urn:microsoft.com/office/officeart/2005/8/layout/radial6"/>
    <dgm:cxn modelId="{2BDFF580-C854-452F-B16F-3AC20B4471BE}" type="presParOf" srcId="{99D04DC8-197E-4174-8C59-059C70CA8E15}" destId="{0C855D0B-228F-4C76-A896-694D5034F743}" srcOrd="9" destOrd="0" presId="urn:microsoft.com/office/officeart/2005/8/layout/radial6"/>
    <dgm:cxn modelId="{5003D436-4C3A-4E1E-9F0B-4B64EC51EE65}" type="presParOf" srcId="{99D04DC8-197E-4174-8C59-059C70CA8E15}" destId="{97EAB88D-950C-405A-B6D4-77A771137419}" srcOrd="10" destOrd="0" presId="urn:microsoft.com/office/officeart/2005/8/layout/radial6"/>
    <dgm:cxn modelId="{332ED644-AD02-452D-B33C-5B57C1E40A60}" type="presParOf" srcId="{99D04DC8-197E-4174-8C59-059C70CA8E15}" destId="{BE2FC5FF-A329-446D-A612-F2BE145BCFC0}" srcOrd="11" destOrd="0" presId="urn:microsoft.com/office/officeart/2005/8/layout/radial6"/>
    <dgm:cxn modelId="{08B4DD4E-22DF-4B5E-AA8E-5AE4B949F0F3}" type="presParOf" srcId="{99D04DC8-197E-4174-8C59-059C70CA8E15}" destId="{B25F122B-95DB-429A-B95C-11920547E9D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F122B-95DB-429A-B95C-11920547E9DF}">
      <dsp:nvSpPr>
        <dsp:cNvPr id="0" name=""/>
        <dsp:cNvSpPr/>
      </dsp:nvSpPr>
      <dsp:spPr>
        <a:xfrm>
          <a:off x="605984" y="613208"/>
          <a:ext cx="4148847" cy="4148847"/>
        </a:xfrm>
        <a:prstGeom prst="blockArc">
          <a:avLst>
            <a:gd name="adj1" fmla="val 10800000"/>
            <a:gd name="adj2" fmla="val 16200000"/>
            <a:gd name="adj3" fmla="val 4639"/>
          </a:avLst>
        </a:prstGeom>
        <a:solidFill>
          <a:schemeClr val="accent3">
            <a:hueOff val="3776170"/>
            <a:satOff val="37541"/>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55D0B-228F-4C76-A896-694D5034F743}">
      <dsp:nvSpPr>
        <dsp:cNvPr id="0" name=""/>
        <dsp:cNvSpPr/>
      </dsp:nvSpPr>
      <dsp:spPr>
        <a:xfrm>
          <a:off x="605984" y="613208"/>
          <a:ext cx="4148847" cy="4148847"/>
        </a:xfrm>
        <a:prstGeom prst="blockArc">
          <a:avLst>
            <a:gd name="adj1" fmla="val 5400000"/>
            <a:gd name="adj2" fmla="val 10800000"/>
            <a:gd name="adj3" fmla="val 4639"/>
          </a:avLst>
        </a:prstGeom>
        <a:solidFill>
          <a:schemeClr val="accent3">
            <a:hueOff val="2517447"/>
            <a:satOff val="25027"/>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95080E-31BF-45AF-8AC2-5E55102816D9}">
      <dsp:nvSpPr>
        <dsp:cNvPr id="0" name=""/>
        <dsp:cNvSpPr/>
      </dsp:nvSpPr>
      <dsp:spPr>
        <a:xfrm>
          <a:off x="605984" y="613208"/>
          <a:ext cx="4148847" cy="4148847"/>
        </a:xfrm>
        <a:prstGeom prst="blockArc">
          <a:avLst>
            <a:gd name="adj1" fmla="val 0"/>
            <a:gd name="adj2" fmla="val 5400000"/>
            <a:gd name="adj3" fmla="val 4639"/>
          </a:avLst>
        </a:prstGeom>
        <a:solidFill>
          <a:schemeClr val="accent3">
            <a:hueOff val="1258723"/>
            <a:satOff val="12514"/>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17DE3F-FA86-42FA-AED4-047CF42A666B}">
      <dsp:nvSpPr>
        <dsp:cNvPr id="0" name=""/>
        <dsp:cNvSpPr/>
      </dsp:nvSpPr>
      <dsp:spPr>
        <a:xfrm>
          <a:off x="605984" y="613208"/>
          <a:ext cx="4148847" cy="4148847"/>
        </a:xfrm>
        <a:prstGeom prst="blockArc">
          <a:avLst>
            <a:gd name="adj1" fmla="val 16200000"/>
            <a:gd name="adj2" fmla="val 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992BA2-12FE-4821-9964-1117982D1929}">
      <dsp:nvSpPr>
        <dsp:cNvPr id="0" name=""/>
        <dsp:cNvSpPr/>
      </dsp:nvSpPr>
      <dsp:spPr>
        <a:xfrm>
          <a:off x="1725809" y="1733033"/>
          <a:ext cx="1909196" cy="1909196"/>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1. IDENTIFY         </a:t>
          </a:r>
          <a:r>
            <a:rPr lang="en-US" sz="1400" b="1" kern="1200" dirty="0"/>
            <a:t>a  problem / issue </a:t>
          </a:r>
        </a:p>
        <a:p>
          <a:pPr lvl="0" algn="ctr" defTabSz="711200">
            <a:lnSpc>
              <a:spcPct val="90000"/>
            </a:lnSpc>
            <a:spcBef>
              <a:spcPct val="0"/>
            </a:spcBef>
            <a:spcAft>
              <a:spcPct val="35000"/>
            </a:spcAft>
          </a:pPr>
          <a:r>
            <a:rPr lang="en-US" sz="1400" b="1" kern="1200" dirty="0"/>
            <a:t>Performance in MDMs</a:t>
          </a:r>
        </a:p>
      </dsp:txBody>
      <dsp:txXfrm>
        <a:off x="2005404" y="2012628"/>
        <a:ext cx="1350006" cy="1350006"/>
      </dsp:txXfrm>
    </dsp:sp>
    <dsp:sp modelId="{E69381E6-E5D7-423A-BCA8-D750509A375F}">
      <dsp:nvSpPr>
        <dsp:cNvPr id="0" name=""/>
        <dsp:cNvSpPr/>
      </dsp:nvSpPr>
      <dsp:spPr>
        <a:xfrm>
          <a:off x="1656569" y="-151347"/>
          <a:ext cx="2047676" cy="1625335"/>
        </a:xfrm>
        <a:prstGeom prst="ellipse">
          <a:avLst/>
        </a:prstGeom>
        <a:solidFill>
          <a:schemeClr val="accent3">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2. ASSESS:</a:t>
          </a:r>
        </a:p>
        <a:p>
          <a:pPr lvl="0" algn="ctr" defTabSz="711200">
            <a:lnSpc>
              <a:spcPct val="90000"/>
            </a:lnSpc>
            <a:spcBef>
              <a:spcPct val="0"/>
            </a:spcBef>
            <a:spcAft>
              <a:spcPct val="35000"/>
            </a:spcAft>
          </a:pPr>
          <a:r>
            <a:rPr lang="en-US" sz="1600" b="1" kern="1200" dirty="0"/>
            <a:t>Team’s b</a:t>
          </a:r>
          <a:r>
            <a:rPr lang="en-US" sz="1400" b="1" kern="1200" dirty="0"/>
            <a:t>aseline </a:t>
          </a:r>
          <a:r>
            <a:rPr lang="en-US" sz="1400" b="0" kern="1200" dirty="0"/>
            <a:t>performance against </a:t>
          </a:r>
          <a:r>
            <a:rPr lang="en-US" sz="1400" b="1" kern="1200" dirty="0"/>
            <a:t>evidence</a:t>
          </a:r>
          <a:r>
            <a:rPr lang="en-US" sz="1400" kern="1200" dirty="0"/>
            <a:t> and </a:t>
          </a:r>
          <a:r>
            <a:rPr lang="en-US" sz="1400" b="1" kern="1200" dirty="0"/>
            <a:t>recommendations, or previous phase </a:t>
          </a:r>
        </a:p>
      </dsp:txBody>
      <dsp:txXfrm>
        <a:off x="1956444" y="86678"/>
        <a:ext cx="1447926" cy="1149285"/>
      </dsp:txXfrm>
    </dsp:sp>
    <dsp:sp modelId="{944EE7C4-0E0D-4996-8D14-7AE88A56E4E6}">
      <dsp:nvSpPr>
        <dsp:cNvPr id="0" name=""/>
        <dsp:cNvSpPr/>
      </dsp:nvSpPr>
      <dsp:spPr>
        <a:xfrm>
          <a:off x="3853885" y="1860678"/>
          <a:ext cx="1705668" cy="1653908"/>
        </a:xfrm>
        <a:prstGeom prst="ellipse">
          <a:avLst/>
        </a:prstGeom>
        <a:solidFill>
          <a:schemeClr val="accent3">
            <a:hueOff val="1258723"/>
            <a:satOff val="12514"/>
            <a:lumOff val="1373"/>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3. FEEDBACK: </a:t>
          </a:r>
          <a:r>
            <a:rPr lang="en-US" sz="1400" kern="1200" dirty="0"/>
            <a:t>Feed back results to the team, and </a:t>
          </a:r>
          <a:r>
            <a:rPr lang="en-US" sz="1400" b="1" kern="1200" dirty="0"/>
            <a:t>introduce QI intervention</a:t>
          </a:r>
          <a:endParaRPr lang="en-US" sz="1400" kern="1200" dirty="0"/>
        </a:p>
      </dsp:txBody>
      <dsp:txXfrm>
        <a:off x="4103674" y="2102887"/>
        <a:ext cx="1206090" cy="1169490"/>
      </dsp:txXfrm>
    </dsp:sp>
    <dsp:sp modelId="{3BF1C2B7-8A45-4033-9830-10DA29073C79}">
      <dsp:nvSpPr>
        <dsp:cNvPr id="0" name=""/>
        <dsp:cNvSpPr/>
      </dsp:nvSpPr>
      <dsp:spPr>
        <a:xfrm>
          <a:off x="1769003" y="3887277"/>
          <a:ext cx="1822807" cy="1653333"/>
        </a:xfrm>
        <a:prstGeom prst="ellipse">
          <a:avLst/>
        </a:prstGeom>
        <a:solidFill>
          <a:schemeClr val="accent3">
            <a:hueOff val="2517447"/>
            <a:satOff val="25027"/>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4. IMPROVE:</a:t>
          </a:r>
        </a:p>
        <a:p>
          <a:pPr lvl="0" algn="ctr" defTabSz="711200">
            <a:lnSpc>
              <a:spcPct val="90000"/>
            </a:lnSpc>
            <a:spcBef>
              <a:spcPct val="0"/>
            </a:spcBef>
            <a:spcAft>
              <a:spcPct val="35000"/>
            </a:spcAft>
          </a:pPr>
          <a:r>
            <a:rPr lang="en-US" sz="1400" kern="1200" dirty="0"/>
            <a:t>Implement QI intervention</a:t>
          </a:r>
        </a:p>
      </dsp:txBody>
      <dsp:txXfrm>
        <a:off x="2035947" y="4129402"/>
        <a:ext cx="1288919" cy="1169083"/>
      </dsp:txXfrm>
    </dsp:sp>
    <dsp:sp modelId="{97EAB88D-950C-405A-B6D4-77A771137419}">
      <dsp:nvSpPr>
        <dsp:cNvPr id="0" name=""/>
        <dsp:cNvSpPr/>
      </dsp:nvSpPr>
      <dsp:spPr>
        <a:xfrm>
          <a:off x="-158952" y="1861867"/>
          <a:ext cx="1626097" cy="1651529"/>
        </a:xfrm>
        <a:prstGeom prst="ellipse">
          <a:avLst/>
        </a:prstGeom>
        <a:solidFill>
          <a:schemeClr val="accent3">
            <a:hueOff val="3776170"/>
            <a:satOff val="37541"/>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mj-lt"/>
            </a:rPr>
            <a:t>5. REPEAT</a:t>
          </a:r>
          <a:endParaRPr lang="en-US" sz="1600" kern="1200" dirty="0">
            <a:latin typeface="+mj-lt"/>
          </a:endParaRPr>
        </a:p>
        <a:p>
          <a:pPr lvl="0" algn="ctr" defTabSz="711200">
            <a:lnSpc>
              <a:spcPct val="90000"/>
            </a:lnSpc>
            <a:spcBef>
              <a:spcPct val="0"/>
            </a:spcBef>
            <a:spcAft>
              <a:spcPct val="35000"/>
            </a:spcAft>
          </a:pPr>
          <a:r>
            <a:rPr lang="en-US" sz="1400" kern="1200" dirty="0"/>
            <a:t>the cycle </a:t>
          </a:r>
        </a:p>
        <a:p>
          <a:pPr lvl="0" algn="ctr" defTabSz="711200">
            <a:lnSpc>
              <a:spcPct val="90000"/>
            </a:lnSpc>
            <a:spcBef>
              <a:spcPct val="0"/>
            </a:spcBef>
            <a:spcAft>
              <a:spcPct val="35000"/>
            </a:spcAft>
          </a:pPr>
          <a:r>
            <a:rPr lang="en-US" sz="1400" kern="1200" dirty="0"/>
            <a:t>(steps 2 to 4) </a:t>
          </a:r>
        </a:p>
      </dsp:txBody>
      <dsp:txXfrm>
        <a:off x="79184" y="2103728"/>
        <a:ext cx="1149825" cy="1167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F122B-95DB-429A-B95C-11920547E9DF}">
      <dsp:nvSpPr>
        <dsp:cNvPr id="0" name=""/>
        <dsp:cNvSpPr/>
      </dsp:nvSpPr>
      <dsp:spPr>
        <a:xfrm>
          <a:off x="531166" y="1072898"/>
          <a:ext cx="3655134" cy="3655134"/>
        </a:xfrm>
        <a:prstGeom prst="blockArc">
          <a:avLst>
            <a:gd name="adj1" fmla="val 10800000"/>
            <a:gd name="adj2" fmla="val 16200000"/>
            <a:gd name="adj3" fmla="val 4640"/>
          </a:avLst>
        </a:prstGeom>
        <a:solidFill>
          <a:schemeClr val="accent3">
            <a:hueOff val="3776170"/>
            <a:satOff val="37541"/>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55D0B-228F-4C76-A896-694D5034F743}">
      <dsp:nvSpPr>
        <dsp:cNvPr id="0" name=""/>
        <dsp:cNvSpPr/>
      </dsp:nvSpPr>
      <dsp:spPr>
        <a:xfrm>
          <a:off x="531166" y="1072898"/>
          <a:ext cx="3655134" cy="3655134"/>
        </a:xfrm>
        <a:prstGeom prst="blockArc">
          <a:avLst>
            <a:gd name="adj1" fmla="val 5400000"/>
            <a:gd name="adj2" fmla="val 10800000"/>
            <a:gd name="adj3" fmla="val 4640"/>
          </a:avLst>
        </a:prstGeom>
        <a:solidFill>
          <a:schemeClr val="accent3">
            <a:hueOff val="2517447"/>
            <a:satOff val="25027"/>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95080E-31BF-45AF-8AC2-5E55102816D9}">
      <dsp:nvSpPr>
        <dsp:cNvPr id="0" name=""/>
        <dsp:cNvSpPr/>
      </dsp:nvSpPr>
      <dsp:spPr>
        <a:xfrm>
          <a:off x="531166" y="1072898"/>
          <a:ext cx="3655134" cy="3655134"/>
        </a:xfrm>
        <a:prstGeom prst="blockArc">
          <a:avLst>
            <a:gd name="adj1" fmla="val 0"/>
            <a:gd name="adj2" fmla="val 5400000"/>
            <a:gd name="adj3" fmla="val 4640"/>
          </a:avLst>
        </a:prstGeom>
        <a:solidFill>
          <a:schemeClr val="accent3">
            <a:hueOff val="1258723"/>
            <a:satOff val="12514"/>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17DE3F-FA86-42FA-AED4-047CF42A666B}">
      <dsp:nvSpPr>
        <dsp:cNvPr id="0" name=""/>
        <dsp:cNvSpPr/>
      </dsp:nvSpPr>
      <dsp:spPr>
        <a:xfrm>
          <a:off x="531166" y="1072898"/>
          <a:ext cx="3655134" cy="3655134"/>
        </a:xfrm>
        <a:prstGeom prst="blockArc">
          <a:avLst>
            <a:gd name="adj1" fmla="val 16200000"/>
            <a:gd name="adj2" fmla="val 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992BA2-12FE-4821-9964-1117982D1929}">
      <dsp:nvSpPr>
        <dsp:cNvPr id="0" name=""/>
        <dsp:cNvSpPr/>
      </dsp:nvSpPr>
      <dsp:spPr>
        <a:xfrm>
          <a:off x="1517527" y="2059258"/>
          <a:ext cx="1682413" cy="168241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1. IDENTIFY         </a:t>
          </a:r>
          <a:r>
            <a:rPr lang="en-US" sz="1400" b="1" kern="1200" dirty="0"/>
            <a:t>a  problem / issue </a:t>
          </a:r>
        </a:p>
        <a:p>
          <a:pPr lvl="0" algn="ctr" defTabSz="711200">
            <a:lnSpc>
              <a:spcPct val="90000"/>
            </a:lnSpc>
            <a:spcBef>
              <a:spcPct val="0"/>
            </a:spcBef>
            <a:spcAft>
              <a:spcPct val="35000"/>
            </a:spcAft>
          </a:pPr>
          <a:r>
            <a:rPr lang="en-US" sz="1400" b="1" kern="1200" dirty="0"/>
            <a:t>Performance in MDMs</a:t>
          </a:r>
        </a:p>
      </dsp:txBody>
      <dsp:txXfrm>
        <a:off x="1763911" y="2305642"/>
        <a:ext cx="1189645" cy="1189645"/>
      </dsp:txXfrm>
    </dsp:sp>
    <dsp:sp modelId="{E69381E6-E5D7-423A-BCA8-D750509A375F}">
      <dsp:nvSpPr>
        <dsp:cNvPr id="0" name=""/>
        <dsp:cNvSpPr/>
      </dsp:nvSpPr>
      <dsp:spPr>
        <a:xfrm>
          <a:off x="1456512" y="399159"/>
          <a:ext cx="1804443" cy="1432270"/>
        </a:xfrm>
        <a:prstGeom prst="ellipse">
          <a:avLst/>
        </a:prstGeom>
        <a:solidFill>
          <a:schemeClr val="accent3">
            <a:hueOff val="0"/>
            <a:satOff val="0"/>
            <a:lumOff val="0"/>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2. ASSESS:</a:t>
          </a:r>
        </a:p>
        <a:p>
          <a:pPr lvl="0" algn="ctr" defTabSz="711200">
            <a:lnSpc>
              <a:spcPct val="90000"/>
            </a:lnSpc>
            <a:spcBef>
              <a:spcPct val="0"/>
            </a:spcBef>
            <a:spcAft>
              <a:spcPct val="35000"/>
            </a:spcAft>
          </a:pPr>
          <a:r>
            <a:rPr lang="en-US" sz="1600" b="1" kern="1200" dirty="0"/>
            <a:t>Team’s b</a:t>
          </a:r>
          <a:r>
            <a:rPr lang="en-US" sz="1400" b="1" kern="1200" dirty="0"/>
            <a:t>aseline </a:t>
          </a:r>
          <a:r>
            <a:rPr lang="en-US" sz="1400" b="0" kern="1200" dirty="0"/>
            <a:t>performance against </a:t>
          </a:r>
          <a:r>
            <a:rPr lang="en-US" sz="1400" b="1" kern="1200" dirty="0"/>
            <a:t>evidence</a:t>
          </a:r>
          <a:r>
            <a:rPr lang="en-US" sz="1400" kern="1200" dirty="0"/>
            <a:t> and </a:t>
          </a:r>
          <a:r>
            <a:rPr lang="en-US" sz="1400" b="1" kern="1200" dirty="0"/>
            <a:t>recommendations, or previous phase </a:t>
          </a:r>
        </a:p>
      </dsp:txBody>
      <dsp:txXfrm>
        <a:off x="1720767" y="608910"/>
        <a:ext cx="1275933" cy="1012768"/>
      </dsp:txXfrm>
    </dsp:sp>
    <dsp:sp modelId="{944EE7C4-0E0D-4996-8D14-7AE88A56E4E6}">
      <dsp:nvSpPr>
        <dsp:cNvPr id="0" name=""/>
        <dsp:cNvSpPr/>
      </dsp:nvSpPr>
      <dsp:spPr>
        <a:xfrm>
          <a:off x="3392373" y="2171740"/>
          <a:ext cx="1503061" cy="1457449"/>
        </a:xfrm>
        <a:prstGeom prst="ellipse">
          <a:avLst/>
        </a:prstGeom>
        <a:solidFill>
          <a:schemeClr val="accent3">
            <a:hueOff val="1258723"/>
            <a:satOff val="12514"/>
            <a:lumOff val="1373"/>
            <a:alphaOff val="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3. FEEDBACK: </a:t>
          </a:r>
          <a:r>
            <a:rPr lang="en-US" sz="1400" kern="1200" dirty="0"/>
            <a:t>Feed back results to the team, and </a:t>
          </a:r>
          <a:r>
            <a:rPr lang="en-US" sz="1400" b="1" kern="1200" dirty="0"/>
            <a:t>introduce QI intervention</a:t>
          </a:r>
          <a:endParaRPr lang="en-US" sz="1400" kern="1200" dirty="0"/>
        </a:p>
      </dsp:txBody>
      <dsp:txXfrm>
        <a:off x="3612491" y="2385178"/>
        <a:ext cx="1062825" cy="1030573"/>
      </dsp:txXfrm>
    </dsp:sp>
    <dsp:sp modelId="{3BF1C2B7-8A45-4033-9830-10DA29073C79}">
      <dsp:nvSpPr>
        <dsp:cNvPr id="0" name=""/>
        <dsp:cNvSpPr/>
      </dsp:nvSpPr>
      <dsp:spPr>
        <a:xfrm>
          <a:off x="1555591" y="3957164"/>
          <a:ext cx="1606285" cy="1456943"/>
        </a:xfrm>
        <a:prstGeom prst="ellipse">
          <a:avLst/>
        </a:prstGeom>
        <a:solidFill>
          <a:schemeClr val="accent3">
            <a:hueOff val="2517447"/>
            <a:satOff val="25027"/>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4. IMPROVE:</a:t>
          </a:r>
        </a:p>
        <a:p>
          <a:pPr lvl="0" algn="ctr" defTabSz="711200">
            <a:lnSpc>
              <a:spcPct val="90000"/>
            </a:lnSpc>
            <a:spcBef>
              <a:spcPct val="0"/>
            </a:spcBef>
            <a:spcAft>
              <a:spcPct val="35000"/>
            </a:spcAft>
          </a:pPr>
          <a:r>
            <a:rPr lang="en-US" sz="1400" kern="1200" dirty="0"/>
            <a:t>Implement QI intervention</a:t>
          </a:r>
        </a:p>
      </dsp:txBody>
      <dsp:txXfrm>
        <a:off x="1790826" y="4170528"/>
        <a:ext cx="1135815" cy="1030215"/>
      </dsp:txXfrm>
    </dsp:sp>
    <dsp:sp modelId="{97EAB88D-950C-405A-B6D4-77A771137419}">
      <dsp:nvSpPr>
        <dsp:cNvPr id="0" name=""/>
        <dsp:cNvSpPr/>
      </dsp:nvSpPr>
      <dsp:spPr>
        <a:xfrm>
          <a:off x="-142907" y="2172788"/>
          <a:ext cx="1432941" cy="1455353"/>
        </a:xfrm>
        <a:prstGeom prst="ellipse">
          <a:avLst/>
        </a:prstGeom>
        <a:solidFill>
          <a:schemeClr val="accent3">
            <a:hueOff val="3776170"/>
            <a:satOff val="37541"/>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latin typeface="+mj-lt"/>
            </a:rPr>
            <a:t>5. REPEAT</a:t>
          </a:r>
          <a:endParaRPr lang="en-US" sz="1600" kern="1200" dirty="0">
            <a:latin typeface="+mj-lt"/>
          </a:endParaRPr>
        </a:p>
        <a:p>
          <a:pPr lvl="0" algn="ctr" defTabSz="711200">
            <a:lnSpc>
              <a:spcPct val="90000"/>
            </a:lnSpc>
            <a:spcBef>
              <a:spcPct val="0"/>
            </a:spcBef>
            <a:spcAft>
              <a:spcPct val="35000"/>
            </a:spcAft>
          </a:pPr>
          <a:r>
            <a:rPr lang="en-US" sz="1400" kern="1200" dirty="0"/>
            <a:t>the cycle </a:t>
          </a:r>
        </a:p>
        <a:p>
          <a:pPr lvl="0" algn="ctr" defTabSz="711200">
            <a:lnSpc>
              <a:spcPct val="90000"/>
            </a:lnSpc>
            <a:spcBef>
              <a:spcPct val="0"/>
            </a:spcBef>
            <a:spcAft>
              <a:spcPct val="35000"/>
            </a:spcAft>
          </a:pPr>
          <a:r>
            <a:rPr lang="en-US" sz="1400" kern="1200" dirty="0"/>
            <a:t>(steps 2 to 4) </a:t>
          </a:r>
        </a:p>
      </dsp:txBody>
      <dsp:txXfrm>
        <a:off x="66942" y="2385920"/>
        <a:ext cx="1013243" cy="10290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A87C1-F5C1-4784-99F7-A144AAFCEDCF}" type="datetimeFigureOut">
              <a:rPr lang="en-GB" smtClean="0"/>
              <a:t>09/06/2021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D597F-5759-4ABE-BD81-5502F5F0E793}" type="slidenum">
              <a:rPr lang="en-GB" smtClean="0"/>
              <a:t>‹#›</a:t>
            </a:fld>
            <a:endParaRPr lang="en-GB"/>
          </a:p>
        </p:txBody>
      </p:sp>
    </p:spTree>
    <p:extLst>
      <p:ext uri="{BB962C8B-B14F-4D97-AF65-F5344CB8AC3E}">
        <p14:creationId xmlns:p14="http://schemas.microsoft.com/office/powerpoint/2010/main" val="132373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Light" charset="0"/>
              <a:ea typeface="Calibri Light" charset="0"/>
              <a:cs typeface="Calibri Light"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228600" indent="-228600">
              <a:buAutoNum type="arabicParenBoth"/>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BA318-B3C6-4DFF-83D2-6557C384E0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39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Light" charset="0"/>
              <a:ea typeface="Calibri Light" charset="0"/>
              <a:cs typeface="Calibri Light"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228600" indent="-228600">
              <a:buAutoNum type="arabicParenBoth"/>
            </a:pPr>
            <a:endParaRPr lang="en-GB" dirty="0"/>
          </a:p>
        </p:txBody>
      </p:sp>
      <p:sp>
        <p:nvSpPr>
          <p:cNvPr id="4" name="Slide Number Placeholder 3"/>
          <p:cNvSpPr>
            <a:spLocks noGrp="1"/>
          </p:cNvSpPr>
          <p:nvPr>
            <p:ph type="sldNum" sz="quarter" idx="10"/>
          </p:nvPr>
        </p:nvSpPr>
        <p:spPr/>
        <p:txBody>
          <a:bodyPr/>
          <a:lstStyle/>
          <a:p>
            <a:fld id="{42ABA318-B3C6-4DFF-83D2-6557C384E044}" type="slidenum">
              <a:rPr lang="en-GB" smtClean="0"/>
              <a:t>7</a:t>
            </a:fld>
            <a:endParaRPr lang="en-GB"/>
          </a:p>
        </p:txBody>
      </p:sp>
    </p:spTree>
    <p:extLst>
      <p:ext uri="{BB962C8B-B14F-4D97-AF65-F5344CB8AC3E}">
        <p14:creationId xmlns:p14="http://schemas.microsoft.com/office/powerpoint/2010/main" val="330706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AF4602-32FF-4E6E-9BFA-A2702176E35D}" type="slidenum">
              <a:rPr kumimoji="0" lang="en-GB"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906357" y="4716661"/>
            <a:ext cx="4984962" cy="4468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a typeface="ＭＳ Ｐゴシック" pitchFamily="34" charset="-128"/>
            </a:endParaRPr>
          </a:p>
        </p:txBody>
      </p:sp>
      <p:sp>
        <p:nvSpPr>
          <p:cNvPr id="17412" name="Slide Number Placeholder 3"/>
          <p:cNvSpPr txBox="1">
            <a:spLocks noGrp="1"/>
          </p:cNvSpPr>
          <p:nvPr/>
        </p:nvSpPr>
        <p:spPr bwMode="auto">
          <a:xfrm>
            <a:off x="3852016" y="9433322"/>
            <a:ext cx="2945659" cy="49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9D08F7EA-6176-43B9-AE51-4B55752876F6}" type="slidenum">
              <a:rPr kumimoji="0" lang="en-GB"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71971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2D597F-5759-4ABE-BD81-5502F5F0E793}" type="slidenum">
              <a:rPr lang="en-GB" smtClean="0"/>
              <a:t>27</a:t>
            </a:fld>
            <a:endParaRPr lang="en-GB"/>
          </a:p>
        </p:txBody>
      </p:sp>
    </p:spTree>
    <p:extLst>
      <p:ext uri="{BB962C8B-B14F-4D97-AF65-F5344CB8AC3E}">
        <p14:creationId xmlns:p14="http://schemas.microsoft.com/office/powerpoint/2010/main" val="2288993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CA273A2-F23C-4F67-856E-A7C95C5F1247}" type="datetimeFigureOut">
              <a:rPr lang="en-GB" smtClean="0"/>
              <a:t>09/06/2021</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6873A5F-59F5-4135-B52B-4389FB5E6FA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273A2-F23C-4F67-856E-A7C95C5F1247}"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873A5F-59F5-4135-B52B-4389FB5E6FA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273A2-F23C-4F67-856E-A7C95C5F1247}"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873A5F-59F5-4135-B52B-4389FB5E6FA3}"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7577D5-0DCF-469B-B5CF-9DEBF113DE7B}" type="datetime1">
              <a:rPr lang="en-US" smtClean="0">
                <a:solidFill>
                  <a:prstClr val="black">
                    <a:tint val="75000"/>
                  </a:prstClr>
                </a:solidFill>
              </a:rPr>
              <a:t>6/9/2021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3F7EC9D-21CA-4782-A5FA-4EADA828E7A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516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273A2-F23C-4F67-856E-A7C95C5F1247}"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873A5F-59F5-4135-B52B-4389FB5E6FA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273A2-F23C-4F67-856E-A7C95C5F1247}"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873A5F-59F5-4135-B52B-4389FB5E6FA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A273A2-F23C-4F67-856E-A7C95C5F1247}" type="datetimeFigureOut">
              <a:rPr lang="en-GB" smtClean="0"/>
              <a:t>09/06/2021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873A5F-59F5-4135-B52B-4389FB5E6FA3}"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A273A2-F23C-4F67-856E-A7C95C5F1247}" type="datetimeFigureOut">
              <a:rPr lang="en-GB" smtClean="0"/>
              <a:t>09/06/2021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873A5F-59F5-4135-B52B-4389FB5E6FA3}"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273A2-F23C-4F67-856E-A7C95C5F1247}" type="datetimeFigureOut">
              <a:rPr lang="en-GB" smtClean="0"/>
              <a:t>09/06/2021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873A5F-59F5-4135-B52B-4389FB5E6FA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273A2-F23C-4F67-856E-A7C95C5F1247}" type="datetimeFigureOut">
              <a:rPr lang="en-GB" smtClean="0"/>
              <a:t>09/06/2021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873A5F-59F5-4135-B52B-4389FB5E6FA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CA273A2-F23C-4F67-856E-A7C95C5F1247}" type="datetimeFigureOut">
              <a:rPr lang="en-GB" smtClean="0"/>
              <a:t>09/06/2021</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06873A5F-59F5-4135-B52B-4389FB5E6FA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CA273A2-F23C-4F67-856E-A7C95C5F1247}" type="datetimeFigureOut">
              <a:rPr lang="en-GB" smtClean="0"/>
              <a:t>09/06/2021</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06873A5F-59F5-4135-B52B-4389FB5E6FA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CA273A2-F23C-4F67-856E-A7C95C5F1247}" type="datetimeFigureOut">
              <a:rPr lang="en-GB" smtClean="0"/>
              <a:t>09/06/2021</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6873A5F-59F5-4135-B52B-4389FB5E6FA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hyperlink" Target="https://www.ncbi.nlm.nih.gov/pubmed/21610266"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bmjopen.bmj.com/content/9/5/e02730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ncbi.nlm.nih.gov/pmc/articles/PMC57830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mj.com/rapid-response/2011/11/02/cost-mdt" TargetMode="External"/><Relationship Id="rId2" Type="http://schemas.openxmlformats.org/officeDocument/2006/relationships/hyperlink" Target="https://www.ncbi.nlm.nih.gov/pubmed/3038229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124744"/>
            <a:ext cx="7056783" cy="2498281"/>
          </a:xfrm>
        </p:spPr>
        <p:txBody>
          <a:bodyPr>
            <a:normAutofit fontScale="90000"/>
          </a:bodyPr>
          <a:lstStyle/>
          <a:p>
            <a:r>
              <a:rPr lang="en-GB" dirty="0" smtClean="0">
                <a:latin typeface="Calibri" panose="020F0502020204030204" pitchFamily="34" charset="0"/>
                <a:cs typeface="Calibri" panose="020F0502020204030204" pitchFamily="34" charset="0"/>
              </a:rPr>
              <a:t/>
            </a:r>
            <a:br>
              <a:rPr lang="en-GB" dirty="0" smtClean="0">
                <a:latin typeface="Calibri" panose="020F0502020204030204" pitchFamily="34" charset="0"/>
                <a:cs typeface="Calibri" panose="020F0502020204030204" pitchFamily="34" charset="0"/>
              </a:rPr>
            </a:br>
            <a:r>
              <a:rPr lang="en-GB" sz="4000" b="1" dirty="0">
                <a:latin typeface="Calibri" panose="020F0502020204030204" pitchFamily="34" charset="0"/>
                <a:cs typeface="Calibri" panose="020F0502020204030204" pitchFamily="34" charset="0"/>
              </a:rPr>
              <a:t>Evaluating and improving MDTMs</a:t>
            </a:r>
            <a:r>
              <a:rPr lang="en-GB" sz="4000" b="1" dirty="0" smtClean="0">
                <a:latin typeface="Calibri" panose="020F0502020204030204" pitchFamily="34" charset="0"/>
                <a:cs typeface="Calibri" panose="020F0502020204030204" pitchFamily="34" charset="0"/>
              </a:rPr>
              <a:t/>
            </a:r>
            <a:br>
              <a:rPr lang="en-GB" sz="4000" b="1" dirty="0" smtClean="0">
                <a:latin typeface="Calibri" panose="020F0502020204030204" pitchFamily="34" charset="0"/>
                <a:cs typeface="Calibri" panose="020F0502020204030204" pitchFamily="34" charset="0"/>
              </a:rPr>
            </a:br>
            <a:r>
              <a:rPr lang="en-GB" sz="4000" b="1" dirty="0" smtClean="0">
                <a:latin typeface="Calibri" panose="020F0502020204030204" pitchFamily="34" charset="0"/>
                <a:cs typeface="Calibri" panose="020F0502020204030204" pitchFamily="34" charset="0"/>
              </a:rPr>
              <a:t>North Bristol Trust Urological Cancer MDTM</a:t>
            </a:r>
            <a:endParaRPr lang="en-GB" sz="40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normAutofit fontScale="85000" lnSpcReduction="20000"/>
          </a:bodyPr>
          <a:lstStyle/>
          <a:p>
            <a:pPr algn="l"/>
            <a:r>
              <a:rPr lang="en-GB" dirty="0" smtClean="0">
                <a:latin typeface="Calibri" panose="020F0502020204030204" pitchFamily="34" charset="0"/>
                <a:cs typeface="Calibri" panose="020F0502020204030204" pitchFamily="34" charset="0"/>
              </a:rPr>
              <a:t>Wednesday </a:t>
            </a:r>
            <a:r>
              <a:rPr lang="en-GB" dirty="0" smtClean="0">
                <a:latin typeface="Calibri" panose="020F0502020204030204" pitchFamily="34" charset="0"/>
                <a:cs typeface="Calibri" panose="020F0502020204030204" pitchFamily="34" charset="0"/>
              </a:rPr>
              <a:t>9</a:t>
            </a:r>
            <a:r>
              <a:rPr lang="en-GB" baseline="30000" dirty="0" smtClean="0">
                <a:latin typeface="Calibri" panose="020F0502020204030204" pitchFamily="34" charset="0"/>
                <a:cs typeface="Calibri" panose="020F0502020204030204" pitchFamily="34" charset="0"/>
              </a:rPr>
              <a:t>th</a:t>
            </a:r>
            <a:r>
              <a:rPr lang="en-GB" dirty="0" smtClean="0">
                <a:latin typeface="Calibri" panose="020F0502020204030204" pitchFamily="34" charset="0"/>
                <a:cs typeface="Calibri" panose="020F0502020204030204" pitchFamily="34" charset="0"/>
              </a:rPr>
              <a:t> June </a:t>
            </a:r>
            <a:r>
              <a:rPr lang="en-GB" dirty="0" smtClean="0">
                <a:latin typeface="Calibri" panose="020F0502020204030204" pitchFamily="34" charset="0"/>
                <a:cs typeface="Calibri" panose="020F0502020204030204" pitchFamily="34" charset="0"/>
              </a:rPr>
              <a:t>2021</a:t>
            </a:r>
          </a:p>
          <a:p>
            <a:pPr algn="l"/>
            <a:r>
              <a:rPr lang="en-GB" dirty="0" smtClean="0">
                <a:latin typeface="Calibri" panose="020F0502020204030204" pitchFamily="34" charset="0"/>
                <a:cs typeface="Calibri" panose="020F0502020204030204" pitchFamily="34" charset="0"/>
              </a:rPr>
              <a:t>Cancer Clinical Advisory Group Manager</a:t>
            </a:r>
          </a:p>
          <a:p>
            <a:pPr algn="l"/>
            <a:r>
              <a:rPr lang="en-GB" dirty="0" smtClean="0">
                <a:latin typeface="Calibri" panose="020F0502020204030204" pitchFamily="34" charset="0"/>
                <a:cs typeface="Calibri" panose="020F0502020204030204" pitchFamily="34" charset="0"/>
              </a:rPr>
              <a:t>Helen Dunderdale, facilitated by Behavioural Scientist Dr Tayana Soukup and Urological Surgeon Benjamin Lamb</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500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746" y="580628"/>
            <a:ext cx="2464501" cy="5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8220"/>
          <a:stretch/>
        </p:blipFill>
        <p:spPr bwMode="auto">
          <a:xfrm>
            <a:off x="4272745" y="1325332"/>
            <a:ext cx="4115858" cy="1824761"/>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11461"/>
          <a:stretch/>
        </p:blipFill>
        <p:spPr bwMode="auto">
          <a:xfrm>
            <a:off x="765073" y="3334695"/>
            <a:ext cx="4839141" cy="1824761"/>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3559" name="Right Arrow 10"/>
          <p:cNvSpPr>
            <a:spLocks noChangeArrowheads="1"/>
          </p:cNvSpPr>
          <p:nvPr/>
        </p:nvSpPr>
        <p:spPr bwMode="auto">
          <a:xfrm>
            <a:off x="3342010" y="2182397"/>
            <a:ext cx="477837" cy="341313"/>
          </a:xfrm>
          <a:prstGeom prst="rightArrow">
            <a:avLst>
              <a:gd name="adj1" fmla="val 50000"/>
              <a:gd name="adj2" fmla="val 49998"/>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fontAlgn="base" hangingPunct="1">
              <a:spcBef>
                <a:spcPct val="0"/>
              </a:spcBef>
              <a:spcAft>
                <a:spcPct val="0"/>
              </a:spcAft>
            </a:pPr>
            <a:endParaRPr lang="en-US" altLang="en-US"/>
          </a:p>
        </p:txBody>
      </p:sp>
      <p:sp>
        <p:nvSpPr>
          <p:cNvPr id="23560" name="Right Arrow 12"/>
          <p:cNvSpPr>
            <a:spLocks noChangeArrowheads="1"/>
          </p:cNvSpPr>
          <p:nvPr/>
        </p:nvSpPr>
        <p:spPr bwMode="auto">
          <a:xfrm rot="10800000">
            <a:off x="5801464" y="4076419"/>
            <a:ext cx="477837" cy="341313"/>
          </a:xfrm>
          <a:prstGeom prst="rightArrow">
            <a:avLst>
              <a:gd name="adj1" fmla="val 50000"/>
              <a:gd name="adj2" fmla="val 49998"/>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fontAlgn="base" hangingPunct="1">
              <a:spcBef>
                <a:spcPct val="0"/>
              </a:spcBef>
              <a:spcAft>
                <a:spcPct val="0"/>
              </a:spcAft>
            </a:pPr>
            <a:endParaRPr lang="en-US" altLang="en-US"/>
          </a:p>
        </p:txBody>
      </p:sp>
      <p:sp>
        <p:nvSpPr>
          <p:cNvPr id="23561" name="Rectangle 13"/>
          <p:cNvSpPr>
            <a:spLocks noChangeArrowheads="1"/>
          </p:cNvSpPr>
          <p:nvPr/>
        </p:nvSpPr>
        <p:spPr bwMode="auto">
          <a:xfrm>
            <a:off x="1259632" y="1713721"/>
            <a:ext cx="18567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lgn="ctr" eaLnBrk="1" fontAlgn="base" hangingPunct="1">
              <a:spcBef>
                <a:spcPct val="0"/>
              </a:spcBef>
              <a:spcAft>
                <a:spcPct val="0"/>
              </a:spcAft>
            </a:pPr>
            <a:r>
              <a:rPr lang="en-GB" altLang="en-US" sz="2200" b="1" i="0" dirty="0" smtClean="0">
                <a:solidFill>
                  <a:srgbClr val="0000FF"/>
                </a:solidFill>
                <a:latin typeface="Arial Narrow" pitchFamily="34" charset="0"/>
              </a:rPr>
              <a:t>1. Quality </a:t>
            </a:r>
            <a:r>
              <a:rPr lang="en-GB" altLang="en-US" sz="2200" b="1" i="0" dirty="0">
                <a:solidFill>
                  <a:srgbClr val="0000FF"/>
                </a:solidFill>
                <a:latin typeface="Arial Narrow" pitchFamily="34" charset="0"/>
              </a:rPr>
              <a:t>of </a:t>
            </a:r>
          </a:p>
          <a:p>
            <a:pPr algn="ctr" eaLnBrk="1" fontAlgn="base" hangingPunct="1">
              <a:spcBef>
                <a:spcPct val="0"/>
              </a:spcBef>
              <a:spcAft>
                <a:spcPct val="0"/>
              </a:spcAft>
            </a:pPr>
            <a:r>
              <a:rPr lang="en-GB" altLang="en-US" sz="2200" b="1" i="0" dirty="0">
                <a:solidFill>
                  <a:srgbClr val="0000FF"/>
                </a:solidFill>
                <a:latin typeface="Arial Narrow" pitchFamily="34" charset="0"/>
              </a:rPr>
              <a:t>information </a:t>
            </a:r>
            <a:endParaRPr lang="en-GB" altLang="en-US" sz="2200" i="0" dirty="0"/>
          </a:p>
        </p:txBody>
      </p:sp>
      <p:sp>
        <p:nvSpPr>
          <p:cNvPr id="23562" name="Rectangle 14"/>
          <p:cNvSpPr>
            <a:spLocks noChangeArrowheads="1"/>
          </p:cNvSpPr>
          <p:nvPr/>
        </p:nvSpPr>
        <p:spPr bwMode="auto">
          <a:xfrm>
            <a:off x="6330674" y="3695710"/>
            <a:ext cx="17697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algn="ctr" eaLnBrk="1" fontAlgn="base" hangingPunct="1">
              <a:spcBef>
                <a:spcPct val="0"/>
              </a:spcBef>
              <a:spcAft>
                <a:spcPct val="0"/>
              </a:spcAft>
            </a:pPr>
            <a:r>
              <a:rPr lang="en-GB" altLang="en-US" sz="2200" b="1" i="0" dirty="0" smtClean="0">
                <a:solidFill>
                  <a:srgbClr val="C00000"/>
                </a:solidFill>
                <a:latin typeface="Arial Narrow" pitchFamily="34" charset="0"/>
              </a:rPr>
              <a:t>2. Quality </a:t>
            </a:r>
            <a:r>
              <a:rPr lang="en-GB" altLang="en-US" sz="2200" b="1" i="0" dirty="0">
                <a:solidFill>
                  <a:srgbClr val="C00000"/>
                </a:solidFill>
                <a:latin typeface="Arial Narrow" pitchFamily="34" charset="0"/>
              </a:rPr>
              <a:t>of </a:t>
            </a:r>
          </a:p>
          <a:p>
            <a:pPr algn="ctr" eaLnBrk="1" fontAlgn="base" hangingPunct="1">
              <a:spcBef>
                <a:spcPct val="0"/>
              </a:spcBef>
              <a:spcAft>
                <a:spcPct val="0"/>
              </a:spcAft>
            </a:pPr>
            <a:r>
              <a:rPr lang="en-GB" altLang="en-US" sz="2200" b="1" i="0" dirty="0">
                <a:solidFill>
                  <a:srgbClr val="C00000"/>
                </a:solidFill>
                <a:latin typeface="Arial Narrow" pitchFamily="34" charset="0"/>
              </a:rPr>
              <a:t>contributions</a:t>
            </a:r>
            <a:endParaRPr lang="en-GB" altLang="en-US" sz="2200" i="0" dirty="0">
              <a:solidFill>
                <a:srgbClr val="C00000"/>
              </a:solidFill>
            </a:endParaRPr>
          </a:p>
        </p:txBody>
      </p:sp>
      <p:sp>
        <p:nvSpPr>
          <p:cNvPr id="2" name="Slide Number Placeholder 1">
            <a:extLst>
              <a:ext uri="{FF2B5EF4-FFF2-40B4-BE49-F238E27FC236}">
                <a16:creationId xmlns="" xmlns:a16="http://schemas.microsoft.com/office/drawing/2014/main" id="{8D317C91-E451-4665-8A08-138F7A782D57}"/>
              </a:ext>
            </a:extLst>
          </p:cNvPr>
          <p:cNvSpPr>
            <a:spLocks noGrp="1"/>
          </p:cNvSpPr>
          <p:nvPr>
            <p:ph type="sldNum" sz="quarter" idx="12"/>
          </p:nvPr>
        </p:nvSpPr>
        <p:spPr/>
        <p:txBody>
          <a:bodyPr/>
          <a:lstStyle/>
          <a:p>
            <a:fld id="{83F7EC9D-21CA-4782-A5FA-4EADA828E7A4}" type="slidenum">
              <a:rPr lang="en-US" smtClean="0">
                <a:solidFill>
                  <a:prstClr val="black">
                    <a:tint val="75000"/>
                  </a:prstClr>
                </a:solidFill>
              </a:rPr>
              <a:pPr/>
              <a:t>10</a:t>
            </a:fld>
            <a:endParaRPr lang="en-US" dirty="0">
              <a:solidFill>
                <a:prstClr val="black">
                  <a:tint val="75000"/>
                </a:prstClr>
              </a:solidFill>
            </a:endParaRPr>
          </a:p>
        </p:txBody>
      </p:sp>
      <p:sp>
        <p:nvSpPr>
          <p:cNvPr id="3" name="Rectangle 2"/>
          <p:cNvSpPr/>
          <p:nvPr/>
        </p:nvSpPr>
        <p:spPr>
          <a:xfrm>
            <a:off x="765072" y="5514523"/>
            <a:ext cx="7669447" cy="769441"/>
          </a:xfrm>
          <a:prstGeom prst="rect">
            <a:avLst/>
          </a:prstGeom>
        </p:spPr>
        <p:txBody>
          <a:bodyPr wrap="square">
            <a:spAutoFit/>
          </a:bodyPr>
          <a:lstStyle/>
          <a:p>
            <a:r>
              <a:rPr lang="en-GB" sz="2200" b="1" dirty="0" smtClean="0"/>
              <a:t>3. Decision </a:t>
            </a:r>
            <a:r>
              <a:rPr lang="en-GB" sz="2200" b="1" dirty="0"/>
              <a:t>made is recorded as yes, no, or deferred to next </a:t>
            </a:r>
            <a:r>
              <a:rPr lang="en-GB" sz="2200" b="1" dirty="0" smtClean="0"/>
              <a:t>MDT </a:t>
            </a:r>
            <a:endParaRPr lang="en-GB" sz="2200" b="1" dirty="0"/>
          </a:p>
        </p:txBody>
      </p:sp>
      <p:sp>
        <p:nvSpPr>
          <p:cNvPr id="4" name="Rectangle 3"/>
          <p:cNvSpPr/>
          <p:nvPr/>
        </p:nvSpPr>
        <p:spPr>
          <a:xfrm>
            <a:off x="3420248" y="745221"/>
            <a:ext cx="5170090" cy="369332"/>
          </a:xfrm>
          <a:prstGeom prst="rect">
            <a:avLst/>
          </a:prstGeom>
        </p:spPr>
        <p:txBody>
          <a:bodyPr wrap="square">
            <a:spAutoFit/>
          </a:bodyPr>
          <a:lstStyle/>
          <a:p>
            <a:r>
              <a:rPr lang="en-GB" dirty="0">
                <a:hlinkClick r:id="rId5"/>
              </a:rPr>
              <a:t>https://www.ncbi.nlm.nih.gov/pubmed/21610266</a:t>
            </a:r>
            <a:endParaRPr lang="en-GB" dirty="0"/>
          </a:p>
        </p:txBody>
      </p:sp>
    </p:spTree>
    <p:extLst>
      <p:ext uri="{BB962C8B-B14F-4D97-AF65-F5344CB8AC3E}">
        <p14:creationId xmlns:p14="http://schemas.microsoft.com/office/powerpoint/2010/main" val="198536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64" y="908720"/>
            <a:ext cx="4929711" cy="450304"/>
          </a:xfrm>
        </p:spPr>
        <p:txBody>
          <a:bodyPr>
            <a:noAutofit/>
          </a:bodyPr>
          <a:lstStyle/>
          <a:p>
            <a:pPr algn="l"/>
            <a:r>
              <a:rPr lang="en-GB" sz="3200" b="1" cap="all" dirty="0">
                <a:solidFill>
                  <a:schemeClr val="tx2"/>
                </a:solidFill>
                <a:latin typeface="Arial" pitchFamily="34" charset="0"/>
                <a:cs typeface="Arial" pitchFamily="34" charset="0"/>
              </a:rPr>
              <a:t>MDT-</a:t>
            </a:r>
            <a:r>
              <a:rPr lang="en-GB" sz="3200" b="1" i="1" cap="all" dirty="0" err="1">
                <a:solidFill>
                  <a:schemeClr val="tx2"/>
                </a:solidFill>
                <a:latin typeface="Arial" pitchFamily="34" charset="0"/>
                <a:cs typeface="Arial" pitchFamily="34" charset="0"/>
              </a:rPr>
              <a:t>MOD</a:t>
            </a:r>
            <a:r>
              <a:rPr lang="en-GB" sz="3200" b="1" i="1" dirty="0" err="1">
                <a:solidFill>
                  <a:schemeClr val="tx2"/>
                </a:solidFill>
                <a:latin typeface="Arial" pitchFamily="34" charset="0"/>
                <a:cs typeface="Arial" pitchFamily="34" charset="0"/>
              </a:rPr>
              <a:t>e</a:t>
            </a:r>
            <a:r>
              <a:rPr lang="en-GB" sz="3200" b="1" cap="all" dirty="0">
                <a:solidFill>
                  <a:schemeClr val="tx2"/>
                </a:solidFill>
                <a:latin typeface="Arial" pitchFamily="34" charset="0"/>
                <a:cs typeface="Arial" pitchFamily="34" charset="0"/>
              </a:rPr>
              <a:t> Rating Scale</a:t>
            </a:r>
          </a:p>
        </p:txBody>
      </p:sp>
      <p:sp>
        <p:nvSpPr>
          <p:cNvPr id="3" name="Content Placeholder 2"/>
          <p:cNvSpPr>
            <a:spLocks noGrp="1"/>
          </p:cNvSpPr>
          <p:nvPr>
            <p:ph idx="1"/>
          </p:nvPr>
        </p:nvSpPr>
        <p:spPr>
          <a:xfrm>
            <a:off x="755576" y="1700807"/>
            <a:ext cx="7855024" cy="3556993"/>
          </a:xfrm>
        </p:spPr>
        <p:txBody>
          <a:bodyPr>
            <a:normAutofit/>
          </a:bodyPr>
          <a:lstStyle/>
          <a:p>
            <a:pPr marL="0" indent="0">
              <a:buNone/>
            </a:pPr>
            <a:r>
              <a:rPr lang="en-GB" sz="2400" b="1" dirty="0">
                <a:latin typeface="Arial" panose="020B0604020202020204" pitchFamily="34" charset="0"/>
                <a:cs typeface="Arial" panose="020B0604020202020204" pitchFamily="34" charset="0"/>
              </a:rPr>
              <a:t>5-point scale</a:t>
            </a:r>
          </a:p>
          <a:p>
            <a:pPr marL="0" indent="0">
              <a:buNone/>
            </a:pPr>
            <a:r>
              <a:rPr lang="en-GB" sz="2400" b="1" dirty="0">
                <a:latin typeface="Arial" panose="020B0604020202020204" pitchFamily="34" charset="0"/>
                <a:cs typeface="Arial" panose="020B0604020202020204" pitchFamily="34" charset="0"/>
              </a:rPr>
              <a:t>Anchors vary slightly </a:t>
            </a:r>
            <a:endParaRPr lang="en-GB" sz="2400" dirty="0">
              <a:latin typeface="Arial Narrow" pitchFamily="34" charset="0"/>
            </a:endParaRPr>
          </a:p>
        </p:txBody>
      </p:sp>
      <p:pic>
        <p:nvPicPr>
          <p:cNvPr id="65538" name="Picture 2" descr="http://www.cornerstoneondemand.com/assets/images/BLOGS-8.17.2009.jpg"/>
          <p:cNvPicPr>
            <a:picLocks noChangeAspect="1" noChangeArrowheads="1"/>
          </p:cNvPicPr>
          <p:nvPr/>
        </p:nvPicPr>
        <p:blipFill>
          <a:blip r:embed="rId2" cstate="print"/>
          <a:srcRect/>
          <a:stretch>
            <a:fillRect/>
          </a:stretch>
        </p:blipFill>
        <p:spPr bwMode="auto">
          <a:xfrm>
            <a:off x="5868144" y="683334"/>
            <a:ext cx="2267002" cy="1917157"/>
          </a:xfrm>
          <a:prstGeom prst="rect">
            <a:avLst/>
          </a:prstGeom>
          <a:noFill/>
        </p:spPr>
      </p:pic>
      <p:graphicFrame>
        <p:nvGraphicFramePr>
          <p:cNvPr id="6" name="Table 5"/>
          <p:cNvGraphicFramePr>
            <a:graphicFrameLocks noGrp="1"/>
          </p:cNvGraphicFramePr>
          <p:nvPr>
            <p:extLst>
              <p:ext uri="{D42A27DB-BD31-4B8C-83A1-F6EECF244321}">
                <p14:modId xmlns:p14="http://schemas.microsoft.com/office/powerpoint/2010/main" val="2560945012"/>
              </p:ext>
            </p:extLst>
          </p:nvPr>
        </p:nvGraphicFramePr>
        <p:xfrm>
          <a:off x="755575" y="2676525"/>
          <a:ext cx="7632849" cy="2240280"/>
        </p:xfrm>
        <a:graphic>
          <a:graphicData uri="http://schemas.openxmlformats.org/drawingml/2006/table">
            <a:tbl>
              <a:tblPr firstRow="1" bandRow="1">
                <a:tableStyleId>{7DF18680-E054-41AD-8BC1-D1AEF772440D}</a:tableStyleId>
              </a:tblPr>
              <a:tblGrid>
                <a:gridCol w="1765307">
                  <a:extLst>
                    <a:ext uri="{9D8B030D-6E8A-4147-A177-3AD203B41FA5}">
                      <a16:colId xmlns="" xmlns:a16="http://schemas.microsoft.com/office/drawing/2014/main" val="20000"/>
                    </a:ext>
                  </a:extLst>
                </a:gridCol>
                <a:gridCol w="1160059">
                  <a:extLst>
                    <a:ext uri="{9D8B030D-6E8A-4147-A177-3AD203B41FA5}">
                      <a16:colId xmlns="" xmlns:a16="http://schemas.microsoft.com/office/drawing/2014/main" val="20001"/>
                    </a:ext>
                  </a:extLst>
                </a:gridCol>
                <a:gridCol w="1782119">
                  <a:extLst>
                    <a:ext uri="{9D8B030D-6E8A-4147-A177-3AD203B41FA5}">
                      <a16:colId xmlns="" xmlns:a16="http://schemas.microsoft.com/office/drawing/2014/main" val="20002"/>
                    </a:ext>
                  </a:extLst>
                </a:gridCol>
                <a:gridCol w="1143246">
                  <a:extLst>
                    <a:ext uri="{9D8B030D-6E8A-4147-A177-3AD203B41FA5}">
                      <a16:colId xmlns="" xmlns:a16="http://schemas.microsoft.com/office/drawing/2014/main" val="20003"/>
                    </a:ext>
                  </a:extLst>
                </a:gridCol>
                <a:gridCol w="1782118">
                  <a:extLst>
                    <a:ext uri="{9D8B030D-6E8A-4147-A177-3AD203B41FA5}">
                      <a16:colId xmlns="" xmlns:a16="http://schemas.microsoft.com/office/drawing/2014/main" val="20004"/>
                    </a:ext>
                  </a:extLst>
                </a:gridCol>
              </a:tblGrid>
              <a:tr h="518160">
                <a:tc>
                  <a:txBody>
                    <a:bodyPr/>
                    <a:lstStyle/>
                    <a:p>
                      <a:pPr algn="ctr"/>
                      <a:r>
                        <a:rPr lang="en-GB" sz="2800" dirty="0">
                          <a:latin typeface="Arial Narrow" pitchFamily="34" charset="0"/>
                        </a:rPr>
                        <a:t>1</a:t>
                      </a:r>
                    </a:p>
                  </a:txBody>
                  <a:tcPr/>
                </a:tc>
                <a:tc>
                  <a:txBody>
                    <a:bodyPr/>
                    <a:lstStyle/>
                    <a:p>
                      <a:pPr algn="ctr"/>
                      <a:r>
                        <a:rPr lang="en-GB" sz="2800" dirty="0">
                          <a:latin typeface="Arial Narrow" pitchFamily="34" charset="0"/>
                        </a:rPr>
                        <a:t>2</a:t>
                      </a:r>
                    </a:p>
                  </a:txBody>
                  <a:tcPr/>
                </a:tc>
                <a:tc>
                  <a:txBody>
                    <a:bodyPr/>
                    <a:lstStyle/>
                    <a:p>
                      <a:pPr algn="ctr"/>
                      <a:r>
                        <a:rPr lang="en-GB" sz="2800" dirty="0">
                          <a:latin typeface="Arial Narrow" pitchFamily="34" charset="0"/>
                        </a:rPr>
                        <a:t>3</a:t>
                      </a:r>
                    </a:p>
                  </a:txBody>
                  <a:tcPr/>
                </a:tc>
                <a:tc>
                  <a:txBody>
                    <a:bodyPr/>
                    <a:lstStyle/>
                    <a:p>
                      <a:pPr algn="ctr"/>
                      <a:r>
                        <a:rPr lang="en-GB" sz="2800" dirty="0">
                          <a:latin typeface="Arial Narrow" pitchFamily="34" charset="0"/>
                        </a:rPr>
                        <a:t>4</a:t>
                      </a:r>
                    </a:p>
                  </a:txBody>
                  <a:tcPr/>
                </a:tc>
                <a:tc>
                  <a:txBody>
                    <a:bodyPr/>
                    <a:lstStyle/>
                    <a:p>
                      <a:pPr algn="ctr"/>
                      <a:r>
                        <a:rPr lang="en-GB" sz="2800" dirty="0">
                          <a:latin typeface="Arial Narrow" pitchFamily="34" charset="0"/>
                        </a:rPr>
                        <a:t>5</a:t>
                      </a:r>
                    </a:p>
                  </a:txBody>
                  <a:tcPr/>
                </a:tc>
                <a:extLst>
                  <a:ext uri="{0D108BD9-81ED-4DB2-BD59-A6C34878D82A}">
                    <a16:rowId xmlns="" xmlns:a16="http://schemas.microsoft.com/office/drawing/2014/main" val="10000"/>
                  </a:ext>
                </a:extLst>
              </a:tr>
              <a:tr h="16967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900" b="1" kern="1200" baseline="0" dirty="0">
                          <a:solidFill>
                            <a:schemeClr val="dk1"/>
                          </a:solidFill>
                          <a:latin typeface="Arial Narrow" pitchFamily="34" charset="0"/>
                          <a:ea typeface="+mn-ea"/>
                          <a:cs typeface="+mn-cs"/>
                        </a:rPr>
                        <a:t>Poor, inadequate, no information, absent contribution</a:t>
                      </a:r>
                      <a:endParaRPr lang="en-GB" sz="1900" b="1" dirty="0"/>
                    </a:p>
                  </a:txBody>
                  <a:tcPr marL="137160" marR="137160" marT="137160" marB="137160" anchor="ctr"/>
                </a:tc>
                <a:tc>
                  <a:txBody>
                    <a:bodyPr/>
                    <a:lstStyle/>
                    <a:p>
                      <a:pPr algn="ctr"/>
                      <a:endParaRPr lang="en-GB" sz="1900" b="0" kern="1200" baseline="0" dirty="0">
                        <a:solidFill>
                          <a:schemeClr val="dk1"/>
                        </a:solidFill>
                        <a:latin typeface="Arial Narrow" pitchFamily="34" charset="0"/>
                        <a:ea typeface="+mn-ea"/>
                        <a:cs typeface="+mn-cs"/>
                      </a:endParaRPr>
                    </a:p>
                  </a:txBody>
                  <a:tcPr marL="137160" marR="137160" marT="137160" marB="1371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900" b="1" kern="1200" baseline="0" dirty="0">
                          <a:solidFill>
                            <a:schemeClr val="dk1"/>
                          </a:solidFill>
                          <a:latin typeface="Arial Narrow" pitchFamily="34" charset="0"/>
                          <a:ea typeface="+mn-ea"/>
                          <a:cs typeface="+mn-cs"/>
                        </a:rPr>
                        <a:t>Average, with some vagueness or inconsistencies</a:t>
                      </a:r>
                    </a:p>
                  </a:txBody>
                  <a:tcPr marL="137160" marR="137160" marT="137160" marB="1371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900" b="0" dirty="0">
                        <a:latin typeface="Arial Narrow" pitchFamily="34" charset="0"/>
                      </a:endParaRPr>
                    </a:p>
                  </a:txBody>
                  <a:tcPr marL="137160" marR="137160" marT="137160" marB="1371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900" b="1" kern="1200" baseline="0" dirty="0">
                          <a:solidFill>
                            <a:schemeClr val="dk1"/>
                          </a:solidFill>
                          <a:latin typeface="Arial Narrow" pitchFamily="34" charset="0"/>
                          <a:ea typeface="+mn-ea"/>
                          <a:cs typeface="+mn-cs"/>
                        </a:rPr>
                        <a:t>Good, comprehensive information &amp; fluid contribution </a:t>
                      </a:r>
                      <a:endParaRPr lang="en-GB" sz="1900" b="1" dirty="0">
                        <a:latin typeface="Arial Narrow" pitchFamily="34" charset="0"/>
                      </a:endParaRPr>
                    </a:p>
                  </a:txBody>
                  <a:tcPr marL="137160" marR="137160" marT="137160" marB="137160" anchor="ctr"/>
                </a:tc>
                <a:extLst>
                  <a:ext uri="{0D108BD9-81ED-4DB2-BD59-A6C34878D82A}">
                    <a16:rowId xmlns="" xmlns:a16="http://schemas.microsoft.com/office/drawing/2014/main" val="10001"/>
                  </a:ext>
                </a:extLst>
              </a:tr>
            </a:tbl>
          </a:graphicData>
        </a:graphic>
      </p:graphicFrame>
      <p:sp>
        <p:nvSpPr>
          <p:cNvPr id="4" name="Slide Number Placeholder 3">
            <a:extLst>
              <a:ext uri="{FF2B5EF4-FFF2-40B4-BE49-F238E27FC236}">
                <a16:creationId xmlns="" xmlns:a16="http://schemas.microsoft.com/office/drawing/2014/main" id="{E8156AD2-CD9A-49CF-8310-6511B21B0337}"/>
              </a:ext>
            </a:extLst>
          </p:cNvPr>
          <p:cNvSpPr>
            <a:spLocks noGrp="1"/>
          </p:cNvSpPr>
          <p:nvPr>
            <p:ph type="sldNum" sz="quarter" idx="12"/>
          </p:nvPr>
        </p:nvSpPr>
        <p:spPr/>
        <p:txBody>
          <a:bodyPr/>
          <a:lstStyle/>
          <a:p>
            <a:fld id="{83F7EC9D-21CA-4782-A5FA-4EADA828E7A4}" type="slidenum">
              <a:rPr lang="en-US" smtClean="0">
                <a:solidFill>
                  <a:prstClr val="black">
                    <a:tint val="75000"/>
                  </a:prstClr>
                </a:solidFill>
              </a:rPr>
              <a:pPr/>
              <a:t>11</a:t>
            </a:fld>
            <a:endParaRPr lang="en-US" dirty="0">
              <a:solidFill>
                <a:prstClr val="black">
                  <a:tint val="75000"/>
                </a:prstClr>
              </a:solidFill>
            </a:endParaRPr>
          </a:p>
        </p:txBody>
      </p:sp>
      <p:sp>
        <p:nvSpPr>
          <p:cNvPr id="5" name="TextBox 4"/>
          <p:cNvSpPr txBox="1"/>
          <p:nvPr/>
        </p:nvSpPr>
        <p:spPr>
          <a:xfrm>
            <a:off x="827584" y="5445224"/>
            <a:ext cx="7307562" cy="646331"/>
          </a:xfrm>
          <a:prstGeom prst="rect">
            <a:avLst/>
          </a:prstGeom>
          <a:noFill/>
        </p:spPr>
        <p:txBody>
          <a:bodyPr wrap="square" rtlCol="0">
            <a:spAutoFit/>
          </a:bodyPr>
          <a:lstStyle/>
          <a:p>
            <a:r>
              <a:rPr lang="en-GB" dirty="0"/>
              <a:t>Chairmanship is scored differently (1-5), with a score of 3 meaning that no further input was required for the decision to be concluded</a:t>
            </a:r>
            <a:r>
              <a:rPr lang="en-GB" dirty="0" smtClean="0"/>
              <a:t>.</a:t>
            </a:r>
            <a:endParaRPr lang="en-GB" dirty="0"/>
          </a:p>
        </p:txBody>
      </p:sp>
    </p:spTree>
    <p:extLst>
      <p:ext uri="{BB962C8B-B14F-4D97-AF65-F5344CB8AC3E}">
        <p14:creationId xmlns:p14="http://schemas.microsoft.com/office/powerpoint/2010/main" val="105497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340768"/>
            <a:ext cx="7416824" cy="4968552"/>
          </a:xfrm>
        </p:spPr>
        <p:txBody>
          <a:bodyPr>
            <a:normAutofit fontScale="77500" lnSpcReduction="20000"/>
          </a:bodyPr>
          <a:lstStyle/>
          <a:p>
            <a:pPr lvl="0"/>
            <a:r>
              <a:rPr lang="en-GB" dirty="0"/>
              <a:t>When a case is benign, contributions from the multi-disciplinary team and information on psychological / social, comorbidities and patient’s view are not applicable</a:t>
            </a:r>
          </a:p>
          <a:p>
            <a:pPr lvl="0"/>
            <a:r>
              <a:rPr lang="en-GB" dirty="0"/>
              <a:t>When a case is on a diagnostic pathway, pre-treatment for malignancy, information on psychological / social, comorbidities and patient’s view is not expected due to the speed of the pathway, with the exception of patients on long term Active Surveillance</a:t>
            </a:r>
          </a:p>
          <a:p>
            <a:pPr lvl="0"/>
            <a:r>
              <a:rPr lang="en-GB" dirty="0"/>
              <a:t>When a case is flagged in a diagnostic clinic because of suspicion of metastases, then it is expected that the patient would see a nurse, or have an emergency hospital admission assessment</a:t>
            </a:r>
          </a:p>
          <a:p>
            <a:pPr lvl="0"/>
            <a:r>
              <a:rPr lang="en-GB" dirty="0"/>
              <a:t>When a patient is pre-treatment for malignancy, contributions from the nursing team are not applicable due to the speed of the pathway</a:t>
            </a:r>
          </a:p>
          <a:p>
            <a:pPr lvl="0"/>
            <a:r>
              <a:rPr lang="en-GB" dirty="0"/>
              <a:t>When the case is post treatment for malignancy requiring further review, information on psychological / social, comorbidities and patient’s view is applicable. Information on post treatment discussion for progression of disease or new suspicion of progression is expected due to the need to know detailed information about Performance Status and patient wishes.</a:t>
            </a:r>
          </a:p>
          <a:p>
            <a:pPr marL="0" indent="0">
              <a:buNone/>
            </a:pPr>
            <a:endParaRPr lang="en-GB" dirty="0"/>
          </a:p>
          <a:p>
            <a:pPr marL="0" indent="0">
              <a:buNone/>
            </a:pPr>
            <a:endParaRPr lang="en-GB" dirty="0"/>
          </a:p>
        </p:txBody>
      </p:sp>
      <p:sp>
        <p:nvSpPr>
          <p:cNvPr id="5" name="Title 1"/>
          <p:cNvSpPr>
            <a:spLocks noGrp="1"/>
          </p:cNvSpPr>
          <p:nvPr>
            <p:ph type="title"/>
          </p:nvPr>
        </p:nvSpPr>
        <p:spPr>
          <a:xfrm>
            <a:off x="899592" y="692696"/>
            <a:ext cx="7512106" cy="792088"/>
          </a:xfrm>
        </p:spPr>
        <p:txBody>
          <a:bodyPr>
            <a:noAutofit/>
          </a:bodyPr>
          <a:lstStyle/>
          <a:p>
            <a:pPr algn="l"/>
            <a:r>
              <a:rPr lang="en-GB" sz="3200" b="1" cap="all" dirty="0">
                <a:solidFill>
                  <a:schemeClr val="tx2"/>
                </a:solidFill>
                <a:latin typeface="Arial" pitchFamily="34" charset="0"/>
                <a:cs typeface="Arial" pitchFamily="34" charset="0"/>
              </a:rPr>
              <a:t>MDT-</a:t>
            </a:r>
            <a:r>
              <a:rPr lang="en-GB" sz="3200" b="1" i="1" cap="all" dirty="0">
                <a:solidFill>
                  <a:schemeClr val="tx2"/>
                </a:solidFill>
                <a:latin typeface="Arial" pitchFamily="34" charset="0"/>
                <a:cs typeface="Arial" pitchFamily="34" charset="0"/>
              </a:rPr>
              <a:t>MOD</a:t>
            </a:r>
            <a:r>
              <a:rPr lang="en-GB" sz="3200" b="1" i="1" dirty="0">
                <a:solidFill>
                  <a:schemeClr val="tx2"/>
                </a:solidFill>
                <a:latin typeface="Arial" pitchFamily="34" charset="0"/>
                <a:cs typeface="Arial" pitchFamily="34" charset="0"/>
              </a:rPr>
              <a:t>e</a:t>
            </a:r>
            <a:r>
              <a:rPr lang="en-GB" sz="3200" b="1" cap="all" dirty="0">
                <a:solidFill>
                  <a:schemeClr val="tx2"/>
                </a:solidFill>
                <a:latin typeface="Arial" pitchFamily="34" charset="0"/>
                <a:cs typeface="Arial" pitchFamily="34" charset="0"/>
              </a:rPr>
              <a:t> Rating </a:t>
            </a:r>
            <a:r>
              <a:rPr lang="en-GB" sz="3200" b="1" cap="all" dirty="0" smtClean="0">
                <a:solidFill>
                  <a:schemeClr val="tx2"/>
                </a:solidFill>
                <a:latin typeface="Arial" pitchFamily="34" charset="0"/>
                <a:cs typeface="Arial" pitchFamily="34" charset="0"/>
              </a:rPr>
              <a:t>Scale (CONT.) </a:t>
            </a:r>
            <a:endParaRPr lang="en-GB" sz="3200" b="1" cap="all"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49457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96752"/>
            <a:ext cx="8229600" cy="4968552"/>
          </a:xfrm>
        </p:spPr>
        <p:txBody>
          <a:bodyPr>
            <a:normAutofit fontScale="90000"/>
          </a:bodyPr>
          <a:lstStyle/>
          <a:p>
            <a:r>
              <a:rPr lang="en-GB" b="1" dirty="0" smtClean="0">
                <a:latin typeface="Calibri" panose="020F0502020204030204" pitchFamily="34" charset="0"/>
                <a:cs typeface="Calibri" panose="020F0502020204030204" pitchFamily="34" charset="0"/>
              </a:rPr>
              <a:t>Results</a:t>
            </a:r>
            <a:br>
              <a:rPr lang="en-GB" b="1" dirty="0" smtClean="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
            </a:r>
            <a:br>
              <a:rPr lang="en-GB" b="1"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It should be noted that observational assessments are subject to bias and require training and calibration. Results have been completed by two trained assessors.</a:t>
            </a:r>
            <a:br>
              <a:rPr lang="en-GB" sz="3600" dirty="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
            </a:r>
            <a:br>
              <a:rPr lang="en-GB" sz="3600" dirty="0" smtClean="0">
                <a:latin typeface="Calibri" panose="020F0502020204030204" pitchFamily="34" charset="0"/>
                <a:cs typeface="Calibri" panose="020F0502020204030204" pitchFamily="34" charset="0"/>
              </a:rPr>
            </a:br>
            <a:r>
              <a:rPr lang="en-GB" b="1" dirty="0" smtClean="0">
                <a:latin typeface="Calibri" panose="020F0502020204030204" pitchFamily="34" charset="0"/>
                <a:cs typeface="Calibri" panose="020F0502020204030204" pitchFamily="34" charset="0"/>
              </a:rPr>
              <a:t/>
            </a:r>
            <a:br>
              <a:rPr lang="en-GB" b="1" dirty="0" smtClean="0">
                <a:latin typeface="Calibri" panose="020F0502020204030204" pitchFamily="34" charset="0"/>
                <a:cs typeface="Calibri" panose="020F0502020204030204" pitchFamily="34" charset="0"/>
              </a:rPr>
            </a:br>
            <a:endParaRPr lang="en-GB"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46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latin typeface="Calibri" panose="020F0502020204030204" pitchFamily="34" charset="0"/>
                <a:cs typeface="Calibri" panose="020F0502020204030204" pitchFamily="34" charset="0"/>
              </a:rPr>
              <a:t>Preliminary findings</a:t>
            </a:r>
            <a:endParaRPr lang="en-GB"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58416" y="1796950"/>
            <a:ext cx="7427168" cy="4368353"/>
          </a:xfrm>
        </p:spPr>
        <p:txBody>
          <a:bodyPr>
            <a:normAutofit fontScale="92500" lnSpcReduction="20000"/>
          </a:bodyPr>
          <a:lstStyle/>
          <a:p>
            <a:pPr marL="0" indent="0">
              <a:buNone/>
            </a:pPr>
            <a:r>
              <a:rPr lang="en-GB" dirty="0">
                <a:latin typeface="Calibri" panose="020F0502020204030204" pitchFamily="34" charset="0"/>
                <a:cs typeface="Calibri" panose="020F0502020204030204" pitchFamily="34" charset="0"/>
              </a:rPr>
              <a:t>Three meetings were observed in total: 3</a:t>
            </a:r>
            <a:r>
              <a:rPr lang="en-GB" baseline="30000" dirty="0">
                <a:latin typeface="Calibri" panose="020F0502020204030204" pitchFamily="34" charset="0"/>
                <a:cs typeface="Calibri" panose="020F0502020204030204" pitchFamily="34" charset="0"/>
              </a:rPr>
              <a:t>rd</a:t>
            </a:r>
            <a:r>
              <a:rPr lang="en-GB" dirty="0">
                <a:latin typeface="Calibri" panose="020F0502020204030204" pitchFamily="34" charset="0"/>
                <a:cs typeface="Calibri" panose="020F0502020204030204" pitchFamily="34" charset="0"/>
              </a:rPr>
              <a:t> February 2021, 10</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February 2021, and 24</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February 2021. </a:t>
            </a:r>
            <a:endParaRPr lang="en-GB" dirty="0" smtClean="0">
              <a:latin typeface="Calibri" panose="020F0502020204030204" pitchFamily="34" charset="0"/>
              <a:cs typeface="Calibri" panose="020F0502020204030204" pitchFamily="34" charset="0"/>
            </a:endParaRPr>
          </a:p>
          <a:p>
            <a:pPr marL="0" indent="0">
              <a:buNone/>
            </a:pPr>
            <a:endParaRPr lang="en-GB" dirty="0" smtClean="0">
              <a:latin typeface="Calibri" panose="020F0502020204030204" pitchFamily="34" charset="0"/>
              <a:cs typeface="Calibri" panose="020F0502020204030204" pitchFamily="34" charset="0"/>
            </a:endParaRPr>
          </a:p>
          <a:p>
            <a:pPr marL="0" indent="0">
              <a:buNone/>
            </a:pPr>
            <a:r>
              <a:rPr lang="en-GB" dirty="0" smtClean="0">
                <a:latin typeface="Calibri" panose="020F0502020204030204" pitchFamily="34" charset="0"/>
                <a:cs typeface="Calibri" panose="020F0502020204030204" pitchFamily="34" charset="0"/>
              </a:rPr>
              <a:t>A </a:t>
            </a:r>
            <a:r>
              <a:rPr lang="en-GB" dirty="0">
                <a:latin typeface="Calibri" panose="020F0502020204030204" pitchFamily="34" charset="0"/>
                <a:cs typeface="Calibri" panose="020F0502020204030204" pitchFamily="34" charset="0"/>
              </a:rPr>
              <a:t>total of 202 patients were discussed across the 3 meetings with 63, 81 and 58 discussed respectively within each meeting. </a:t>
            </a:r>
            <a:endParaRPr lang="en-GB" dirty="0" smtClean="0">
              <a:latin typeface="Calibri" panose="020F0502020204030204" pitchFamily="34" charset="0"/>
              <a:cs typeface="Calibri" panose="020F0502020204030204" pitchFamily="34" charset="0"/>
            </a:endParaRPr>
          </a:p>
          <a:p>
            <a:pPr marL="0" indent="0">
              <a:buNone/>
            </a:pPr>
            <a:endParaRPr lang="en-GB" dirty="0" smtClean="0">
              <a:latin typeface="Calibri" panose="020F0502020204030204" pitchFamily="34" charset="0"/>
              <a:cs typeface="Calibri" panose="020F0502020204030204" pitchFamily="34" charset="0"/>
            </a:endParaRPr>
          </a:p>
          <a:p>
            <a:pPr marL="0" indent="0">
              <a:buNone/>
            </a:pPr>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average discussion time per patient was approximately </a:t>
            </a:r>
            <a:r>
              <a:rPr lang="en-GB" b="1" dirty="0">
                <a:latin typeface="Calibri" panose="020F0502020204030204" pitchFamily="34" charset="0"/>
                <a:cs typeface="Calibri" panose="020F0502020204030204" pitchFamily="34" charset="0"/>
              </a:rPr>
              <a:t>2:10 minutes </a:t>
            </a:r>
            <a:r>
              <a:rPr lang="en-GB" dirty="0">
                <a:latin typeface="Calibri" panose="020F0502020204030204" pitchFamily="34" charset="0"/>
                <a:cs typeface="Calibri" panose="020F0502020204030204" pitchFamily="34" charset="0"/>
              </a:rPr>
              <a:t>with a minimum of </a:t>
            </a:r>
            <a:r>
              <a:rPr lang="en-GB" b="1" dirty="0">
                <a:latin typeface="Calibri" panose="020F0502020204030204" pitchFamily="34" charset="0"/>
                <a:cs typeface="Calibri" panose="020F0502020204030204" pitchFamily="34" charset="0"/>
              </a:rPr>
              <a:t>20 seconds</a:t>
            </a:r>
            <a:r>
              <a:rPr lang="en-GB" dirty="0">
                <a:latin typeface="Calibri" panose="020F0502020204030204" pitchFamily="34" charset="0"/>
                <a:cs typeface="Calibri" panose="020F0502020204030204" pitchFamily="34" charset="0"/>
              </a:rPr>
              <a:t>, and a maximum of </a:t>
            </a:r>
            <a:r>
              <a:rPr lang="en-GB" b="1" dirty="0">
                <a:latin typeface="Calibri" panose="020F0502020204030204" pitchFamily="34" charset="0"/>
                <a:cs typeface="Calibri" panose="020F0502020204030204" pitchFamily="34" charset="0"/>
              </a:rPr>
              <a:t>7 minutes</a:t>
            </a:r>
            <a:r>
              <a:rPr lang="en-GB" dirty="0">
                <a:latin typeface="Calibri" panose="020F0502020204030204" pitchFamily="34" charset="0"/>
                <a:cs typeface="Calibri" panose="020F0502020204030204" pitchFamily="34" charset="0"/>
              </a:rPr>
              <a:t> per </a:t>
            </a:r>
            <a:r>
              <a:rPr lang="en-GB" dirty="0" smtClean="0">
                <a:latin typeface="Calibri" panose="020F0502020204030204" pitchFamily="34" charset="0"/>
                <a:cs typeface="Calibri" panose="020F0502020204030204" pitchFamily="34" charset="0"/>
              </a:rPr>
              <a:t>patient (6 patients requiring &gt;5 minutes discussion). </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smtClean="0">
                <a:latin typeface="Calibri" panose="020F0502020204030204" pitchFamily="34" charset="0"/>
                <a:cs typeface="Calibri" panose="020F0502020204030204" pitchFamily="34" charset="0"/>
              </a:rPr>
              <a:t>A </a:t>
            </a:r>
            <a:r>
              <a:rPr lang="en-GB" dirty="0">
                <a:latin typeface="Calibri" panose="020F0502020204030204" pitchFamily="34" charset="0"/>
                <a:cs typeface="Calibri" panose="020F0502020204030204" pitchFamily="34" charset="0"/>
              </a:rPr>
              <a:t>total of 23 cases were deferred for discussion at a future meeting</a:t>
            </a:r>
            <a:r>
              <a:rPr lang="en-GB" dirty="0" smtClean="0">
                <a:latin typeface="Calibri" panose="020F0502020204030204" pitchFamily="34" charset="0"/>
                <a:cs typeface="Calibri" panose="020F0502020204030204" pitchFamily="34" charset="0"/>
              </a:rPr>
              <a:t>.</a:t>
            </a:r>
          </a:p>
          <a:p>
            <a:pPr marL="0" indent="0">
              <a:buNone/>
            </a:pPr>
            <a:endParaRPr lang="en-GB" dirty="0">
              <a:latin typeface="Calibri" panose="020F0502020204030204" pitchFamily="34" charset="0"/>
              <a:cs typeface="Calibri" panose="020F0502020204030204" pitchFamily="34" charset="0"/>
            </a:endParaRPr>
          </a:p>
          <a:p>
            <a:pPr marL="0" indent="0">
              <a:buNone/>
            </a:pPr>
            <a:endParaRPr lang="en-GB" dirty="0" smtClean="0">
              <a:latin typeface="Calibri" panose="020F0502020204030204" pitchFamily="34" charset="0"/>
              <a:cs typeface="Calibri" panose="020F0502020204030204" pitchFamily="34" charset="0"/>
            </a:endParaRPr>
          </a:p>
          <a:p>
            <a:pPr marL="0" indent="0">
              <a:buNone/>
            </a:pPr>
            <a:endParaRPr lang="en-GB" dirty="0" smtClean="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370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on Prostate Cancer</a:t>
            </a:r>
            <a:endParaRPr lang="en-GB" dirty="0"/>
          </a:p>
        </p:txBody>
      </p:sp>
      <p:sp>
        <p:nvSpPr>
          <p:cNvPr id="3" name="Content Placeholder 2"/>
          <p:cNvSpPr>
            <a:spLocks noGrp="1"/>
          </p:cNvSpPr>
          <p:nvPr>
            <p:ph idx="1"/>
          </p:nvPr>
        </p:nvSpPr>
        <p:spPr/>
        <p:txBody>
          <a:bodyPr/>
          <a:lstStyle/>
          <a:p>
            <a:r>
              <a:rPr lang="en-GB" dirty="0" smtClean="0"/>
              <a:t>Total of 102 cases</a:t>
            </a:r>
            <a:endParaRPr lang="en-GB" dirty="0"/>
          </a:p>
        </p:txBody>
      </p:sp>
    </p:spTree>
    <p:extLst>
      <p:ext uri="{BB962C8B-B14F-4D97-AF65-F5344CB8AC3E}">
        <p14:creationId xmlns:p14="http://schemas.microsoft.com/office/powerpoint/2010/main" val="320425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20688"/>
            <a:ext cx="6965245" cy="360040"/>
          </a:xfrm>
        </p:spPr>
        <p:txBody>
          <a:bodyPr>
            <a:normAutofit fontScale="90000"/>
          </a:bodyPr>
          <a:lstStyle/>
          <a:p>
            <a:r>
              <a:rPr lang="en-GB" sz="2000" dirty="0" smtClean="0">
                <a:latin typeface="Calibri" panose="020F0502020204030204" pitchFamily="34" charset="0"/>
                <a:cs typeface="Calibri" panose="020F0502020204030204" pitchFamily="34" charset="0"/>
              </a:rPr>
              <a:t>Examples of Decisions Made</a:t>
            </a:r>
            <a:endParaRPr lang="en-GB" sz="2000" dirty="0">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86306293"/>
              </p:ext>
            </p:extLst>
          </p:nvPr>
        </p:nvGraphicFramePr>
        <p:xfrm>
          <a:off x="899592" y="1052732"/>
          <a:ext cx="7416823" cy="5040561"/>
        </p:xfrm>
        <a:graphic>
          <a:graphicData uri="http://schemas.openxmlformats.org/drawingml/2006/table">
            <a:tbl>
              <a:tblPr/>
              <a:tblGrid>
                <a:gridCol w="1021562"/>
                <a:gridCol w="6395261"/>
              </a:tblGrid>
              <a:tr h="280084">
                <a:tc>
                  <a:txBody>
                    <a:bodyPr/>
                    <a:lstStyle/>
                    <a:p>
                      <a:pPr algn="ctr" fontAlgn="b"/>
                      <a:r>
                        <a:rPr lang="en-GB" sz="1400" b="0" i="0" u="none" strike="noStrike" dirty="0">
                          <a:solidFill>
                            <a:srgbClr val="000000"/>
                          </a:solidFill>
                          <a:effectLst/>
                          <a:latin typeface="Calibri"/>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Deferred due to pathology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dirty="0">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CNS call, OPA 6 weeks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Deferred due to pathology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Not for surgery. Oncology follow up. Deferred due to pathology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Template biopsy. Suitable for all radical treatment options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CNS review, hormones versus watchful waiting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Benign - flexi in 1 year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0" i="0" u="none" strike="noStrike" dirty="0" err="1">
                          <a:solidFill>
                            <a:srgbClr val="000000"/>
                          </a:solidFill>
                          <a:effectLst/>
                          <a:latin typeface="Calibri"/>
                        </a:rPr>
                        <a:t>Interval</a:t>
                      </a:r>
                      <a:r>
                        <a:rPr lang="fr-FR" sz="1400" b="0" i="0" u="none" strike="noStrike" dirty="0">
                          <a:solidFill>
                            <a:srgbClr val="000000"/>
                          </a:solidFill>
                          <a:effectLst/>
                          <a:latin typeface="Calibri"/>
                        </a:rPr>
                        <a:t> MRI </a:t>
                      </a:r>
                      <a:r>
                        <a:rPr lang="fr-FR" sz="1400" b="0" i="0" u="none" strike="noStrike" dirty="0" err="1">
                          <a:solidFill>
                            <a:srgbClr val="000000"/>
                          </a:solidFill>
                          <a:effectLst/>
                          <a:latin typeface="Calibri"/>
                        </a:rPr>
                        <a:t>pending</a:t>
                      </a:r>
                      <a:r>
                        <a:rPr lang="fr-FR" sz="1400" b="0" i="0" u="none" strike="noStrike" dirty="0">
                          <a:solidFill>
                            <a:srgbClr val="000000"/>
                          </a:solidFill>
                          <a:effectLst/>
                          <a:latin typeface="Calibri"/>
                        </a:rPr>
                        <a:t> PSA surveillance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9133">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PSA / MRI / CNS urgent telephone call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Active Surveillance for several years. Prostate OPA to discuss progressing to treatment/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Deferred due to imaging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BHOC and CNS clinic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Hormones for 3 months then re-evaluate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Biopsy / workup for radical salvage prostatectomy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Active Surveillance for several years. Prostate OPA to discuss RALP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Cores inadequate, further biopsy required. Offer radical treatment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Surveillance in 3 months - letter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084">
                <a:tc>
                  <a:txBody>
                    <a:bodyPr/>
                    <a:lstStyle/>
                    <a:p>
                      <a:pPr algn="ctr" fontAlgn="b"/>
                      <a:r>
                        <a:rPr lang="en-GB" sz="1400" b="0" i="0" u="none" strike="noStrike">
                          <a:solidFill>
                            <a:srgbClr val="000000"/>
                          </a:solidFill>
                          <a:effectLst/>
                          <a:latin typeface="Calibri"/>
                        </a:rPr>
                        <a: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Suitable for radical treatment options - MDT favours surgery. </a:t>
                      </a:r>
                      <a:r>
                        <a:rPr lang="en-GB" sz="1400" b="0" i="0" u="none" strike="noStrike" dirty="0">
                          <a:solidFill>
                            <a:srgbClr val="FF0000"/>
                          </a:solidFill>
                          <a:effectLst/>
                          <a:latin typeface="Calibri"/>
                        </a:rPr>
                        <a:t>Eligible for NEUROSAFE</a:t>
                      </a:r>
                      <a:endParaRPr lang="en-GB"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0823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381" y="685297"/>
            <a:ext cx="6965245" cy="1087519"/>
          </a:xfrm>
        </p:spPr>
        <p:txBody>
          <a:bodyPr>
            <a:normAutofit/>
          </a:bodyPr>
          <a:lstStyle/>
          <a:p>
            <a:r>
              <a:rPr lang="en-GB" sz="3200" dirty="0" smtClean="0"/>
              <a:t>Clinic appointment to discuss radical treatment options</a:t>
            </a:r>
            <a:endParaRPr lang="en-GB"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41682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53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64704"/>
            <a:ext cx="684076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12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620689"/>
            <a:ext cx="6965245" cy="720079"/>
          </a:xfrm>
        </p:spPr>
        <p:txBody>
          <a:bodyPr/>
          <a:lstStyle/>
          <a:p>
            <a:r>
              <a:rPr lang="en-GB" sz="3200" dirty="0" smtClean="0"/>
              <a:t>Follow up protocol</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20080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06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32" y="764704"/>
            <a:ext cx="8229600" cy="1143000"/>
          </a:xfrm>
        </p:spPr>
        <p:txBody>
          <a:bodyPr/>
          <a:lstStyle/>
          <a:p>
            <a:r>
              <a:rPr lang="en-GB" dirty="0" smtClean="0">
                <a:latin typeface="Calibri" panose="020F0502020204030204" pitchFamily="34" charset="0"/>
                <a:cs typeface="Calibri" panose="020F0502020204030204" pitchFamily="34" charset="0"/>
              </a:rPr>
              <a:t>Plan for this session</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87624" y="2204864"/>
            <a:ext cx="7534008" cy="2188840"/>
          </a:xfrm>
        </p:spPr>
        <p:txBody>
          <a:bodyPr/>
          <a:lstStyle/>
          <a:p>
            <a:r>
              <a:rPr lang="en-GB" dirty="0" smtClean="0"/>
              <a:t>Background</a:t>
            </a:r>
          </a:p>
          <a:p>
            <a:r>
              <a:rPr lang="en-GB" dirty="0" smtClean="0"/>
              <a:t>Methods</a:t>
            </a:r>
          </a:p>
          <a:p>
            <a:r>
              <a:rPr lang="en-GB" dirty="0" smtClean="0"/>
              <a:t>Results</a:t>
            </a:r>
          </a:p>
          <a:p>
            <a:r>
              <a:rPr lang="en-GB" dirty="0" smtClean="0"/>
              <a:t>Discussion.</a:t>
            </a:r>
            <a:endParaRPr lang="en-GB" dirty="0"/>
          </a:p>
        </p:txBody>
      </p:sp>
    </p:spTree>
    <p:extLst>
      <p:ext uri="{BB962C8B-B14F-4D97-AF65-F5344CB8AC3E}">
        <p14:creationId xmlns:p14="http://schemas.microsoft.com/office/powerpoint/2010/main" val="852828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Calibri" panose="020F0502020204030204" pitchFamily="34" charset="0"/>
                <a:cs typeface="Calibri" panose="020F0502020204030204" pitchFamily="34" charset="0"/>
              </a:rPr>
              <a:t>Type and quality of information covered across the observed prostate cases</a:t>
            </a:r>
          </a:p>
        </p:txBody>
      </p:sp>
      <p:sp>
        <p:nvSpPr>
          <p:cNvPr id="3" name="TextBox 2"/>
          <p:cNvSpPr txBox="1"/>
          <p:nvPr/>
        </p:nvSpPr>
        <p:spPr>
          <a:xfrm>
            <a:off x="827584" y="4653136"/>
            <a:ext cx="7416825" cy="1477328"/>
          </a:xfrm>
          <a:prstGeom prst="rect">
            <a:avLst/>
          </a:prstGeom>
          <a:noFill/>
        </p:spPr>
        <p:txBody>
          <a:bodyPr wrap="square" rtlCol="0">
            <a:spAutoFit/>
          </a:bodyPr>
          <a:lstStyle/>
          <a:p>
            <a:r>
              <a:rPr lang="en-GB" dirty="0" smtClean="0"/>
              <a:t>% information coverage on comorbidities compares favourably with other MDTMs assessed to date</a:t>
            </a:r>
          </a:p>
          <a:p>
            <a:endParaRPr lang="en-GB" dirty="0"/>
          </a:p>
          <a:p>
            <a:r>
              <a:rPr lang="en-GB" dirty="0" smtClean="0"/>
              <a:t>Pathology marked as 4 as definition in MDT-Mode </a:t>
            </a:r>
            <a:r>
              <a:rPr lang="en-GB" dirty="0" smtClean="0"/>
              <a:t>scoring of 5 is to include reading of </a:t>
            </a:r>
            <a:r>
              <a:rPr lang="en-GB" dirty="0" smtClean="0"/>
              <a:t>report and </a:t>
            </a:r>
            <a:r>
              <a:rPr lang="en-GB" dirty="0" smtClean="0"/>
              <a:t>presentation of slides</a:t>
            </a:r>
            <a:r>
              <a:rPr lang="en-GB" dirty="0" smtClean="0"/>
              <a:t>, rather than just report</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492" y="2438400"/>
            <a:ext cx="7322916" cy="214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24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latin typeface="Calibri" panose="020F0502020204030204" pitchFamily="34" charset="0"/>
                <a:cs typeface="Calibri" panose="020F0502020204030204" pitchFamily="34" charset="0"/>
              </a:rPr>
              <a:t>Contribution to prostate case discussion per disciplinary group across the observed meetings</a:t>
            </a:r>
            <a:br>
              <a:rPr lang="en-GB" sz="2800" dirty="0">
                <a:latin typeface="Calibri" panose="020F0502020204030204" pitchFamily="34" charset="0"/>
                <a:cs typeface="Calibri" panose="020F0502020204030204" pitchFamily="34" charset="0"/>
              </a:rPr>
            </a:br>
            <a:endParaRPr lang="en-GB" sz="2800" dirty="0">
              <a:latin typeface="Calibri" panose="020F0502020204030204" pitchFamily="34" charset="0"/>
              <a:cs typeface="Calibri" panose="020F0502020204030204" pitchFamily="34" charset="0"/>
            </a:endParaRPr>
          </a:p>
        </p:txBody>
      </p:sp>
      <p:sp>
        <p:nvSpPr>
          <p:cNvPr id="4" name="TextBox 3"/>
          <p:cNvSpPr txBox="1"/>
          <p:nvPr/>
        </p:nvSpPr>
        <p:spPr>
          <a:xfrm>
            <a:off x="971600" y="4869160"/>
            <a:ext cx="7056784" cy="646331"/>
          </a:xfrm>
          <a:prstGeom prst="rect">
            <a:avLst/>
          </a:prstGeom>
          <a:noFill/>
        </p:spPr>
        <p:txBody>
          <a:bodyPr wrap="square" rtlCol="0">
            <a:spAutoFit/>
          </a:bodyPr>
          <a:lstStyle/>
          <a:p>
            <a:r>
              <a:rPr lang="en-GB" dirty="0" smtClean="0"/>
              <a:t>% overall contribution from nurse disciplinary group compares very favourably with other MDTMs assessed to date</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2443163"/>
            <a:ext cx="69215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423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607188" cy="720080"/>
          </a:xfrm>
        </p:spPr>
        <p:txBody>
          <a:bodyPr>
            <a:normAutofit/>
          </a:bodyPr>
          <a:lstStyle/>
          <a:p>
            <a:r>
              <a:rPr lang="en-GB" sz="2400" b="1" dirty="0">
                <a:latin typeface="Calibri" panose="020F0502020204030204" pitchFamily="34" charset="0"/>
                <a:cs typeface="Calibri" panose="020F0502020204030204" pitchFamily="34" charset="0"/>
              </a:rPr>
              <a:t>Examples of practice to share with other </a:t>
            </a:r>
            <a:r>
              <a:rPr lang="en-GB" sz="2400" b="1" dirty="0" smtClean="0">
                <a:latin typeface="Calibri" panose="020F0502020204030204" pitchFamily="34" charset="0"/>
                <a:cs typeface="Calibri" panose="020F0502020204030204" pitchFamily="34" charset="0"/>
              </a:rPr>
              <a:t>MDTMs</a:t>
            </a:r>
            <a:endParaRPr lang="en-GB" sz="2400" b="1" dirty="0"/>
          </a:p>
        </p:txBody>
      </p:sp>
      <p:sp>
        <p:nvSpPr>
          <p:cNvPr id="3" name="Content Placeholder 2"/>
          <p:cNvSpPr>
            <a:spLocks noGrp="1"/>
          </p:cNvSpPr>
          <p:nvPr>
            <p:ph idx="1"/>
          </p:nvPr>
        </p:nvSpPr>
        <p:spPr>
          <a:xfrm>
            <a:off x="971600" y="1268760"/>
            <a:ext cx="7272808" cy="4896544"/>
          </a:xfrm>
        </p:spPr>
        <p:txBody>
          <a:bodyPr>
            <a:noAutofit/>
          </a:bodyPr>
          <a:lstStyle/>
          <a:p>
            <a:pPr lvl="0"/>
            <a:r>
              <a:rPr lang="en-GB" sz="2000" dirty="0">
                <a:latin typeface="Calibri" panose="020F0502020204030204" pitchFamily="34" charset="0"/>
                <a:cs typeface="Calibri" panose="020F0502020204030204" pitchFamily="34" charset="0"/>
              </a:rPr>
              <a:t>Case discussions are ordered according to the patient pathway and urological cancer site</a:t>
            </a:r>
          </a:p>
          <a:p>
            <a:pPr lvl="0"/>
            <a:r>
              <a:rPr lang="en-GB" sz="2000" dirty="0">
                <a:latin typeface="Calibri" panose="020F0502020204030204" pitchFamily="34" charset="0"/>
                <a:cs typeface="Calibri" panose="020F0502020204030204" pitchFamily="34" charset="0"/>
              </a:rPr>
              <a:t>The MDT member who knows the patient introduces the case history</a:t>
            </a:r>
          </a:p>
          <a:p>
            <a:pPr lvl="0"/>
            <a:r>
              <a:rPr lang="en-GB" sz="2000" dirty="0">
                <a:latin typeface="Calibri" panose="020F0502020204030204" pitchFamily="34" charset="0"/>
                <a:cs typeface="Calibri" panose="020F0502020204030204" pitchFamily="34" charset="0"/>
              </a:rPr>
              <a:t>The meeting room is configured in a U-shape with three large screens which allows participants to see and hear each other clearly</a:t>
            </a:r>
          </a:p>
          <a:p>
            <a:pPr lvl="0"/>
            <a:r>
              <a:rPr lang="en-GB" sz="2000" dirty="0">
                <a:latin typeface="Calibri" panose="020F0502020204030204" pitchFamily="34" charset="0"/>
                <a:cs typeface="Calibri" panose="020F0502020204030204" pitchFamily="34" charset="0"/>
              </a:rPr>
              <a:t>The MDT outcome is relayed directly to the MDT Coordinator, typed immediately into the Somerset Cancer Register, and checked for accuracy by the relevant attendees</a:t>
            </a:r>
          </a:p>
          <a:p>
            <a:pPr lvl="0"/>
            <a:r>
              <a:rPr lang="en-GB" sz="2000" dirty="0">
                <a:latin typeface="Calibri" panose="020F0502020204030204" pitchFamily="34" charset="0"/>
                <a:cs typeface="Calibri" panose="020F0502020204030204" pitchFamily="34" charset="0"/>
              </a:rPr>
              <a:t>Template letters have been developed that detail the numerous different follow up scenarios; this streamlines discussion of surveillance protocols</a:t>
            </a:r>
          </a:p>
          <a:p>
            <a:pPr lvl="0"/>
            <a:r>
              <a:rPr lang="en-GB" sz="2000" dirty="0">
                <a:latin typeface="Calibri" panose="020F0502020204030204" pitchFamily="34" charset="0"/>
                <a:cs typeface="Calibri" panose="020F0502020204030204" pitchFamily="34" charset="0"/>
              </a:rPr>
              <a:t>Some MDT outcomes are pre-populated in the Somerset Cancer Register.</a:t>
            </a:r>
          </a:p>
          <a:p>
            <a:endParaRPr lang="en-GB" sz="2400" dirty="0" smtClean="0"/>
          </a:p>
        </p:txBody>
      </p:sp>
    </p:spTree>
    <p:extLst>
      <p:ext uri="{BB962C8B-B14F-4D97-AF65-F5344CB8AC3E}">
        <p14:creationId xmlns:p14="http://schemas.microsoft.com/office/powerpoint/2010/main" val="375017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latin typeface="Calibri" panose="020F0502020204030204" pitchFamily="34" charset="0"/>
                <a:cs typeface="Calibri" panose="020F0502020204030204" pitchFamily="34" charset="0"/>
              </a:rPr>
              <a:t/>
            </a:r>
            <a:br>
              <a:rPr lang="en-GB" sz="3600" dirty="0" smtClean="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a:r>
            <a:br>
              <a:rPr lang="en-GB" sz="3600" dirty="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
            </a:r>
            <a:br>
              <a:rPr lang="en-GB" sz="3600" dirty="0" smtClean="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a:r>
            <a:br>
              <a:rPr lang="en-GB" sz="3600" dirty="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
            </a:r>
            <a:br>
              <a:rPr lang="en-GB" sz="3600" dirty="0" smtClean="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a:r>
            <a:br>
              <a:rPr lang="en-GB" sz="3600" dirty="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
            </a:r>
            <a:br>
              <a:rPr lang="en-GB" sz="3600" dirty="0" smtClean="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a:r>
            <a:br>
              <a:rPr lang="en-GB" sz="3600" dirty="0">
                <a:latin typeface="Calibri" panose="020F0502020204030204" pitchFamily="34" charset="0"/>
                <a:cs typeface="Calibri" panose="020F0502020204030204" pitchFamily="34" charset="0"/>
              </a:rPr>
            </a:br>
            <a:r>
              <a:rPr lang="en-GB" sz="3600" b="1" dirty="0" smtClean="0">
                <a:latin typeface="Calibri" panose="020F0502020204030204" pitchFamily="34" charset="0"/>
                <a:cs typeface="Calibri" panose="020F0502020204030204" pitchFamily="34" charset="0"/>
              </a:rPr>
              <a:t>Discussion</a:t>
            </a:r>
            <a:r>
              <a:rPr lang="en-GB" sz="3600" dirty="0" smtClean="0">
                <a:latin typeface="Calibri" panose="020F0502020204030204" pitchFamily="34" charset="0"/>
                <a:cs typeface="Calibri" panose="020F0502020204030204" pitchFamily="34" charset="0"/>
              </a:rPr>
              <a:t/>
            </a:r>
            <a:br>
              <a:rPr lang="en-GB" sz="3600" dirty="0" smtClean="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For the team to collectively agree points for improvements, and how these should be actioned</a:t>
            </a:r>
            <a:r>
              <a:rPr lang="en-GB" sz="3600" dirty="0" smtClean="0">
                <a:latin typeface="Calibri" panose="020F0502020204030204" pitchFamily="34" charset="0"/>
                <a:cs typeface="Calibri" panose="020F0502020204030204" pitchFamily="34" charset="0"/>
              </a:rPr>
              <a:t>.</a:t>
            </a:r>
            <a:br>
              <a:rPr lang="en-GB" sz="3600" dirty="0" smtClean="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The MDT will be re-assessed once any interventions have been imbedded. </a:t>
            </a:r>
            <a:br>
              <a:rPr lang="en-GB" sz="3600" dirty="0">
                <a:latin typeface="Calibri" panose="020F0502020204030204" pitchFamily="34" charset="0"/>
                <a:cs typeface="Calibri" panose="020F0502020204030204" pitchFamily="34" charset="0"/>
              </a:rPr>
            </a:b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636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08720"/>
            <a:ext cx="7632847" cy="216025"/>
          </a:xfrm>
        </p:spPr>
        <p:txBody>
          <a:bodyPr>
            <a:noAutofit/>
          </a:bodyPr>
          <a:lstStyle/>
          <a:p>
            <a:r>
              <a:rPr lang="en-GB" sz="1600" dirty="0">
                <a:latin typeface="Calibri" panose="020F0502020204030204" pitchFamily="34" charset="0"/>
                <a:cs typeface="Calibri" panose="020F0502020204030204" pitchFamily="34" charset="0"/>
              </a:rPr>
              <a:t>Draft National Prostate Cancer Standards of Care (</a:t>
            </a:r>
            <a:r>
              <a:rPr lang="en-GB" sz="1600" dirty="0" err="1">
                <a:latin typeface="Calibri" panose="020F0502020204030204" pitchFamily="34" charset="0"/>
                <a:cs typeface="Calibri" panose="020F0502020204030204" pitchFamily="34" charset="0"/>
              </a:rPr>
              <a:t>SoC</a:t>
            </a:r>
            <a:r>
              <a:rPr lang="en-GB" sz="1600" dirty="0">
                <a:latin typeface="Calibri" panose="020F0502020204030204" pitchFamily="34" charset="0"/>
                <a:cs typeface="Calibri" panose="020F0502020204030204" pitchFamily="34" charset="0"/>
              </a:rPr>
              <a:t>) to support MDT streamlining</a:t>
            </a:r>
            <a:r>
              <a:rPr lang="en-GB" sz="2800" dirty="0">
                <a:latin typeface="Calibri" panose="020F0502020204030204" pitchFamily="34" charset="0"/>
                <a:cs typeface="Calibri" panose="020F0502020204030204" pitchFamily="34" charset="0"/>
              </a:rPr>
              <a:t/>
            </a:r>
            <a:br>
              <a:rPr lang="en-GB" sz="2800" dirty="0">
                <a:latin typeface="Calibri" panose="020F0502020204030204" pitchFamily="34" charset="0"/>
                <a:cs typeface="Calibri" panose="020F0502020204030204" pitchFamily="34" charset="0"/>
              </a:rPr>
            </a:br>
            <a:endParaRPr lang="en-GB" sz="2800" dirty="0">
              <a:latin typeface="Calibri" panose="020F0502020204030204" pitchFamily="34" charset="0"/>
              <a:cs typeface="Calibri" panose="020F0502020204030204"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981075"/>
            <a:ext cx="7632848" cy="525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90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88840"/>
            <a:ext cx="7344816" cy="3096345"/>
          </a:xfrm>
        </p:spPr>
        <p:txBody>
          <a:bodyPr>
            <a:normAutofit fontScale="62500" lnSpcReduction="20000"/>
          </a:bodyPr>
          <a:lstStyle/>
          <a:p>
            <a:endParaRPr lang="en-GB" dirty="0"/>
          </a:p>
          <a:p>
            <a:pPr marL="0" indent="0">
              <a:buNone/>
            </a:pPr>
            <a:r>
              <a:rPr lang="en-GB" sz="3400" dirty="0" smtClean="0"/>
              <a:t>As </a:t>
            </a:r>
            <a:r>
              <a:rPr lang="en-GB" sz="3400" dirty="0"/>
              <a:t>discussed in the first meeting of SWAG Cancer Clinical Leads, the prolonged length of meetings has been proven to reduce quality of decision making, particularly after the first hour, or discussion of 20 patients. </a:t>
            </a:r>
            <a:endParaRPr lang="en-GB" sz="3400" dirty="0" smtClean="0"/>
          </a:p>
          <a:p>
            <a:pPr marL="0" indent="0">
              <a:buNone/>
            </a:pPr>
            <a:endParaRPr lang="en-GB" sz="3400" dirty="0"/>
          </a:p>
          <a:p>
            <a:pPr marL="0" indent="0">
              <a:buNone/>
            </a:pPr>
            <a:r>
              <a:rPr lang="en-GB" sz="3400" dirty="0" smtClean="0"/>
              <a:t>The </a:t>
            </a:r>
            <a:r>
              <a:rPr lang="en-GB" sz="3400" dirty="0"/>
              <a:t>addition of a 10 minute break at this point has been shown to balance the quality of decision making </a:t>
            </a:r>
            <a:r>
              <a:rPr lang="en-GB" sz="3400" dirty="0" smtClean="0"/>
              <a:t>and </a:t>
            </a:r>
            <a:r>
              <a:rPr lang="en-GB" sz="3400" dirty="0"/>
              <a:t>reduce the length of the overall </a:t>
            </a:r>
            <a:r>
              <a:rPr lang="en-GB" sz="3400" dirty="0" smtClean="0"/>
              <a:t>meeting</a:t>
            </a:r>
          </a:p>
          <a:p>
            <a:endParaRPr lang="en-GB" dirty="0"/>
          </a:p>
        </p:txBody>
      </p:sp>
      <p:sp>
        <p:nvSpPr>
          <p:cNvPr id="4" name="Rectangle 3"/>
          <p:cNvSpPr/>
          <p:nvPr/>
        </p:nvSpPr>
        <p:spPr>
          <a:xfrm>
            <a:off x="1793954" y="5157192"/>
            <a:ext cx="5328592" cy="369332"/>
          </a:xfrm>
          <a:prstGeom prst="rect">
            <a:avLst/>
          </a:prstGeom>
        </p:spPr>
        <p:txBody>
          <a:bodyPr wrap="square">
            <a:spAutoFit/>
          </a:bodyPr>
          <a:lstStyle/>
          <a:p>
            <a:pPr algn="ctr"/>
            <a:r>
              <a:rPr lang="en-GB" dirty="0">
                <a:hlinkClick r:id="rId2"/>
              </a:rPr>
              <a:t>https://bmjopen.bmj.com/content/9/5/e027303</a:t>
            </a:r>
            <a:endParaRPr lang="en-GB" dirty="0"/>
          </a:p>
        </p:txBody>
      </p:sp>
      <p:sp>
        <p:nvSpPr>
          <p:cNvPr id="5" name="Title 4"/>
          <p:cNvSpPr>
            <a:spLocks noGrp="1"/>
          </p:cNvSpPr>
          <p:nvPr>
            <p:ph type="title"/>
          </p:nvPr>
        </p:nvSpPr>
        <p:spPr/>
        <p:txBody>
          <a:bodyPr>
            <a:normAutofit/>
          </a:bodyPr>
          <a:lstStyle/>
          <a:p>
            <a:r>
              <a:rPr lang="en-GB" sz="3600" dirty="0" smtClean="0">
                <a:latin typeface="Calibri" panose="020F0502020204030204" pitchFamily="34" charset="0"/>
                <a:cs typeface="Calibri" panose="020F0502020204030204" pitchFamily="34" charset="0"/>
              </a:rPr>
              <a:t>Thoughts from Helen</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4666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908720"/>
            <a:ext cx="7344816" cy="5328592"/>
          </a:xfrm>
        </p:spPr>
        <p:txBody>
          <a:bodyPr>
            <a:normAutofit fontScale="92500" lnSpcReduction="20000"/>
          </a:bodyPr>
          <a:lstStyle/>
          <a:p>
            <a:r>
              <a:rPr lang="en-GB" dirty="0"/>
              <a:t>Are certain types of information under-represented when it would be </a:t>
            </a:r>
            <a:r>
              <a:rPr lang="en-GB" dirty="0" smtClean="0"/>
              <a:t>useful?</a:t>
            </a:r>
          </a:p>
          <a:p>
            <a:endParaRPr lang="en-GB" dirty="0"/>
          </a:p>
          <a:p>
            <a:r>
              <a:rPr lang="en-GB" dirty="0"/>
              <a:t>Would it be useful to request a frailty assessment, such as the Rockwood Clinical Frailty Score to your MDT referral </a:t>
            </a:r>
            <a:r>
              <a:rPr lang="en-GB" dirty="0" err="1"/>
              <a:t>proforma</a:t>
            </a:r>
            <a:r>
              <a:rPr lang="en-GB" dirty="0"/>
              <a:t>? </a:t>
            </a:r>
            <a:r>
              <a:rPr lang="en-GB" dirty="0" smtClean="0"/>
              <a:t>(Eight cases)</a:t>
            </a:r>
          </a:p>
          <a:p>
            <a:endParaRPr lang="en-GB" dirty="0"/>
          </a:p>
          <a:p>
            <a:r>
              <a:rPr lang="en-GB" dirty="0"/>
              <a:t>Are some professional groups under-represented when they shouldn’t be? </a:t>
            </a:r>
            <a:endParaRPr lang="en-GB" dirty="0" smtClean="0"/>
          </a:p>
          <a:p>
            <a:endParaRPr lang="en-GB" dirty="0"/>
          </a:p>
          <a:p>
            <a:r>
              <a:rPr lang="en-GB" dirty="0"/>
              <a:t>Could attendance be reduced by reordering the case discussions to have a specific slot for oncology, radiology, and pathology discussions</a:t>
            </a:r>
            <a:r>
              <a:rPr lang="en-GB" dirty="0" smtClean="0"/>
              <a:t>?</a:t>
            </a:r>
          </a:p>
          <a:p>
            <a:pPr marL="0" indent="0">
              <a:buNone/>
            </a:pPr>
            <a:endParaRPr lang="en-GB" dirty="0"/>
          </a:p>
          <a:p>
            <a:r>
              <a:rPr lang="en-GB" dirty="0"/>
              <a:t>Could pathology provide a cut-off date for listing cases to report results from surgical samples? </a:t>
            </a:r>
            <a:endParaRPr lang="en-GB" dirty="0" smtClean="0"/>
          </a:p>
          <a:p>
            <a:endParaRPr lang="en-GB" dirty="0"/>
          </a:p>
          <a:p>
            <a:endParaRPr lang="en-GB" dirty="0"/>
          </a:p>
          <a:p>
            <a:endParaRPr lang="en-GB" dirty="0"/>
          </a:p>
        </p:txBody>
      </p:sp>
    </p:spTree>
    <p:extLst>
      <p:ext uri="{BB962C8B-B14F-4D97-AF65-F5344CB8AC3E}">
        <p14:creationId xmlns:p14="http://schemas.microsoft.com/office/powerpoint/2010/main" val="2987978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764704"/>
            <a:ext cx="7200800" cy="5328592"/>
          </a:xfrm>
        </p:spPr>
        <p:txBody>
          <a:bodyPr>
            <a:normAutofit fontScale="70000" lnSpcReduction="20000"/>
          </a:bodyPr>
          <a:lstStyle/>
          <a:p>
            <a:r>
              <a:rPr lang="en-GB" dirty="0"/>
              <a:t>Some MDTs remove surveillance scans prior to the meeting if no change has been reported – would this be possible / appropriate if additional planning time was scheduled?</a:t>
            </a:r>
          </a:p>
          <a:p>
            <a:endParaRPr lang="en-GB" dirty="0"/>
          </a:p>
          <a:p>
            <a:r>
              <a:rPr lang="en-GB" dirty="0"/>
              <a:t>If additional planning time streamlined the MDT discussions, would it be possible to increase the discussion of relevant clinical research trials?</a:t>
            </a:r>
          </a:p>
          <a:p>
            <a:endParaRPr lang="en-GB" dirty="0"/>
          </a:p>
          <a:p>
            <a:r>
              <a:rPr lang="en-GB" dirty="0"/>
              <a:t>For the team members joining via MS Teams, can the camera be angled towards the MDT members who are speaking?</a:t>
            </a:r>
          </a:p>
          <a:p>
            <a:endParaRPr lang="en-GB" dirty="0"/>
          </a:p>
          <a:p>
            <a:r>
              <a:rPr lang="en-GB" dirty="0"/>
              <a:t>For the team members joining via MS Teams, is it possible to check that they can view the screens relevant to the current discussion?</a:t>
            </a:r>
          </a:p>
          <a:p>
            <a:endParaRPr lang="en-GB" dirty="0" smtClean="0"/>
          </a:p>
          <a:p>
            <a:r>
              <a:rPr lang="en-GB" dirty="0" smtClean="0"/>
              <a:t>Frequently</a:t>
            </a:r>
            <a:r>
              <a:rPr lang="en-GB" dirty="0"/>
              <a:t>, the software system Somerset Cancer Register causes delays to discussions as it is often slow to move between screens. Can the IM&amp;T Department improve this</a:t>
            </a:r>
            <a:r>
              <a:rPr lang="en-GB" dirty="0" smtClean="0"/>
              <a:t>?</a:t>
            </a:r>
          </a:p>
          <a:p>
            <a:pPr marL="0" indent="0">
              <a:buNone/>
            </a:pPr>
            <a:endParaRPr lang="en-GB" dirty="0"/>
          </a:p>
          <a:p>
            <a:r>
              <a:rPr lang="en-GB" dirty="0"/>
              <a:t>Could the network MDT review, which includes both bladder and prostate cases, take place after the bladder case reviews, so that only the team members for bladder cancer need </a:t>
            </a:r>
            <a:r>
              <a:rPr lang="en-GB" dirty="0" smtClean="0"/>
              <a:t>attend </a:t>
            </a:r>
            <a:r>
              <a:rPr lang="en-GB" dirty="0"/>
              <a:t>the first half of the meeting</a:t>
            </a:r>
            <a:r>
              <a:rPr lang="en-GB" dirty="0" smtClean="0"/>
              <a:t>?</a:t>
            </a:r>
          </a:p>
          <a:p>
            <a:pPr marL="0" indent="0">
              <a:buNone/>
            </a:pPr>
            <a:endParaRPr lang="en-GB" dirty="0"/>
          </a:p>
          <a:p>
            <a:r>
              <a:rPr lang="en-GB" dirty="0"/>
              <a:t>Is the team willing to share their results with other MDTs when finalised?</a:t>
            </a:r>
          </a:p>
          <a:p>
            <a:endParaRPr lang="en-GB" dirty="0" smtClean="0"/>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1806357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980728"/>
            <a:ext cx="7344816" cy="4742341"/>
          </a:xfrm>
        </p:spPr>
        <p:txBody>
          <a:bodyPr>
            <a:normAutofit fontScale="92500"/>
          </a:bodyPr>
          <a:lstStyle/>
          <a:p>
            <a:r>
              <a:rPr lang="en-GB" b="1" dirty="0"/>
              <a:t>Prostate specific</a:t>
            </a:r>
            <a:r>
              <a:rPr lang="en-GB" b="1" dirty="0" smtClean="0"/>
              <a:t>:</a:t>
            </a:r>
          </a:p>
          <a:p>
            <a:pPr marL="0" indent="0">
              <a:buNone/>
            </a:pPr>
            <a:endParaRPr lang="en-GB" dirty="0"/>
          </a:p>
          <a:p>
            <a:r>
              <a:rPr lang="en-GB" dirty="0"/>
              <a:t>Could post treatment cases for which the MDT outcome is for 6 week outpatient appointments be removed from the list if planning time is scheduled? </a:t>
            </a:r>
            <a:endParaRPr lang="en-GB" dirty="0" smtClean="0"/>
          </a:p>
          <a:p>
            <a:pPr marL="0" indent="0">
              <a:buNone/>
            </a:pPr>
            <a:endParaRPr lang="en-GB" dirty="0"/>
          </a:p>
          <a:p>
            <a:r>
              <a:rPr lang="en-GB" dirty="0"/>
              <a:t>Of the 26 cases deemed suitable for radical treatment, 13 had an additional action documented in the MDT outcome. Is it appropriate to remove this intermediate risk group from the MDT meeting discussion as recommended in the National Standard of Care, or could these actions be documented outside the MDT if planning time is scheduled?</a:t>
            </a:r>
          </a:p>
          <a:p>
            <a:endParaRPr lang="en-GB" dirty="0"/>
          </a:p>
        </p:txBody>
      </p:sp>
    </p:spTree>
    <p:extLst>
      <p:ext uri="{BB962C8B-B14F-4D97-AF65-F5344CB8AC3E}">
        <p14:creationId xmlns:p14="http://schemas.microsoft.com/office/powerpoint/2010/main" val="2347366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628800"/>
            <a:ext cx="8229600" cy="2736304"/>
          </a:xfrm>
        </p:spPr>
        <p:txBody>
          <a:bodyPr>
            <a:normAutofit/>
          </a:bodyPr>
          <a:lstStyle/>
          <a:p>
            <a:r>
              <a:rPr lang="en-GB" dirty="0" smtClean="0">
                <a:latin typeface="Calibri" panose="020F0502020204030204" pitchFamily="34" charset="0"/>
                <a:cs typeface="Calibri" panose="020F0502020204030204" pitchFamily="34" charset="0"/>
              </a:rPr>
              <a:t>Thank you for listening. </a:t>
            </a:r>
            <a:br>
              <a:rPr lang="en-GB" dirty="0" smtClean="0">
                <a:latin typeface="Calibri" panose="020F0502020204030204" pitchFamily="34" charset="0"/>
                <a:cs typeface="Calibri" panose="020F0502020204030204" pitchFamily="34" charset="0"/>
              </a:rPr>
            </a:br>
            <a:r>
              <a:rPr lang="en-GB" dirty="0" smtClean="0">
                <a:latin typeface="Calibri" panose="020F0502020204030204" pitchFamily="34" charset="0"/>
                <a:cs typeface="Calibri" panose="020F0502020204030204" pitchFamily="34" charset="0"/>
              </a:rPr>
              <a:t/>
            </a:r>
            <a:br>
              <a:rPr lang="en-GB" dirty="0" smtClean="0">
                <a:latin typeface="Calibri" panose="020F0502020204030204" pitchFamily="34" charset="0"/>
                <a:cs typeface="Calibri" panose="020F0502020204030204" pitchFamily="34" charset="0"/>
              </a:rPr>
            </a:br>
            <a:r>
              <a:rPr lang="en-GB" b="1" dirty="0" smtClean="0">
                <a:latin typeface="Calibri" panose="020F0502020204030204" pitchFamily="34" charset="0"/>
                <a:cs typeface="Calibri" panose="020F0502020204030204" pitchFamily="34" charset="0"/>
              </a:rPr>
              <a:t>What do you think?</a:t>
            </a:r>
            <a:endParaRPr lang="en-GB"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56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523185"/>
          </a:xfrm>
        </p:spPr>
        <p:txBody>
          <a:bodyPr>
            <a:normAutofit fontScale="90000"/>
          </a:bodyPr>
          <a:lstStyle/>
          <a:p>
            <a:r>
              <a:rPr lang="en-GB" dirty="0" smtClean="0">
                <a:latin typeface="Calibri" panose="020F0502020204030204" pitchFamily="34" charset="0"/>
                <a:cs typeface="Calibri" panose="020F0502020204030204" pitchFamily="34" charset="0"/>
              </a:rPr>
              <a:t>Background</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99592" y="1484784"/>
            <a:ext cx="7344816" cy="4536504"/>
          </a:xfrm>
        </p:spPr>
        <p:txBody>
          <a:bodyPr>
            <a:normAutofit fontScale="85000" lnSpcReduction="20000"/>
          </a:bodyPr>
          <a:lstStyle/>
          <a:p>
            <a:r>
              <a:rPr lang="en-GB" b="1" dirty="0"/>
              <a:t>Multidisciplinary team (MDT) working </a:t>
            </a:r>
            <a:r>
              <a:rPr lang="en-GB" dirty="0"/>
              <a:t>is seen as the ‘gold standard’ in many countries</a:t>
            </a:r>
          </a:p>
          <a:p>
            <a:pPr marL="0" indent="0">
              <a:buNone/>
            </a:pPr>
            <a:endParaRPr lang="en-GB" dirty="0"/>
          </a:p>
          <a:p>
            <a:r>
              <a:rPr lang="en-GB" b="1" dirty="0"/>
              <a:t>Care of cancer patients </a:t>
            </a:r>
            <a:r>
              <a:rPr lang="en-GB" dirty="0"/>
              <a:t>has become more complex due to the increasing numbers of diagnostic tests, treatments, and increased patient empowerment in decision-making</a:t>
            </a:r>
          </a:p>
          <a:p>
            <a:endParaRPr lang="en-GB" dirty="0"/>
          </a:p>
          <a:p>
            <a:r>
              <a:rPr lang="en-GB" b="1" dirty="0"/>
              <a:t>When MDTs do not work together effectively </a:t>
            </a:r>
            <a:r>
              <a:rPr lang="en-GB" dirty="0"/>
              <a:t>care can be sub-optimal; recommendations can be clinically inappropriate, or not acceptable to patients, resulting in delays to treatment, distress for patients and frustration for healthcare professionals</a:t>
            </a:r>
          </a:p>
          <a:p>
            <a:endParaRPr lang="en-GB" dirty="0"/>
          </a:p>
          <a:p>
            <a:r>
              <a:rPr lang="en-GB" b="1" dirty="0"/>
              <a:t>Effective MDT decision-making </a:t>
            </a:r>
            <a:r>
              <a:rPr lang="en-GB" dirty="0"/>
              <a:t>requires consideration of comprehensive patient-centred information at the point of </a:t>
            </a:r>
            <a:r>
              <a:rPr lang="en-GB" dirty="0" smtClean="0"/>
              <a:t>decision-making</a:t>
            </a:r>
          </a:p>
          <a:p>
            <a:r>
              <a:rPr lang="en-GB" dirty="0">
                <a:hlinkClick r:id="rId2"/>
              </a:rPr>
              <a:t>https://www.ncbi.nlm.nih.gov/pmc/articles/PMC5783021</a:t>
            </a:r>
            <a:endParaRPr lang="en-GB" dirty="0"/>
          </a:p>
          <a:p>
            <a:endParaRPr lang="en-GB" dirty="0" smtClean="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434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70183" y="476672"/>
            <a:ext cx="7886700" cy="994172"/>
          </a:xfrm>
        </p:spPr>
        <p:txBody>
          <a:bodyPr>
            <a:normAutofit fontScale="90000"/>
          </a:bodyPr>
          <a:lstStyle/>
          <a:p>
            <a:pPr algn="ctr"/>
            <a:r>
              <a:rPr lang="en-GB" sz="3975" b="1" dirty="0" smtClean="0">
                <a:solidFill>
                  <a:srgbClr val="FF0000"/>
                </a:solidFill>
                <a:latin typeface="Calibri" panose="020F0502020204030204" pitchFamily="34" charset="0"/>
                <a:cs typeface="Calibri" panose="020F0502020204030204" pitchFamily="34" charset="0"/>
              </a:rPr>
              <a:t/>
            </a:r>
            <a:br>
              <a:rPr lang="en-GB" sz="3975" b="1" dirty="0" smtClean="0">
                <a:solidFill>
                  <a:srgbClr val="FF0000"/>
                </a:solidFill>
                <a:latin typeface="Calibri" panose="020F0502020204030204" pitchFamily="34" charset="0"/>
                <a:cs typeface="Calibri" panose="020F0502020204030204" pitchFamily="34" charset="0"/>
              </a:rPr>
            </a:br>
            <a:r>
              <a:rPr lang="en-GB" sz="3975" b="1" dirty="0" smtClean="0">
                <a:solidFill>
                  <a:srgbClr val="FF0000"/>
                </a:solidFill>
                <a:latin typeface="Calibri" panose="020F0502020204030204" pitchFamily="34" charset="0"/>
                <a:cs typeface="Calibri" panose="020F0502020204030204" pitchFamily="34" charset="0"/>
              </a:rPr>
              <a:t>The importance of assessing and improving MDT working </a:t>
            </a:r>
            <a:endParaRPr lang="en-GB" b="1" dirty="0">
              <a:latin typeface="Calibri" panose="020F0502020204030204" pitchFamily="34" charset="0"/>
              <a:cs typeface="Calibri" panose="020F0502020204030204" pitchFamily="34" charset="0"/>
            </a:endParaRPr>
          </a:p>
        </p:txBody>
      </p:sp>
      <p:sp>
        <p:nvSpPr>
          <p:cNvPr id="9" name="Content Placeholder 8"/>
          <p:cNvSpPr>
            <a:spLocks noGrp="1"/>
          </p:cNvSpPr>
          <p:nvPr>
            <p:ph idx="1"/>
          </p:nvPr>
        </p:nvSpPr>
        <p:spPr>
          <a:xfrm>
            <a:off x="899593" y="1628800"/>
            <a:ext cx="7344816" cy="4536504"/>
          </a:xfrm>
        </p:spPr>
        <p:txBody>
          <a:bodyPr>
            <a:noAutofit/>
          </a:bodyPr>
          <a:lstStyle/>
          <a:p>
            <a:pPr marL="385763" indent="-385763">
              <a:buFont typeface="+mj-lt"/>
              <a:buAutoNum type="arabicPeriod"/>
            </a:pPr>
            <a:r>
              <a:rPr lang="en-GB" dirty="0" smtClean="0">
                <a:latin typeface="Calibri" panose="020F0502020204030204" pitchFamily="34" charset="0"/>
                <a:cs typeface="Calibri" panose="020F0502020204030204" pitchFamily="34" charset="0"/>
              </a:rPr>
              <a:t>Increased performance </a:t>
            </a:r>
          </a:p>
          <a:p>
            <a:pPr marL="857250" lvl="1" indent="-457200"/>
            <a:r>
              <a:rPr lang="en-GB" sz="2400" dirty="0" smtClean="0">
                <a:latin typeface="Calibri" panose="020F0502020204030204" pitchFamily="34" charset="0"/>
                <a:cs typeface="Calibri" panose="020F0502020204030204" pitchFamily="34" charset="0"/>
              </a:rPr>
              <a:t>variability exists</a:t>
            </a:r>
          </a:p>
          <a:p>
            <a:pPr marL="400050" lvl="1" indent="0">
              <a:buNone/>
            </a:pPr>
            <a:r>
              <a:rPr lang="en-GB" sz="2400" dirty="0">
                <a:latin typeface="Calibri" panose="020F0502020204030204" pitchFamily="34" charset="0"/>
                <a:cs typeface="Calibri" panose="020F0502020204030204" pitchFamily="34" charset="0"/>
                <a:hlinkClick r:id="rId2"/>
              </a:rPr>
              <a:t>https://www.ncbi.nlm.nih.gov/pubmed/30382292</a:t>
            </a:r>
            <a:endParaRPr lang="en-GB" sz="2400" dirty="0">
              <a:latin typeface="Calibri" panose="020F0502020204030204" pitchFamily="34" charset="0"/>
              <a:cs typeface="Calibri" panose="020F0502020204030204" pitchFamily="34" charset="0"/>
            </a:endParaRPr>
          </a:p>
          <a:p>
            <a:pPr marL="385763" indent="-385763">
              <a:buFont typeface="+mj-lt"/>
              <a:buAutoNum type="arabicPeriod"/>
            </a:pPr>
            <a:r>
              <a:rPr lang="en-GB" dirty="0" smtClean="0">
                <a:latin typeface="Calibri" panose="020F0502020204030204" pitchFamily="34" charset="0"/>
                <a:cs typeface="Calibri" panose="020F0502020204030204" pitchFamily="34" charset="0"/>
              </a:rPr>
              <a:t>Patient safety </a:t>
            </a:r>
          </a:p>
          <a:p>
            <a:pPr marL="857250" lvl="1" indent="-457200"/>
            <a:r>
              <a:rPr lang="en-GB" sz="2400" dirty="0" smtClean="0">
                <a:latin typeface="Calibri" panose="020F0502020204030204" pitchFamily="34" charset="0"/>
                <a:cs typeface="Calibri" panose="020F0502020204030204" pitchFamily="34" charset="0"/>
              </a:rPr>
              <a:t>“Teamwork as mechanism for enhancing patients safety” (IoM)</a:t>
            </a:r>
            <a:endParaRPr lang="en-GB" sz="2400" dirty="0">
              <a:latin typeface="Calibri" panose="020F0502020204030204" pitchFamily="34" charset="0"/>
              <a:cs typeface="Calibri" panose="020F0502020204030204" pitchFamily="34" charset="0"/>
            </a:endParaRPr>
          </a:p>
          <a:p>
            <a:pPr marL="385763" indent="-385763">
              <a:buFont typeface="+mj-lt"/>
              <a:buAutoNum type="arabicPeriod"/>
            </a:pPr>
            <a:r>
              <a:rPr lang="en-GB" dirty="0" smtClean="0">
                <a:latin typeface="Calibri" panose="020F0502020204030204" pitchFamily="34" charset="0"/>
                <a:cs typeface="Calibri" panose="020F0502020204030204" pitchFamily="34" charset="0"/>
              </a:rPr>
              <a:t>Cost-effectiveness</a:t>
            </a:r>
          </a:p>
          <a:p>
            <a:pPr marL="857250" lvl="1" indent="-457200"/>
            <a:r>
              <a:rPr lang="en-GB" sz="2400" dirty="0" smtClean="0">
                <a:latin typeface="Calibri" panose="020F0502020204030204" pitchFamily="34" charset="0"/>
                <a:cs typeface="Calibri" panose="020F0502020204030204" pitchFamily="34" charset="0"/>
              </a:rPr>
              <a:t>£822K/year; prep time £100mil/year</a:t>
            </a:r>
          </a:p>
          <a:p>
            <a:pPr marL="400050" lvl="1" indent="0">
              <a:buNone/>
            </a:pPr>
            <a:r>
              <a:rPr lang="en-GB" sz="2400" dirty="0">
                <a:latin typeface="Calibri" panose="020F0502020204030204" pitchFamily="34" charset="0"/>
                <a:cs typeface="Calibri" panose="020F0502020204030204" pitchFamily="34" charset="0"/>
                <a:hlinkClick r:id="rId3"/>
              </a:rPr>
              <a:t>https://www.bmj.com/rapid-response/2011/11/02/cost-mdt</a:t>
            </a:r>
            <a:r>
              <a:rPr lang="en-GB" sz="2400" dirty="0">
                <a:latin typeface="Calibri" panose="020F0502020204030204" pitchFamily="34" charset="0"/>
                <a:cs typeface="Calibri" panose="020F0502020204030204" pitchFamily="34" charset="0"/>
              </a:rPr>
              <a:t> </a:t>
            </a:r>
          </a:p>
          <a:p>
            <a:pPr marL="857250" lvl="1" indent="-457200"/>
            <a:endParaRPr lang="en-GB" sz="2900" dirty="0"/>
          </a:p>
        </p:txBody>
      </p:sp>
      <p:sp>
        <p:nvSpPr>
          <p:cNvPr id="7" name="Slide Number Placeholder 6"/>
          <p:cNvSpPr>
            <a:spLocks noGrp="1"/>
          </p:cNvSpPr>
          <p:nvPr>
            <p:ph type="sldNum" sz="quarter" idx="12"/>
          </p:nvPr>
        </p:nvSpPr>
        <p:spPr/>
        <p:txBody>
          <a:bodyPr/>
          <a:lstStyle/>
          <a:p>
            <a:fld id="{35BFCA41-5295-4621-9284-0A088B798944}" type="slidenum">
              <a:rPr lang="en-GB" smtClean="0">
                <a:solidFill>
                  <a:prstClr val="black">
                    <a:tint val="75000"/>
                  </a:prstClr>
                </a:solidFill>
              </a:rPr>
              <a:pPr/>
              <a:t>4</a:t>
            </a:fld>
            <a:endParaRPr lang="en-GB">
              <a:solidFill>
                <a:prstClr val="black">
                  <a:tint val="75000"/>
                </a:prstClr>
              </a:solidFill>
            </a:endParaRPr>
          </a:p>
        </p:txBody>
      </p:sp>
    </p:spTree>
    <p:extLst>
      <p:ext uri="{BB962C8B-B14F-4D97-AF65-F5344CB8AC3E}">
        <p14:creationId xmlns:p14="http://schemas.microsoft.com/office/powerpoint/2010/main" val="197871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412776"/>
            <a:ext cx="7200800" cy="4680520"/>
          </a:xfrm>
        </p:spPr>
        <p:txBody>
          <a:bodyPr/>
          <a:lstStyle/>
          <a:p>
            <a:pPr marL="0" indent="0">
              <a:buNone/>
            </a:pPr>
            <a:endParaRPr lang="en-GB" dirty="0" smtClean="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endParaRPr lang="en-GB" dirty="0" smtClean="0">
              <a:latin typeface="Calibri" panose="020F0502020204030204" pitchFamily="34" charset="0"/>
              <a:cs typeface="Calibri" panose="020F0502020204030204" pitchFamily="34" charset="0"/>
            </a:endParaRPr>
          </a:p>
          <a:p>
            <a:pPr marL="0" indent="0" algn="ctr">
              <a:buNone/>
            </a:pPr>
            <a:r>
              <a:rPr lang="en-GB" sz="4400" b="1" dirty="0" smtClean="0">
                <a:latin typeface="Calibri" panose="020F0502020204030204" pitchFamily="34" charset="0"/>
                <a:cs typeface="Calibri" panose="020F0502020204030204" pitchFamily="34" charset="0"/>
              </a:rPr>
              <a:t>Method</a:t>
            </a:r>
            <a:endParaRPr lang="en-GB"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79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a:fld id="{633B1A64-6CF6-4AD0-ADC6-E5A2E2B252C9}" type="slidenum">
              <a:rPr lang="en-GB">
                <a:solidFill>
                  <a:prstClr val="black">
                    <a:tint val="75000"/>
                  </a:prstClr>
                </a:solidFill>
                <a:latin typeface="Calibri" panose="020F0502020204030204"/>
              </a:rPr>
              <a:pPr defTabSz="685800"/>
              <a:t>6</a:t>
            </a:fld>
            <a:endParaRPr lang="en-GB">
              <a:solidFill>
                <a:prstClr val="black">
                  <a:tint val="75000"/>
                </a:prstClr>
              </a:solidFill>
              <a:latin typeface="Calibri" panose="020F0502020204030204"/>
            </a:endParaRPr>
          </a:p>
        </p:txBody>
      </p:sp>
      <p:sp>
        <p:nvSpPr>
          <p:cNvPr id="6" name="Rectangle 5"/>
          <p:cNvSpPr/>
          <p:nvPr/>
        </p:nvSpPr>
        <p:spPr>
          <a:xfrm>
            <a:off x="755576" y="3933056"/>
            <a:ext cx="2764499" cy="2246769"/>
          </a:xfrm>
          <a:prstGeom prst="rect">
            <a:avLst/>
          </a:prstGeom>
        </p:spPr>
        <p:txBody>
          <a:bodyPr wrap="square">
            <a:spAutoFit/>
          </a:bodyPr>
          <a:lstStyle/>
          <a:p>
            <a:pPr defTabSz="685800"/>
            <a:r>
              <a:rPr lang="en-GB" sz="2000" b="1" dirty="0">
                <a:solidFill>
                  <a:srgbClr val="FF0000"/>
                </a:solidFill>
                <a:latin typeface="Calibri Light" panose="020F0302020204030204"/>
              </a:rPr>
              <a:t>Benchmark </a:t>
            </a:r>
            <a:endParaRPr lang="en-GB" sz="2000" b="1" dirty="0" smtClean="0">
              <a:solidFill>
                <a:srgbClr val="FF0000"/>
              </a:solidFill>
              <a:latin typeface="Calibri Light" panose="020F0302020204030204"/>
            </a:endParaRPr>
          </a:p>
          <a:p>
            <a:pPr defTabSz="685800"/>
            <a:r>
              <a:rPr lang="en-GB" sz="2000" b="1" dirty="0" smtClean="0">
                <a:solidFill>
                  <a:srgbClr val="FF0000"/>
                </a:solidFill>
                <a:latin typeface="Calibri Light" panose="020F0302020204030204"/>
              </a:rPr>
              <a:t>performance </a:t>
            </a:r>
            <a:r>
              <a:rPr lang="en-GB" sz="2000" b="1" dirty="0">
                <a:solidFill>
                  <a:srgbClr val="FF0000"/>
                </a:solidFill>
                <a:latin typeface="Calibri Light" panose="020F0302020204030204"/>
              </a:rPr>
              <a:t>against:</a:t>
            </a:r>
            <a:br>
              <a:rPr lang="en-GB" sz="2000" b="1" dirty="0">
                <a:solidFill>
                  <a:srgbClr val="FF0000"/>
                </a:solidFill>
                <a:latin typeface="Calibri Light" panose="020F0302020204030204"/>
              </a:rPr>
            </a:br>
            <a:r>
              <a:rPr lang="en-GB" sz="2000" b="1" dirty="0">
                <a:solidFill>
                  <a:prstClr val="white"/>
                </a:solidFill>
                <a:latin typeface="Calibri Light" panose="020F0302020204030204"/>
              </a:rPr>
              <a:t>2</a:t>
            </a:r>
            <a:r>
              <a:rPr lang="en-GB" sz="2000" dirty="0">
                <a:solidFill>
                  <a:prstClr val="black"/>
                </a:solidFill>
                <a:latin typeface="Calibri Light" panose="020F0302020204030204"/>
              </a:rPr>
              <a:t/>
            </a:r>
            <a:br>
              <a:rPr lang="en-GB" sz="2000" dirty="0">
                <a:solidFill>
                  <a:prstClr val="black"/>
                </a:solidFill>
                <a:latin typeface="Calibri Light" panose="020F0302020204030204"/>
              </a:rPr>
            </a:br>
            <a:r>
              <a:rPr lang="en-GB" sz="2000" b="1" dirty="0">
                <a:solidFill>
                  <a:prstClr val="black"/>
                </a:solidFill>
                <a:latin typeface="Calibri Light" panose="020F0302020204030204"/>
              </a:rPr>
              <a:t>1.</a:t>
            </a:r>
            <a:r>
              <a:rPr lang="en-GB" sz="2000" dirty="0">
                <a:solidFill>
                  <a:prstClr val="black"/>
                </a:solidFill>
                <a:latin typeface="Calibri Light" panose="020F0302020204030204"/>
              </a:rPr>
              <a:t> team’s baseline performance</a:t>
            </a:r>
            <a:br>
              <a:rPr lang="en-GB" sz="2000" dirty="0">
                <a:solidFill>
                  <a:prstClr val="black"/>
                </a:solidFill>
                <a:latin typeface="Calibri Light" panose="020F0302020204030204"/>
              </a:rPr>
            </a:br>
            <a:r>
              <a:rPr lang="en-GB" sz="2000" b="1" dirty="0">
                <a:solidFill>
                  <a:prstClr val="black"/>
                </a:solidFill>
                <a:latin typeface="Calibri Light" panose="020F0302020204030204"/>
              </a:rPr>
              <a:t>2.</a:t>
            </a:r>
            <a:r>
              <a:rPr lang="en-GB" sz="2000" dirty="0">
                <a:solidFill>
                  <a:prstClr val="black"/>
                </a:solidFill>
                <a:latin typeface="Calibri Light" panose="020F0302020204030204"/>
              </a:rPr>
              <a:t> recommendations</a:t>
            </a:r>
            <a:br>
              <a:rPr lang="en-GB" sz="2000" dirty="0">
                <a:solidFill>
                  <a:prstClr val="black"/>
                </a:solidFill>
                <a:latin typeface="Calibri Light" panose="020F0302020204030204"/>
              </a:rPr>
            </a:br>
            <a:r>
              <a:rPr lang="en-GB" sz="2000" b="1" dirty="0">
                <a:solidFill>
                  <a:prstClr val="black"/>
                </a:solidFill>
                <a:latin typeface="Calibri Light" panose="020F0302020204030204"/>
              </a:rPr>
              <a:t>3.</a:t>
            </a:r>
            <a:r>
              <a:rPr lang="en-GB" sz="2000" dirty="0">
                <a:solidFill>
                  <a:prstClr val="black"/>
                </a:solidFill>
                <a:latin typeface="Calibri Light" panose="020F0302020204030204"/>
              </a:rPr>
              <a:t> evidence</a:t>
            </a:r>
            <a:endParaRPr lang="en-GB" sz="2000" dirty="0">
              <a:solidFill>
                <a:prstClr val="black"/>
              </a:solidFill>
              <a:latin typeface="Calibri" panose="020F0502020204030204"/>
            </a:endParaRPr>
          </a:p>
        </p:txBody>
      </p:sp>
      <p:graphicFrame>
        <p:nvGraphicFramePr>
          <p:cNvPr id="11" name="Diagram 10">
            <a:extLst>
              <a:ext uri="{FF2B5EF4-FFF2-40B4-BE49-F238E27FC236}">
                <a16:creationId xmlns="" xmlns:a16="http://schemas.microsoft.com/office/drawing/2014/main" id="{FD9C1253-EE68-4823-9A1C-2EE2DAEE613F}"/>
              </a:ext>
            </a:extLst>
          </p:cNvPr>
          <p:cNvGraphicFramePr/>
          <p:nvPr>
            <p:extLst>
              <p:ext uri="{D42A27DB-BD31-4B8C-83A1-F6EECF244321}">
                <p14:modId xmlns:p14="http://schemas.microsoft.com/office/powerpoint/2010/main" val="1471227718"/>
              </p:ext>
            </p:extLst>
          </p:nvPr>
        </p:nvGraphicFramePr>
        <p:xfrm>
          <a:off x="2915816" y="764704"/>
          <a:ext cx="5400601" cy="538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a:extLst>
              <a:ext uri="{FF2B5EF4-FFF2-40B4-BE49-F238E27FC236}">
                <a16:creationId xmlns="" xmlns:a16="http://schemas.microsoft.com/office/drawing/2014/main" id="{94E38637-0F55-4049-A9ED-AE46A9C6E46B}"/>
              </a:ext>
            </a:extLst>
          </p:cNvPr>
          <p:cNvSpPr>
            <a:spLocks noGrp="1"/>
          </p:cNvSpPr>
          <p:nvPr>
            <p:ph type="title"/>
          </p:nvPr>
        </p:nvSpPr>
        <p:spPr>
          <a:xfrm>
            <a:off x="899592" y="692696"/>
            <a:ext cx="2758008" cy="1615583"/>
          </a:xfrm>
        </p:spPr>
        <p:txBody>
          <a:bodyPr>
            <a:normAutofit/>
          </a:bodyPr>
          <a:lstStyle/>
          <a:p>
            <a:pPr algn="ctr"/>
            <a:r>
              <a:rPr lang="en-GB" sz="2400" b="1" dirty="0">
                <a:solidFill>
                  <a:srgbClr val="FF0000"/>
                </a:solidFill>
                <a:latin typeface="Calibri" panose="020F0502020204030204" pitchFamily="34" charset="0"/>
                <a:cs typeface="Calibri" panose="020F0502020204030204" pitchFamily="34" charset="0"/>
              </a:rPr>
              <a:t>Team Audit and Feedback  </a:t>
            </a:r>
            <a:br>
              <a:rPr lang="en-GB" sz="2400" b="1" dirty="0">
                <a:solidFill>
                  <a:srgbClr val="FF0000"/>
                </a:solidFill>
                <a:latin typeface="Calibri" panose="020F0502020204030204" pitchFamily="34" charset="0"/>
                <a:cs typeface="Calibri" panose="020F0502020204030204" pitchFamily="34" charset="0"/>
              </a:rPr>
            </a:br>
            <a:r>
              <a:rPr lang="en-GB" sz="2400" dirty="0">
                <a:latin typeface="Calibri" panose="020F0502020204030204" pitchFamily="34" charset="0"/>
                <a:cs typeface="Calibri" panose="020F0502020204030204" pitchFamily="34" charset="0"/>
              </a:rPr>
              <a:t>[</a:t>
            </a:r>
            <a:r>
              <a:rPr lang="en-GB" sz="2400" b="1" dirty="0">
                <a:latin typeface="Calibri" panose="020F0502020204030204" pitchFamily="34" charset="0"/>
                <a:cs typeface="Calibri" panose="020F0502020204030204" pitchFamily="34" charset="0"/>
              </a:rPr>
              <a:t>I</a:t>
            </a:r>
            <a:r>
              <a:rPr lang="en-GB" sz="2400" dirty="0">
                <a:latin typeface="Calibri" panose="020F0502020204030204" pitchFamily="34" charset="0"/>
                <a:cs typeface="Calibri" panose="020F0502020204030204" pitchFamily="34" charset="0"/>
              </a:rPr>
              <a:t>dentify, </a:t>
            </a:r>
            <a:r>
              <a:rPr lang="en-GB" sz="2400" b="1" dirty="0">
                <a:latin typeface="Calibri" panose="020F0502020204030204" pitchFamily="34" charset="0"/>
                <a:cs typeface="Calibri" panose="020F0502020204030204" pitchFamily="34" charset="0"/>
              </a:rPr>
              <a:t>A</a:t>
            </a:r>
            <a:r>
              <a:rPr lang="en-GB" sz="2400" dirty="0">
                <a:latin typeface="Calibri" panose="020F0502020204030204" pitchFamily="34" charset="0"/>
                <a:cs typeface="Calibri" panose="020F0502020204030204" pitchFamily="34" charset="0"/>
              </a:rPr>
              <a:t>ssess, </a:t>
            </a:r>
            <a:br>
              <a:rPr lang="en-GB" sz="2400" dirty="0">
                <a:latin typeface="Calibri" panose="020F0502020204030204" pitchFamily="34" charset="0"/>
                <a:cs typeface="Calibri" panose="020F0502020204030204" pitchFamily="34" charset="0"/>
              </a:rPr>
            </a:br>
            <a:r>
              <a:rPr lang="en-GB" sz="2400" b="1" dirty="0">
                <a:latin typeface="Calibri" panose="020F0502020204030204" pitchFamily="34" charset="0"/>
                <a:cs typeface="Calibri" panose="020F0502020204030204" pitchFamily="34" charset="0"/>
              </a:rPr>
              <a:t>F</a:t>
            </a:r>
            <a:r>
              <a:rPr lang="en-GB" sz="2400" dirty="0">
                <a:latin typeface="Calibri" panose="020F0502020204030204" pitchFamily="34" charset="0"/>
                <a:cs typeface="Calibri" panose="020F0502020204030204" pitchFamily="34" charset="0"/>
              </a:rPr>
              <a:t>eedback, </a:t>
            </a:r>
            <a:r>
              <a:rPr lang="en-GB" sz="2400" b="1" dirty="0">
                <a:latin typeface="Calibri" panose="020F0502020204030204" pitchFamily="34" charset="0"/>
                <a:cs typeface="Calibri" panose="020F0502020204030204" pitchFamily="34" charset="0"/>
              </a:rPr>
              <a:t>I</a:t>
            </a:r>
            <a:r>
              <a:rPr lang="en-GB" sz="2400" dirty="0">
                <a:latin typeface="Calibri" panose="020F0502020204030204" pitchFamily="34" charset="0"/>
                <a:cs typeface="Calibri" panose="020F0502020204030204" pitchFamily="34" charset="0"/>
              </a:rPr>
              <a:t>mprove]</a:t>
            </a:r>
          </a:p>
        </p:txBody>
      </p:sp>
    </p:spTree>
    <p:extLst>
      <p:ext uri="{BB962C8B-B14F-4D97-AF65-F5344CB8AC3E}">
        <p14:creationId xmlns:p14="http://schemas.microsoft.com/office/powerpoint/2010/main" val="291287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33B1A64-6CF6-4AD0-ADC6-E5A2E2B252C9}" type="slidenum">
              <a:rPr lang="en-GB" smtClean="0"/>
              <a:t>7</a:t>
            </a:fld>
            <a:endParaRPr lang="en-GB"/>
          </a:p>
        </p:txBody>
      </p:sp>
      <p:sp>
        <p:nvSpPr>
          <p:cNvPr id="6" name="Rectangle 5"/>
          <p:cNvSpPr/>
          <p:nvPr/>
        </p:nvSpPr>
        <p:spPr>
          <a:xfrm>
            <a:off x="865329" y="3212976"/>
            <a:ext cx="3267684" cy="2585323"/>
          </a:xfrm>
          <a:prstGeom prst="rect">
            <a:avLst/>
          </a:prstGeom>
        </p:spPr>
        <p:txBody>
          <a:bodyPr wrap="square">
            <a:spAutoFit/>
          </a:bodyPr>
          <a:lstStyle/>
          <a:p>
            <a:pPr lvl="0"/>
            <a:r>
              <a:rPr lang="en-GB" b="1" dirty="0">
                <a:solidFill>
                  <a:srgbClr val="FF0000"/>
                </a:solidFill>
                <a:latin typeface="Calibri" panose="020F0502020204030204" pitchFamily="34" charset="0"/>
                <a:ea typeface="Calibri" panose="020F0502020204030204" pitchFamily="34" charset="0"/>
                <a:cs typeface="Calibri" panose="020F0502020204030204" pitchFamily="34" charset="0"/>
              </a:rPr>
              <a:t>EVIDENCE-BASED:</a:t>
            </a:r>
          </a:p>
          <a:p>
            <a:pPr lvl="0"/>
            <a:r>
              <a:rPr lang="en-GB" dirty="0">
                <a:solidFill>
                  <a:prstClr val="black"/>
                </a:solidFill>
                <a:latin typeface="Calibri" panose="020F0502020204030204" pitchFamily="34" charset="0"/>
                <a:ea typeface="Calibri" panose="020F0502020204030204" pitchFamily="34" charset="0"/>
                <a:cs typeface="Calibri" panose="020F0502020204030204" pitchFamily="34" charset="0"/>
              </a:rPr>
              <a:t>Non-punitive and actionable feedback provided to professionals to allow them to assess and adjust their performance is effective in improving practice and supporting quality and safety in healthcare settings. </a:t>
            </a:r>
          </a:p>
        </p:txBody>
      </p:sp>
      <p:sp>
        <p:nvSpPr>
          <p:cNvPr id="3" name="Rectangle 2"/>
          <p:cNvSpPr/>
          <p:nvPr/>
        </p:nvSpPr>
        <p:spPr>
          <a:xfrm>
            <a:off x="971600" y="5798299"/>
            <a:ext cx="4200189" cy="300082"/>
          </a:xfrm>
          <a:prstGeom prst="rect">
            <a:avLst/>
          </a:prstGeom>
        </p:spPr>
        <p:txBody>
          <a:bodyPr wrap="none">
            <a:spAutoFit/>
          </a:bodyPr>
          <a:lstStyle/>
          <a:p>
            <a:r>
              <a:rPr lang="en-GB" sz="1350" dirty="0" err="1">
                <a:solidFill>
                  <a:prstClr val="black"/>
                </a:solidFill>
                <a:latin typeface="Times New Roman" panose="02020603050405020304" pitchFamily="18" charset="0"/>
                <a:ea typeface="Calibri" panose="020F0502020204030204" pitchFamily="34" charset="0"/>
              </a:rPr>
              <a:t>Flottorp</a:t>
            </a:r>
            <a:r>
              <a:rPr lang="en-GB" sz="1350" dirty="0">
                <a:solidFill>
                  <a:prstClr val="black"/>
                </a:solidFill>
                <a:latin typeface="Times New Roman" panose="02020603050405020304" pitchFamily="18" charset="0"/>
                <a:ea typeface="Calibri" panose="020F0502020204030204" pitchFamily="34" charset="0"/>
              </a:rPr>
              <a:t> et al., 2010; </a:t>
            </a:r>
            <a:r>
              <a:rPr lang="en-GB" sz="1350" dirty="0" err="1">
                <a:solidFill>
                  <a:prstClr val="black"/>
                </a:solidFill>
                <a:latin typeface="Times New Roman" panose="02020603050405020304" pitchFamily="18" charset="0"/>
                <a:ea typeface="Calibri" panose="020F0502020204030204" pitchFamily="34" charset="0"/>
              </a:rPr>
              <a:t>Michie</a:t>
            </a:r>
            <a:r>
              <a:rPr lang="en-GB" sz="1350" dirty="0">
                <a:solidFill>
                  <a:prstClr val="black"/>
                </a:solidFill>
                <a:latin typeface="Times New Roman" panose="02020603050405020304" pitchFamily="18" charset="0"/>
                <a:ea typeface="Calibri" panose="020F0502020204030204" pitchFamily="34" charset="0"/>
              </a:rPr>
              <a:t> et al., 2005; </a:t>
            </a:r>
            <a:r>
              <a:rPr lang="en-GB" sz="1350" dirty="0" err="1">
                <a:solidFill>
                  <a:prstClr val="black"/>
                </a:solidFill>
                <a:latin typeface="Times New Roman" panose="02020603050405020304" pitchFamily="18" charset="0"/>
                <a:ea typeface="Calibri" panose="020F0502020204030204" pitchFamily="34" charset="0"/>
              </a:rPr>
              <a:t>Ivers</a:t>
            </a:r>
            <a:r>
              <a:rPr lang="en-GB" sz="1350" dirty="0">
                <a:solidFill>
                  <a:prstClr val="black"/>
                </a:solidFill>
                <a:latin typeface="Times New Roman" panose="02020603050405020304" pitchFamily="18" charset="0"/>
                <a:ea typeface="Calibri" panose="020F0502020204030204" pitchFamily="34" charset="0"/>
              </a:rPr>
              <a:t> et al., 2012</a:t>
            </a:r>
            <a:endParaRPr lang="en-GB" sz="1350" dirty="0"/>
          </a:p>
        </p:txBody>
      </p:sp>
      <p:graphicFrame>
        <p:nvGraphicFramePr>
          <p:cNvPr id="7" name="Diagram 6">
            <a:extLst>
              <a:ext uri="{FF2B5EF4-FFF2-40B4-BE49-F238E27FC236}">
                <a16:creationId xmlns="" xmlns:a16="http://schemas.microsoft.com/office/drawing/2014/main" id="{FD9C1253-EE68-4823-9A1C-2EE2DAEE613F}"/>
              </a:ext>
            </a:extLst>
          </p:cNvPr>
          <p:cNvGraphicFramePr/>
          <p:nvPr>
            <p:extLst>
              <p:ext uri="{D42A27DB-BD31-4B8C-83A1-F6EECF244321}">
                <p14:modId xmlns:p14="http://schemas.microsoft.com/office/powerpoint/2010/main" val="2711648045"/>
              </p:ext>
            </p:extLst>
          </p:nvPr>
        </p:nvGraphicFramePr>
        <p:xfrm>
          <a:off x="3707904" y="438087"/>
          <a:ext cx="4752528" cy="581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a:extLst>
              <a:ext uri="{FF2B5EF4-FFF2-40B4-BE49-F238E27FC236}">
                <a16:creationId xmlns="" xmlns:a16="http://schemas.microsoft.com/office/drawing/2014/main" id="{94E38637-0F55-4049-A9ED-AE46A9C6E46B}"/>
              </a:ext>
            </a:extLst>
          </p:cNvPr>
          <p:cNvSpPr>
            <a:spLocks noGrp="1"/>
          </p:cNvSpPr>
          <p:nvPr>
            <p:ph type="title"/>
          </p:nvPr>
        </p:nvSpPr>
        <p:spPr>
          <a:xfrm>
            <a:off x="865329" y="692696"/>
            <a:ext cx="3211759" cy="1881665"/>
          </a:xfrm>
        </p:spPr>
        <p:txBody>
          <a:bodyPr>
            <a:normAutofit/>
          </a:bodyPr>
          <a:lstStyle/>
          <a:p>
            <a:pPr algn="ctr"/>
            <a:r>
              <a:rPr lang="en-GB" sz="2700" b="1" dirty="0">
                <a:solidFill>
                  <a:srgbClr val="FF0000"/>
                </a:solidFill>
                <a:latin typeface="Calibri" panose="020F0502020204030204" pitchFamily="34" charset="0"/>
                <a:cs typeface="Calibri" panose="020F0502020204030204" pitchFamily="34" charset="0"/>
              </a:rPr>
              <a:t>Team Audit and Feedback  </a:t>
            </a:r>
            <a:br>
              <a:rPr lang="en-GB" sz="2700" b="1" dirty="0">
                <a:solidFill>
                  <a:srgbClr val="FF0000"/>
                </a:solidFill>
                <a:latin typeface="Calibri" panose="020F0502020204030204" pitchFamily="34" charset="0"/>
                <a:cs typeface="Calibri" panose="020F0502020204030204" pitchFamily="34" charset="0"/>
              </a:rPr>
            </a:br>
            <a:r>
              <a:rPr lang="en-GB" sz="2700" dirty="0">
                <a:latin typeface="Calibri" panose="020F0502020204030204" pitchFamily="34" charset="0"/>
                <a:cs typeface="Calibri" panose="020F0502020204030204" pitchFamily="34" charset="0"/>
              </a:rPr>
              <a:t>[</a:t>
            </a:r>
            <a:r>
              <a:rPr lang="en-GB" sz="2700" b="1" dirty="0">
                <a:latin typeface="Calibri" panose="020F0502020204030204" pitchFamily="34" charset="0"/>
                <a:cs typeface="Calibri" panose="020F0502020204030204" pitchFamily="34" charset="0"/>
              </a:rPr>
              <a:t>I</a:t>
            </a:r>
            <a:r>
              <a:rPr lang="en-GB" sz="2700" dirty="0">
                <a:latin typeface="Calibri" panose="020F0502020204030204" pitchFamily="34" charset="0"/>
                <a:cs typeface="Calibri" panose="020F0502020204030204" pitchFamily="34" charset="0"/>
              </a:rPr>
              <a:t>dentify, </a:t>
            </a:r>
            <a:r>
              <a:rPr lang="en-GB" sz="2700" b="1" dirty="0">
                <a:latin typeface="Calibri" panose="020F0502020204030204" pitchFamily="34" charset="0"/>
                <a:cs typeface="Calibri" panose="020F0502020204030204" pitchFamily="34" charset="0"/>
              </a:rPr>
              <a:t>A</a:t>
            </a:r>
            <a:r>
              <a:rPr lang="en-GB" sz="2700" dirty="0">
                <a:latin typeface="Calibri" panose="020F0502020204030204" pitchFamily="34" charset="0"/>
                <a:cs typeface="Calibri" panose="020F0502020204030204" pitchFamily="34" charset="0"/>
              </a:rPr>
              <a:t>ssess, </a:t>
            </a:r>
            <a:br>
              <a:rPr lang="en-GB" sz="2700" dirty="0">
                <a:latin typeface="Calibri" panose="020F0502020204030204" pitchFamily="34" charset="0"/>
                <a:cs typeface="Calibri" panose="020F0502020204030204" pitchFamily="34" charset="0"/>
              </a:rPr>
            </a:br>
            <a:r>
              <a:rPr lang="en-GB" sz="2700" b="1" dirty="0">
                <a:latin typeface="Calibri" panose="020F0502020204030204" pitchFamily="34" charset="0"/>
                <a:cs typeface="Calibri" panose="020F0502020204030204" pitchFamily="34" charset="0"/>
              </a:rPr>
              <a:t>F</a:t>
            </a:r>
            <a:r>
              <a:rPr lang="en-GB" sz="2700" dirty="0">
                <a:latin typeface="Calibri" panose="020F0502020204030204" pitchFamily="34" charset="0"/>
                <a:cs typeface="Calibri" panose="020F0502020204030204" pitchFamily="34" charset="0"/>
              </a:rPr>
              <a:t>eedback, </a:t>
            </a:r>
            <a:r>
              <a:rPr lang="en-GB" sz="2700" b="1" dirty="0">
                <a:latin typeface="Calibri" panose="020F0502020204030204" pitchFamily="34" charset="0"/>
                <a:cs typeface="Calibri" panose="020F0502020204030204" pitchFamily="34" charset="0"/>
              </a:rPr>
              <a:t>I</a:t>
            </a:r>
            <a:r>
              <a:rPr lang="en-GB" sz="2700" dirty="0">
                <a:latin typeface="Calibri" panose="020F0502020204030204" pitchFamily="34" charset="0"/>
                <a:cs typeface="Calibri" panose="020F0502020204030204" pitchFamily="34" charset="0"/>
              </a:rPr>
              <a:t>mprove</a:t>
            </a:r>
            <a:r>
              <a:rPr lang="en-GB" sz="2100" dirty="0"/>
              <a:t>]</a:t>
            </a:r>
          </a:p>
        </p:txBody>
      </p:sp>
    </p:spTree>
    <p:extLst>
      <p:ext uri="{BB962C8B-B14F-4D97-AF65-F5344CB8AC3E}">
        <p14:creationId xmlns:p14="http://schemas.microsoft.com/office/powerpoint/2010/main" val="248984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 xmlns:a16="http://schemas.microsoft.com/office/drawing/2014/main" id="{D2294F95-A88D-452D-A857-8D077E755D27}"/>
              </a:ext>
            </a:extLst>
          </p:cNvPr>
          <p:cNvSpPr>
            <a:spLocks noGrp="1" noChangeArrowheads="1"/>
          </p:cNvSpPr>
          <p:nvPr>
            <p:ph idx="1"/>
          </p:nvPr>
        </p:nvSpPr>
        <p:spPr bwMode="auto">
          <a:xfrm>
            <a:off x="971600" y="1988840"/>
            <a:ext cx="7200900" cy="2603790"/>
          </a:xfrm>
          <a:prstGeom prst="rect">
            <a:avLst/>
          </a:prstGeom>
          <a:noFill/>
          <a:ln w="9525">
            <a:noFill/>
            <a:miter lim="800000"/>
            <a:headEnd/>
            <a:tailEnd/>
          </a:ln>
        </p:spPr>
        <p:txBody>
          <a:bodyPr wrap="square">
            <a:spAutoFit/>
          </a:bodyPr>
          <a:lstStyle/>
          <a:p>
            <a:pPr marL="0" indent="0" algn="ctr">
              <a:buNone/>
            </a:pPr>
            <a:r>
              <a:rPr lang="en-GB" sz="2400" b="1" dirty="0">
                <a:solidFill>
                  <a:prstClr val="black"/>
                </a:solidFill>
                <a:latin typeface="Arial" pitchFamily="34" charset="0"/>
                <a:cs typeface="Arial" pitchFamily="34" charset="0"/>
              </a:rPr>
              <a:t>“</a:t>
            </a:r>
            <a:r>
              <a:rPr lang="en-GB" sz="2400" i="1" dirty="0">
                <a:solidFill>
                  <a:prstClr val="black"/>
                </a:solidFill>
                <a:latin typeface="Arial" pitchFamily="34" charset="0"/>
                <a:cs typeface="Arial" pitchFamily="34" charset="0"/>
              </a:rPr>
              <a:t>We can only be sure to improve what we can actually measure</a:t>
            </a:r>
            <a:r>
              <a:rPr lang="en-GB" sz="2400" dirty="0">
                <a:solidFill>
                  <a:prstClr val="black"/>
                </a:solidFill>
                <a:latin typeface="Arial" pitchFamily="34" charset="0"/>
                <a:cs typeface="Arial" pitchFamily="34" charset="0"/>
              </a:rPr>
              <a:t>”</a:t>
            </a:r>
          </a:p>
          <a:p>
            <a:pPr algn="ctr"/>
            <a:endParaRPr lang="en-GB" sz="2400" dirty="0">
              <a:solidFill>
                <a:prstClr val="black"/>
              </a:solidFill>
              <a:latin typeface="Arial" pitchFamily="34" charset="0"/>
              <a:cs typeface="Arial" pitchFamily="34" charset="0"/>
            </a:endParaRPr>
          </a:p>
          <a:p>
            <a:pPr marL="0" indent="0" algn="ctr">
              <a:buNone/>
            </a:pPr>
            <a:r>
              <a:rPr lang="en-GB" dirty="0">
                <a:solidFill>
                  <a:prstClr val="black"/>
                </a:solidFill>
                <a:latin typeface="Arial" pitchFamily="34" charset="0"/>
                <a:cs typeface="Arial" pitchFamily="34" charset="0"/>
              </a:rPr>
              <a:t>Professor A Darzi</a:t>
            </a:r>
          </a:p>
          <a:p>
            <a:pPr marL="0" indent="0" algn="ctr">
              <a:buNone/>
            </a:pPr>
            <a:r>
              <a:rPr lang="en-GB" dirty="0">
                <a:solidFill>
                  <a:prstClr val="black"/>
                </a:solidFill>
                <a:latin typeface="Arial" pitchFamily="34" charset="0"/>
                <a:cs typeface="Arial" pitchFamily="34" charset="0"/>
              </a:rPr>
              <a:t>High Quality Care for All</a:t>
            </a:r>
          </a:p>
          <a:p>
            <a:pPr marL="0" indent="0" algn="ctr">
              <a:buNone/>
            </a:pPr>
            <a:r>
              <a:rPr lang="en-GB" dirty="0">
                <a:solidFill>
                  <a:prstClr val="black"/>
                </a:solidFill>
                <a:latin typeface="Arial" pitchFamily="34" charset="0"/>
                <a:cs typeface="Arial" pitchFamily="34" charset="0"/>
              </a:rPr>
              <a:t>Department of Health (UK) 2008 </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1879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TextBox 1"/>
          <p:cNvSpPr txBox="1">
            <a:spLocks noChangeArrowheads="1"/>
          </p:cNvSpPr>
          <p:nvPr/>
        </p:nvSpPr>
        <p:spPr bwMode="auto">
          <a:xfrm>
            <a:off x="3131840" y="607282"/>
            <a:ext cx="589136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85800" eaLnBrk="1" hangingPunct="1">
              <a:lnSpc>
                <a:spcPct val="90000"/>
              </a:lnSpc>
            </a:pPr>
            <a:r>
              <a:rPr lang="en-GB" altLang="en-US" b="1" dirty="0">
                <a:solidFill>
                  <a:srgbClr val="FF0000"/>
                </a:solidFill>
                <a:latin typeface="+mn-lt"/>
              </a:rPr>
              <a:t>The most widely used MDT tool across different </a:t>
            </a:r>
            <a:r>
              <a:rPr lang="en-GB" altLang="en-US" b="1" dirty="0" smtClean="0">
                <a:solidFill>
                  <a:srgbClr val="FF0000"/>
                </a:solidFill>
                <a:latin typeface="+mn-lt"/>
              </a:rPr>
              <a:t>cancers</a:t>
            </a:r>
            <a:r>
              <a:rPr lang="en-GB" altLang="en-US" b="1" dirty="0">
                <a:solidFill>
                  <a:srgbClr val="FF0000"/>
                </a:solidFill>
                <a:latin typeface="+mn-lt"/>
              </a:rPr>
              <a:t>, teams and countries….</a:t>
            </a:r>
            <a:endParaRPr lang="en-GB" altLang="en-US" sz="1500" b="1" dirty="0">
              <a:solidFill>
                <a:srgbClr val="FF0000"/>
              </a:solidFill>
              <a:latin typeface="+mn-lt"/>
            </a:endParaRPr>
          </a:p>
        </p:txBody>
      </p:sp>
      <p:sp>
        <p:nvSpPr>
          <p:cNvPr id="5" name="TextBox 3"/>
          <p:cNvSpPr txBox="1">
            <a:spLocks noChangeArrowheads="1"/>
          </p:cNvSpPr>
          <p:nvPr/>
        </p:nvSpPr>
        <p:spPr bwMode="auto">
          <a:xfrm>
            <a:off x="651040" y="1625657"/>
            <a:ext cx="304456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85800">
              <a:defRPr/>
            </a:pPr>
            <a:r>
              <a:rPr lang="en-GB" altLang="en-US" dirty="0">
                <a:solidFill>
                  <a:prstClr val="black"/>
                </a:solidFill>
                <a:latin typeface="+mn-lt"/>
              </a:rPr>
              <a:t>Across various cancer:</a:t>
            </a:r>
          </a:p>
          <a:p>
            <a:pPr marL="814388" lvl="1" indent="-257175" defTabSz="685800">
              <a:buFont typeface="Wingdings" panose="05000000000000000000" pitchFamily="2" charset="2"/>
              <a:buChar char="ü"/>
              <a:defRPr/>
            </a:pPr>
            <a:r>
              <a:rPr lang="en-GB" altLang="en-US" dirty="0">
                <a:solidFill>
                  <a:prstClr val="black"/>
                </a:solidFill>
                <a:latin typeface="+mn-lt"/>
              </a:rPr>
              <a:t>Urology </a:t>
            </a:r>
          </a:p>
          <a:p>
            <a:pPr marL="814388" lvl="1" indent="-257175" defTabSz="685800">
              <a:buFont typeface="Wingdings" panose="05000000000000000000" pitchFamily="2" charset="2"/>
              <a:buChar char="ü"/>
              <a:defRPr/>
            </a:pPr>
            <a:r>
              <a:rPr lang="en-GB" altLang="en-US" dirty="0">
                <a:solidFill>
                  <a:prstClr val="black"/>
                </a:solidFill>
                <a:latin typeface="+mn-lt"/>
              </a:rPr>
              <a:t>Colorectal</a:t>
            </a:r>
          </a:p>
          <a:p>
            <a:pPr marL="814388" lvl="1" indent="-257175" defTabSz="685800">
              <a:buFont typeface="Wingdings" panose="05000000000000000000" pitchFamily="2" charset="2"/>
              <a:buChar char="ü"/>
              <a:defRPr/>
            </a:pPr>
            <a:r>
              <a:rPr lang="en-GB" altLang="en-US" dirty="0">
                <a:solidFill>
                  <a:prstClr val="black"/>
                </a:solidFill>
                <a:latin typeface="+mn-lt"/>
              </a:rPr>
              <a:t>Upper GI</a:t>
            </a:r>
          </a:p>
          <a:p>
            <a:pPr marL="814388" lvl="1" indent="-257175" defTabSz="685800">
              <a:buFont typeface="Wingdings" panose="05000000000000000000" pitchFamily="2" charset="2"/>
              <a:buChar char="ü"/>
              <a:defRPr/>
            </a:pPr>
            <a:r>
              <a:rPr lang="en-GB" altLang="en-US" dirty="0">
                <a:solidFill>
                  <a:prstClr val="black"/>
                </a:solidFill>
                <a:latin typeface="+mn-lt"/>
              </a:rPr>
              <a:t>Head &amp; Neck</a:t>
            </a:r>
          </a:p>
          <a:p>
            <a:pPr marL="814388" lvl="1" indent="-257175" defTabSz="685800">
              <a:buFont typeface="Wingdings" panose="05000000000000000000" pitchFamily="2" charset="2"/>
              <a:buChar char="ü"/>
              <a:defRPr/>
            </a:pPr>
            <a:r>
              <a:rPr lang="en-GB" altLang="en-US" dirty="0">
                <a:solidFill>
                  <a:prstClr val="black"/>
                </a:solidFill>
                <a:latin typeface="+mn-lt"/>
              </a:rPr>
              <a:t>Breast </a:t>
            </a:r>
          </a:p>
          <a:p>
            <a:pPr marL="814388" lvl="1" indent="-257175" defTabSz="685800">
              <a:buFont typeface="Wingdings" panose="05000000000000000000" pitchFamily="2" charset="2"/>
              <a:buChar char="ü"/>
              <a:defRPr/>
            </a:pPr>
            <a:r>
              <a:rPr lang="en-GB" altLang="en-US" dirty="0">
                <a:solidFill>
                  <a:prstClr val="black"/>
                </a:solidFill>
                <a:latin typeface="+mn-lt"/>
              </a:rPr>
              <a:t>Lung </a:t>
            </a:r>
          </a:p>
          <a:p>
            <a:pPr marL="814388" lvl="1" indent="-257175" defTabSz="685800">
              <a:buFont typeface="Wingdings" panose="05000000000000000000" pitchFamily="2" charset="2"/>
              <a:buChar char="ü"/>
              <a:defRPr/>
            </a:pPr>
            <a:r>
              <a:rPr lang="en-GB" altLang="en-US" dirty="0">
                <a:solidFill>
                  <a:prstClr val="black"/>
                </a:solidFill>
                <a:latin typeface="+mn-lt"/>
              </a:rPr>
              <a:t>Gynaecological</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8289" y="4303356"/>
            <a:ext cx="3621278" cy="1292573"/>
          </a:xfrm>
          <a:prstGeom prst="rect">
            <a:avLst/>
          </a:prstGeom>
          <a:noFill/>
          <a:ln w="15875">
            <a:solidFill>
              <a:srgbClr val="FF0066"/>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a:xfrm>
            <a:off x="6457950" y="6356351"/>
            <a:ext cx="1771447" cy="365125"/>
          </a:xfrm>
        </p:spPr>
        <p:txBody>
          <a:bodyPr/>
          <a:lstStyle/>
          <a:p>
            <a:pPr defTabSz="685800"/>
            <a:fld id="{321A80A2-22A1-42C4-AE8F-92C117406B7F}" type="slidenum">
              <a:rPr lang="en-GB">
                <a:solidFill>
                  <a:prstClr val="black">
                    <a:tint val="75000"/>
                  </a:prstClr>
                </a:solidFill>
              </a:rPr>
              <a:pPr defTabSz="685800"/>
              <a:t>9</a:t>
            </a:fld>
            <a:endParaRPr lang="en-GB">
              <a:solidFill>
                <a:prstClr val="black">
                  <a:tint val="75000"/>
                </a:prstClr>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8289" y="3284984"/>
            <a:ext cx="3621278" cy="776381"/>
          </a:xfrm>
          <a:prstGeom prst="rect">
            <a:avLst/>
          </a:prstGeom>
          <a:noFill/>
          <a:ln w="15875">
            <a:solidFill>
              <a:srgbClr val="008000"/>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6409" y="1772816"/>
            <a:ext cx="3629399" cy="1286573"/>
          </a:xfrm>
          <a:prstGeom prst="rect">
            <a:avLst/>
          </a:prstGeom>
          <a:noFill/>
          <a:ln w="19050">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3"/>
          <p:cNvSpPr txBox="1">
            <a:spLocks noChangeArrowheads="1"/>
          </p:cNvSpPr>
          <p:nvPr/>
        </p:nvSpPr>
        <p:spPr bwMode="auto">
          <a:xfrm>
            <a:off x="651040" y="4949643"/>
            <a:ext cx="3535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685800">
              <a:defRPr/>
            </a:pPr>
            <a:r>
              <a:rPr lang="en-GB" altLang="en-US" dirty="0">
                <a:solidFill>
                  <a:prstClr val="black"/>
                </a:solidFill>
                <a:latin typeface="+mn-lt"/>
              </a:rPr>
              <a:t>Used by clinical and non-clinical researchers</a:t>
            </a:r>
          </a:p>
        </p:txBody>
      </p:sp>
      <p:cxnSp>
        <p:nvCxnSpPr>
          <p:cNvPr id="12" name="Straight Connector 11">
            <a:extLst>
              <a:ext uri="{FF2B5EF4-FFF2-40B4-BE49-F238E27FC236}">
                <a16:creationId xmlns="" xmlns:a16="http://schemas.microsoft.com/office/drawing/2014/main" id="{F902CE85-1F9D-448B-8267-07DE8EC04DA6}"/>
              </a:ext>
            </a:extLst>
          </p:cNvPr>
          <p:cNvCxnSpPr>
            <a:cxnSpLocks/>
          </p:cNvCxnSpPr>
          <p:nvPr/>
        </p:nvCxnSpPr>
        <p:spPr>
          <a:xfrm>
            <a:off x="605326" y="1381677"/>
            <a:ext cx="7802202" cy="3174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770325"/>
            <a:ext cx="2068070" cy="44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558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1277</TotalTime>
  <Words>1606</Words>
  <Application>Microsoft Office PowerPoint</Application>
  <PresentationFormat>On-screen Show (4:3)</PresentationFormat>
  <Paragraphs>214</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Pushpin</vt:lpstr>
      <vt:lpstr> Evaluating and improving MDTMs North Bristol Trust Urological Cancer MDTM</vt:lpstr>
      <vt:lpstr>Plan for this session</vt:lpstr>
      <vt:lpstr>Background</vt:lpstr>
      <vt:lpstr> The importance of assessing and improving MDT working </vt:lpstr>
      <vt:lpstr>PowerPoint Presentation</vt:lpstr>
      <vt:lpstr>Team Audit and Feedback   [Identify, Assess,  Feedback, Improve]</vt:lpstr>
      <vt:lpstr>Team Audit and Feedback   [Identify, Assess,  Feedback, Improve]</vt:lpstr>
      <vt:lpstr>PowerPoint Presentation</vt:lpstr>
      <vt:lpstr>PowerPoint Presentation</vt:lpstr>
      <vt:lpstr>PowerPoint Presentation</vt:lpstr>
      <vt:lpstr>MDT-MODe Rating Scale</vt:lpstr>
      <vt:lpstr>MDT-MODe Rating Scale (CONT.) </vt:lpstr>
      <vt:lpstr>Results  It should be noted that observational assessments are subject to bias and require training and calibration. Results have been completed by two trained assessors.   </vt:lpstr>
      <vt:lpstr>Preliminary findings</vt:lpstr>
      <vt:lpstr>Focus on Prostate Cancer</vt:lpstr>
      <vt:lpstr>Examples of Decisions Made</vt:lpstr>
      <vt:lpstr>Clinic appointment to discuss radical treatment options</vt:lpstr>
      <vt:lpstr>PowerPoint Presentation</vt:lpstr>
      <vt:lpstr>Follow up protocol</vt:lpstr>
      <vt:lpstr>Type and quality of information covered across the observed prostate cases</vt:lpstr>
      <vt:lpstr>Contribution to prostate case discussion per disciplinary group across the observed meetings </vt:lpstr>
      <vt:lpstr>Examples of practice to share with other MDTMs</vt:lpstr>
      <vt:lpstr>        Discussion  For the team to collectively agree points for improvements, and how these should be actioned.  The MDT will be re-assessed once any interventions have been imbedded.  </vt:lpstr>
      <vt:lpstr>Draft National Prostate Cancer Standards of Care (SoC) to support MDT streamlining </vt:lpstr>
      <vt:lpstr>Thoughts from Helen</vt:lpstr>
      <vt:lpstr>PowerPoint Presentation</vt:lpstr>
      <vt:lpstr>PowerPoint Presentation</vt:lpstr>
      <vt:lpstr>PowerPoint Presentation</vt:lpstr>
      <vt:lpstr>Thank you for listening.   What do you think?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MDT-Mode Baseline Assessment North Bristol Trust Urological Cancer MDT</dc:title>
  <dc:creator>Dunderdale, Helen</dc:creator>
  <cp:lastModifiedBy>Dunderdale, Helen</cp:lastModifiedBy>
  <cp:revision>41</cp:revision>
  <dcterms:created xsi:type="dcterms:W3CDTF">2021-05-16T22:29:09Z</dcterms:created>
  <dcterms:modified xsi:type="dcterms:W3CDTF">2021-06-09T13:21:12Z</dcterms:modified>
</cp:coreProperties>
</file>