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CB72FD4-1003-4A63-8BB0-97B475A67FAB}">
  <a:tblStyle styleId="{3CB72FD4-1003-4A63-8BB0-97B475A67F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70723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ddd592223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ddd592223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ddd592223b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dd592223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ddd592223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ddd592223b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e02880c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de02880c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e02880cc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de02880cc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e02880cc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de02880cc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20c862d3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e20c862d3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e20c862d39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dd592223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ddd592223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ddd592223b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de02880cc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de02880cc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de02880cca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2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051" y="6030393"/>
            <a:ext cx="3628846" cy="69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2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27307">
            <a:off x="10464018" y="1601144"/>
            <a:ext cx="1081455" cy="5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141460"/>
            <a:ext cx="2582984" cy="1716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75" y="6016955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4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7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1" name="Google Shape;13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4">
            <a:alphaModFix/>
          </a:blip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129459" y="1714918"/>
            <a:ext cx="1579205" cy="11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 rotWithShape="1">
          <a:blip r:embed="rId4">
            <a:alphaModFix/>
          </a:blip>
          <a:srcRect l="24255" b="21459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82855">
            <a:off x="10190480" y="1552292"/>
            <a:ext cx="1351280" cy="6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7" name="Google Shape;14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311719">
            <a:off x="10164502" y="1227960"/>
            <a:ext cx="1342276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 rotWithShape="1">
          <a:blip r:embed="rId6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20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0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4" name="Google Shape;16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4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7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4">
            <a:alphaModFix/>
          </a:blip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129459" y="1714918"/>
            <a:ext cx="1579205" cy="11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051" y="6030393"/>
            <a:ext cx="3628846" cy="69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311719">
            <a:off x="10164502" y="1227960"/>
            <a:ext cx="1342276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6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4">
            <a:alphaModFix/>
          </a:blip>
          <a:srcRect l="24255" b="21459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82855">
            <a:off x="10190480" y="1552292"/>
            <a:ext cx="1351280" cy="6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75" y="6016955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27307">
            <a:off x="10464018" y="1601144"/>
            <a:ext cx="1081455" cy="5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141460"/>
            <a:ext cx="2582984" cy="1716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://csg.ncri.org.uk/portfolio/portfolio-maps/" TargetMode="External"/><Relationship Id="rId4" Type="http://schemas.openxmlformats.org/officeDocument/2006/relationships/hyperlink" Target="https://www.ukctg.nihr.ac.uk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>
            <a:spLocks noGrp="1"/>
          </p:cNvSpPr>
          <p:nvPr>
            <p:ph type="subTitle" idx="1"/>
          </p:nvPr>
        </p:nvSpPr>
        <p:spPr>
          <a:xfrm>
            <a:off x="1524000" y="3986195"/>
            <a:ext cx="91440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920">
                <a:latin typeface="Lato"/>
                <a:ea typeface="Lato"/>
                <a:cs typeface="Lato"/>
                <a:sym typeface="Lato"/>
              </a:rPr>
              <a:t>Research Update - Claire Matthews</a:t>
            </a:r>
            <a:endParaRPr sz="3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 </a:t>
            </a:r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/>
              <a:t/>
            </a:r>
            <a:br>
              <a:rPr lang="en-GB"/>
            </a:br>
            <a:r>
              <a:rPr lang="en-GB" sz="4500">
                <a:latin typeface="Lato"/>
                <a:ea typeface="Lato"/>
                <a:cs typeface="Lato"/>
                <a:sym typeface="Lato"/>
              </a:rPr>
              <a:t>SWAG Network Urological Cancer</a:t>
            </a:r>
            <a:endParaRPr sz="45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4500">
                <a:latin typeface="Lato"/>
                <a:ea typeface="Lato"/>
                <a:cs typeface="Lato"/>
                <a:sym typeface="Lato"/>
              </a:rPr>
              <a:t>Clinical Advisory Group</a:t>
            </a:r>
            <a:br>
              <a:rPr lang="en-GB" sz="4500">
                <a:latin typeface="Lato"/>
                <a:ea typeface="Lato"/>
                <a:cs typeface="Lato"/>
                <a:sym typeface="Lato"/>
              </a:rPr>
            </a:br>
            <a:endParaRPr sz="4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9180875" y="5585950"/>
            <a:ext cx="20187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24/06/2021</a:t>
            </a:r>
            <a:endParaRPr sz="21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>
            <a:spLocks noGrp="1"/>
          </p:cNvSpPr>
          <p:nvPr>
            <p:ph type="title"/>
          </p:nvPr>
        </p:nvSpPr>
        <p:spPr>
          <a:xfrm>
            <a:off x="384275" y="100853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CRN High Level Objectives (HLOs)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p30"/>
          <p:cNvSpPr txBox="1">
            <a:spLocks noGrp="1"/>
          </p:cNvSpPr>
          <p:nvPr>
            <p:ph type="body" idx="4294967295"/>
          </p:nvPr>
        </p:nvSpPr>
        <p:spPr>
          <a:xfrm>
            <a:off x="1726275" y="2230750"/>
            <a:ext cx="10134600" cy="44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 b="1"/>
              <a:t>Efficient Study Delivery</a:t>
            </a:r>
            <a:r>
              <a:rPr lang="en-GB" sz="2300"/>
              <a:t> metrics: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GB" sz="2300"/>
              <a:t>Proportion of new commercial contract studies achieving or surpassing their recruitment target during their planned recruitment period, at confirmed CRN sites (studies opened and closed within the year) [80%]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GB" sz="2300"/>
              <a:t>Proportion of commercial contract studies in the MR process achieving or surpassing their recruitment target during their planned recruitment period [80%]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GB" sz="2300"/>
              <a:t>Proportion of non-commercial studies in the MR process achieving or surpassing their recruitment target during their planned recruitment period [70%]</a:t>
            </a:r>
            <a:endParaRPr sz="230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/>
              <a:t>These will be measured at </a:t>
            </a:r>
            <a:r>
              <a:rPr lang="en-GB" sz="2300" b="1"/>
              <a:t>study level</a:t>
            </a:r>
            <a:r>
              <a:rPr lang="en-GB" sz="2300"/>
              <a:t>. 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384275" y="100853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Urgent Public Health Studies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p31"/>
          <p:cNvSpPr txBox="1">
            <a:spLocks noGrp="1"/>
          </p:cNvSpPr>
          <p:nvPr>
            <p:ph type="body" idx="4294967295"/>
          </p:nvPr>
        </p:nvSpPr>
        <p:spPr>
          <a:xfrm>
            <a:off x="2347925" y="2250476"/>
            <a:ext cx="9473400" cy="44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/>
              <a:t>No new studies are being badged as urgent public health (UPH). UPH study management is being transitioned to the main NIHR CRN Portfolio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/>
              <a:t>Oversight is provided by the COVID-19 Understanding and Elimination - Trials Implementation Panel (CUE-TIP).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/>
              <a:t>The metric around UPH studies has been removed from the HLOs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>
            <a:spLocks noGrp="1"/>
          </p:cNvSpPr>
          <p:nvPr>
            <p:ph type="body" idx="1"/>
          </p:nvPr>
        </p:nvSpPr>
        <p:spPr>
          <a:xfrm>
            <a:off x="838200" y="53841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NIHR ODP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Open data platform. Data on performance and restart across whole CRN, including all specialty areas</a:t>
            </a:r>
            <a:endParaRPr sz="222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NIHR Be Part of Research</a:t>
            </a:r>
            <a:endParaRPr sz="2220" b="1" u="sng">
              <a:solidFill>
                <a:srgbClr val="0000FF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chemeClr val="hlink"/>
                </a:solidFill>
                <a:uFill>
                  <a:noFill/>
                </a:uFill>
                <a:hlinkClick r:id="rId5"/>
              </a:rPr>
              <a:t>See which studies are open across the country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National Cancer Research Institute Portfolio Maps</a:t>
            </a:r>
            <a:endParaRPr sz="2220"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View current national portfolio of open, closed and ‘in set up’ cancer studies</a:t>
            </a:r>
            <a:endParaRPr sz="222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sz="2220" b="1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Find a Clinical Research Study (ODP) 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Search for a study to fit criteria.  Good for horizon scanning, eligibility criteria</a:t>
            </a:r>
            <a:endParaRPr>
              <a:solidFill>
                <a:srgbClr val="193E72"/>
              </a:solidFill>
            </a:endParaRPr>
          </a:p>
          <a:p>
            <a:pPr marL="1143000" lvl="2" indent="254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50">
              <a:solidFill>
                <a:schemeClr val="dk1"/>
              </a:solidFill>
            </a:endParaRPr>
          </a:p>
          <a:p>
            <a:pPr marL="228594" lvl="0" indent="-8762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220"/>
              <a:buNone/>
            </a:pPr>
            <a:endParaRPr sz="222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>
            <a:spLocks noGrp="1"/>
          </p:cNvSpPr>
          <p:nvPr>
            <p:ph type="body" idx="1"/>
          </p:nvPr>
        </p:nvSpPr>
        <p:spPr>
          <a:xfrm>
            <a:off x="838200" y="100221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Delivery Manager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claire.matthews@nihr.ac.uk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Portfolio Facilitator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tbc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Sub-specialty Lead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200"/>
              <a:t>Amit.bahl@uhbw.nhs.uk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body" idx="1"/>
          </p:nvPr>
        </p:nvSpPr>
        <p:spPr>
          <a:xfrm>
            <a:off x="536875" y="642928"/>
            <a:ext cx="10515600" cy="5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1143000" lvl="2" indent="254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50">
              <a:solidFill>
                <a:schemeClr val="dk1"/>
              </a:solidFill>
            </a:endParaRPr>
          </a:p>
          <a:p>
            <a:pPr marL="228593" lvl="0" indent="-8762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220"/>
              <a:buNone/>
            </a:pPr>
            <a:endParaRPr sz="2220"/>
          </a:p>
        </p:txBody>
      </p:sp>
      <p:sp>
        <p:nvSpPr>
          <p:cNvPr id="178" name="Google Shape;178;p22"/>
          <p:cNvSpPr txBox="1"/>
          <p:nvPr/>
        </p:nvSpPr>
        <p:spPr>
          <a:xfrm>
            <a:off x="2046900" y="104125"/>
            <a:ext cx="8098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National Recruitment to Urological Cancer Studies </a:t>
            </a:r>
            <a:endParaRPr sz="2300">
              <a:solidFill>
                <a:srgbClr val="3D85C6"/>
              </a:solidFill>
            </a:endParaRPr>
          </a:p>
        </p:txBody>
      </p:sp>
      <p:pic>
        <p:nvPicPr>
          <p:cNvPr id="179" name="Google Shape;179;p22"/>
          <p:cNvPicPr preferRelativeResize="0"/>
          <p:nvPr/>
        </p:nvPicPr>
        <p:blipFill rotWithShape="1">
          <a:blip r:embed="rId3">
            <a:alphaModFix/>
          </a:blip>
          <a:srcRect l="13603" t="15456" r="21892" b="9513"/>
          <a:stretch/>
        </p:blipFill>
        <p:spPr>
          <a:xfrm>
            <a:off x="2017407" y="600700"/>
            <a:ext cx="8330093" cy="544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>
            <a:spLocks noGrp="1"/>
          </p:cNvSpPr>
          <p:nvPr>
            <p:ph type="body" idx="1"/>
          </p:nvPr>
        </p:nvSpPr>
        <p:spPr>
          <a:xfrm>
            <a:off x="873925" y="538428"/>
            <a:ext cx="10515600" cy="5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1143000" lvl="2" indent="254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50">
              <a:solidFill>
                <a:schemeClr val="dk1"/>
              </a:solidFill>
            </a:endParaRPr>
          </a:p>
          <a:p>
            <a:pPr marL="228593" lvl="0" indent="-8762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220"/>
              <a:buNone/>
            </a:pPr>
            <a:endParaRPr sz="2220"/>
          </a:p>
        </p:txBody>
      </p:sp>
      <p:pic>
        <p:nvPicPr>
          <p:cNvPr id="185" name="Google Shape;185;p23"/>
          <p:cNvPicPr preferRelativeResize="0"/>
          <p:nvPr/>
        </p:nvPicPr>
        <p:blipFill rotWithShape="1">
          <a:blip r:embed="rId3">
            <a:alphaModFix/>
          </a:blip>
          <a:srcRect l="12955" t="29183" r="58970" b="48411"/>
          <a:stretch/>
        </p:blipFill>
        <p:spPr>
          <a:xfrm>
            <a:off x="7756450" y="2096100"/>
            <a:ext cx="4541550" cy="2042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6" name="Google Shape;186;p23"/>
          <p:cNvGraphicFramePr/>
          <p:nvPr/>
        </p:nvGraphicFramePr>
        <p:xfrm>
          <a:off x="123750" y="213750"/>
          <a:ext cx="7632700" cy="6171870"/>
        </p:xfrm>
        <a:graphic>
          <a:graphicData uri="http://schemas.openxmlformats.org/drawingml/2006/table">
            <a:tbl>
              <a:tblPr>
                <a:noFill/>
                <a:tableStyleId>{3CB72FD4-1003-4A63-8BB0-97B475A67FAB}</a:tableStyleId>
              </a:tblPr>
              <a:tblGrid>
                <a:gridCol w="750175"/>
                <a:gridCol w="1704550"/>
                <a:gridCol w="955175"/>
                <a:gridCol w="954275"/>
                <a:gridCol w="2539750"/>
                <a:gridCol w="728775"/>
              </a:tblGrid>
              <a:tr h="504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>
                          <a:solidFill>
                            <a:schemeClr val="lt1"/>
                          </a:solidFill>
                        </a:rPr>
                        <a:t>CPMS ID</a:t>
                      </a:r>
                      <a:endParaRPr sz="13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3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>
                          <a:solidFill>
                            <a:schemeClr val="lt1"/>
                          </a:solidFill>
                        </a:rPr>
                        <a:t>Study Status</a:t>
                      </a:r>
                      <a:endParaRPr sz="13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>
                          <a:solidFill>
                            <a:schemeClr val="lt1"/>
                          </a:solidFill>
                        </a:rPr>
                        <a:t>Managing Specialty</a:t>
                      </a:r>
                      <a:endParaRPr sz="13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>
                          <a:solidFill>
                            <a:schemeClr val="lt1"/>
                          </a:solidFill>
                        </a:rPr>
                        <a:t>Trust Name</a:t>
                      </a:r>
                      <a:endParaRPr sz="13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>
                          <a:solidFill>
                            <a:schemeClr val="lt1"/>
                          </a:solidFill>
                        </a:rPr>
                        <a:t>Recruitment</a:t>
                      </a:r>
                      <a:endParaRPr sz="13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D85C6"/>
                    </a:solidFill>
                  </a:tcPr>
                </a:tc>
              </a:tr>
              <a:tr h="496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18067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Add-Aspirin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Open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Cancer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University Hospitals Bristol And Weston NHS Foundation Trust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3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0000"/>
                    </a:solidFill>
                  </a:tcPr>
                </a:tc>
              </a:tr>
              <a:tr h="486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39870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IMreal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Open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Cancer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Great Western Hospitals NHS Foundation Trust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1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0000"/>
                    </a:solidFill>
                  </a:tcPr>
                </a:tc>
              </a:tr>
              <a:tr h="50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46367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IP5-MATTER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Open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Cancer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Royal United Hospitals Bath NHS Foundation Trust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2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</a:tr>
              <a:tr h="3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36664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NeuroSAFE proof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Open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Surgery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North Bristol NHS Trust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3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3C47D"/>
                    </a:solidFill>
                  </a:tcPr>
                </a:tc>
              </a:tr>
              <a:tr h="38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34511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PIVOTALBoost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Open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Cancer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Gloucestershire Hospitals NHS Foundation Trust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4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69138"/>
                    </a:solidFill>
                  </a:tcPr>
                </a:tc>
              </a:tr>
              <a:tr h="486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34511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PIVOTALBoost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Open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Cancer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University Hospitals Bristol And Weston NHS Foundation Trust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2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0000"/>
                    </a:solidFill>
                  </a:tcPr>
                </a:tc>
              </a:tr>
              <a:tr h="52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35571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The ACE Study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Open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Cancer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University Hospitals Bristol And Weston NHS Foundation Trust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2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</a:tr>
              <a:tr h="550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12628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The PACE Study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Open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Cancer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University Hospitals Bristol And Weston NHS Foundation Trust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4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6AA84F"/>
                    </a:solidFill>
                  </a:tcPr>
                </a:tc>
              </a:tr>
              <a:tr h="50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12628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The PACE Study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Open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Cancer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Gloucestershire Hospitals NHS Foundation Trust</a:t>
                      </a:r>
                      <a:endParaRPr sz="13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1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C0000"/>
                    </a:solidFill>
                  </a:tcPr>
                </a:tc>
              </a:tr>
              <a:tr h="253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 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 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 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 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 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/>
                        <a:t>22</a:t>
                      </a:r>
                      <a:endParaRPr sz="1300" b="1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87" name="Google Shape;187;p23"/>
          <p:cNvSpPr txBox="1"/>
          <p:nvPr/>
        </p:nvSpPr>
        <p:spPr>
          <a:xfrm>
            <a:off x="8060125" y="132750"/>
            <a:ext cx="3934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West of England Urological Cancer Studies 21/22</a:t>
            </a:r>
            <a:endParaRPr sz="230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838200" y="538428"/>
            <a:ext cx="10515600" cy="5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1143000" lvl="2" indent="254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50">
              <a:solidFill>
                <a:schemeClr val="dk1"/>
              </a:solidFill>
            </a:endParaRPr>
          </a:p>
          <a:p>
            <a:pPr marL="228593" lvl="0" indent="-8762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220"/>
              <a:buNone/>
            </a:pPr>
            <a:endParaRPr sz="2220"/>
          </a:p>
        </p:txBody>
      </p:sp>
      <p:graphicFrame>
        <p:nvGraphicFramePr>
          <p:cNvPr id="193" name="Google Shape;193;p24"/>
          <p:cNvGraphicFramePr/>
          <p:nvPr/>
        </p:nvGraphicFramePr>
        <p:xfrm>
          <a:off x="152400" y="152400"/>
          <a:ext cx="11865100" cy="6470960"/>
        </p:xfrm>
        <a:graphic>
          <a:graphicData uri="http://schemas.openxmlformats.org/drawingml/2006/table">
            <a:tbl>
              <a:tblPr>
                <a:noFill/>
                <a:tableStyleId>{3CB72FD4-1003-4A63-8BB0-97B475A67FAB}</a:tableStyleId>
              </a:tblPr>
              <a:tblGrid>
                <a:gridCol w="685800"/>
                <a:gridCol w="5369025"/>
                <a:gridCol w="1111250"/>
                <a:gridCol w="954625"/>
                <a:gridCol w="3744400"/>
              </a:tblGrid>
              <a:tr h="46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CPMS ID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Study Status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Managing Specialty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Site Name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3D85C6"/>
                    </a:solidFill>
                  </a:tcPr>
                </a:tc>
              </a:tr>
              <a:tr h="458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49286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Volga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 Setup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Cancer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Bristol Haematology &amp; Oncology Centre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</a:tr>
              <a:tr h="45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48580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KX-ORADOX-003: Oradoxel Monotherapy in Advanced Solid Malignancies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 Setup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Cancer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Bristol Haematology &amp; Oncology Centre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</a:tr>
              <a:tr h="483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48346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RE-ARM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 Setup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Cancer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Bristol Haematology &amp; Oncology Centre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</a:tr>
              <a:tr h="41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48126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Research of Talazoparib &amp; Enzalutamide in Men with Gene Mutated mCSPC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 Setup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Cancer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Cheltenham General Hospital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</a:tr>
              <a:tr h="483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47486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IMvigor 011 - Adjuvant MIBC study in ctDNA-positive patients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 Setup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Cancer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Bristol Haematology &amp; Oncology Centre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</a:tr>
              <a:tr h="483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47358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AveAxiRCC: AVELUMAB-AXITINIB observational study in advanced RCC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 Setup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Cancer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Bristol Haematology &amp; Oncology Centre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</a:tr>
              <a:tr h="41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47257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Phase 3 Study of TAVT-45 in patients with metastatic prostate cancer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 Setup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Cancer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Cheltenham General Hospital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</a:tr>
              <a:tr h="483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47211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MK6482-011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 Setup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Cancer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Bristol Haematology &amp; Oncology Centre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</a:tr>
              <a:tr h="41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47211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MK6482-011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 Setup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Cancer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Royal United Hospital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</a:tr>
              <a:tr h="483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44615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WO41994-Atezo with Chemo after progression with immunotherapy in Renal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 Setup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Cancer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Bristol Haematology &amp; Oncology Centre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</a:tr>
              <a:tr h="483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44121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Phase 3 study of Viralym-M in patients with virus associated HC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 Setup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Cancer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Bristol Haematology &amp; Oncology Centre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</a:tr>
              <a:tr h="41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44121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Phase 3 study of Viralym-M in patients with virus associated HC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 Setup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Cancer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Bristol Royal Hospital for Children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</a:tr>
              <a:tr h="439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42696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Enza-D Study version 1.0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 Setup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Cancer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Bristol Haematology &amp; Oncology Centre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>
            <a:spLocks noGrp="1"/>
          </p:cNvSpPr>
          <p:nvPr>
            <p:ph type="title"/>
          </p:nvPr>
        </p:nvSpPr>
        <p:spPr>
          <a:xfrm>
            <a:off x="246150" y="1028263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The challenge: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1657750" y="2427425"/>
            <a:ext cx="9532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body" idx="4294967295"/>
          </p:nvPr>
        </p:nvSpPr>
        <p:spPr>
          <a:xfrm>
            <a:off x="2347925" y="2250476"/>
            <a:ext cx="9473400" cy="44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-"/>
            </a:pPr>
            <a:r>
              <a:rPr lang="en-GB" sz="2300"/>
              <a:t>Restarting and increasing recruitment to current studies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-"/>
            </a:pPr>
            <a:r>
              <a:rPr lang="en-GB" sz="2300"/>
              <a:t>Dealing with the pressure to open new studies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/>
              <a:t>NIHR process of managed recovery aims to help inform this.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>
            <a:spLocks noGrp="1"/>
          </p:cNvSpPr>
          <p:nvPr>
            <p:ph type="title"/>
          </p:nvPr>
        </p:nvSpPr>
        <p:spPr>
          <a:xfrm>
            <a:off x="246150" y="1028263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Managed Recovery  (MR)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p26"/>
          <p:cNvSpPr txBox="1"/>
          <p:nvPr/>
        </p:nvSpPr>
        <p:spPr>
          <a:xfrm>
            <a:off x="1657750" y="2427425"/>
            <a:ext cx="9532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body" idx="4294967295"/>
          </p:nvPr>
        </p:nvSpPr>
        <p:spPr>
          <a:xfrm>
            <a:off x="2347925" y="2250476"/>
            <a:ext cx="9473400" cy="44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-"/>
            </a:pPr>
            <a:r>
              <a:rPr lang="en-GB" sz="2300"/>
              <a:t>Requested by DHSC, NIHR is working with funders, NHS R&amp;D, research partners across the UK and patients and the public on a process to manage the recovery of multi-site studies.</a:t>
            </a:r>
            <a:endParaRPr sz="23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/>
              <a:t>Stage 1: Funders will identify the most urgent studies</a:t>
            </a:r>
            <a:endParaRPr sz="23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/>
              <a:t>Stage 2: National Speciality Leads will review their portfolio to assess other studies that may fall into scope.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-"/>
            </a:pPr>
            <a:r>
              <a:rPr lang="en-GB" sz="2300"/>
              <a:t>Research delivery teams will work with LCRNs and R&amp;D leadership to discuss and assess site, regional and national delivery capacity and capability.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-"/>
            </a:pPr>
            <a:r>
              <a:rPr lang="en-GB" sz="2300"/>
              <a:t>https://www.nihr.ac.uk/researchers/managing-research-recovery.htm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/>
          <p:nvPr/>
        </p:nvSpPr>
        <p:spPr>
          <a:xfrm>
            <a:off x="1657750" y="2387975"/>
            <a:ext cx="9532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body" idx="4294967295"/>
          </p:nvPr>
        </p:nvSpPr>
        <p:spPr>
          <a:xfrm>
            <a:off x="956575" y="1066351"/>
            <a:ext cx="9473400" cy="44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 b="1"/>
              <a:t>This process will: </a:t>
            </a:r>
            <a:r>
              <a:rPr lang="en-GB" sz="2300"/>
              <a:t>Generate a list of studies that the funders</a:t>
            </a:r>
            <a:endParaRPr sz="23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/>
              <a:t>and sponsors consider to be the most urgent to resume once</a:t>
            </a:r>
            <a:endParaRPr sz="23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/>
              <a:t>capacity becomes available</a:t>
            </a:r>
            <a:endParaRPr sz="23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 b="1"/>
              <a:t>Studies will be: </a:t>
            </a:r>
            <a:r>
              <a:rPr lang="en-GB" sz="2300"/>
              <a:t>Interventional, multi-site, urgent and require</a:t>
            </a:r>
            <a:endParaRPr sz="23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/>
              <a:t>the support of NIHR CRN and its Devolved Administration</a:t>
            </a:r>
            <a:endParaRPr sz="23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/>
              <a:t>equivalents</a:t>
            </a:r>
            <a:endParaRPr sz="23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 b="1"/>
              <a:t>Initial focus:</a:t>
            </a:r>
            <a:r>
              <a:rPr lang="en-GB" sz="2300"/>
              <a:t> Studies which can fully recruit and/or close in the</a:t>
            </a:r>
            <a:endParaRPr sz="23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/>
              <a:t>next year</a:t>
            </a:r>
            <a:endParaRPr sz="2300"/>
          </a:p>
          <a:p>
            <a:pPr marL="45720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 i="1"/>
              <a:t>Studies which are already open and recruiting successfully</a:t>
            </a:r>
            <a:endParaRPr sz="2300" i="1"/>
          </a:p>
          <a:p>
            <a:pPr marL="45720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 i="1"/>
              <a:t>should not be paused in anticipation of, or as a result of, this</a:t>
            </a:r>
            <a:endParaRPr sz="2300" i="1"/>
          </a:p>
          <a:p>
            <a:pPr marL="45720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 i="1"/>
              <a:t>process.</a:t>
            </a:r>
            <a:endParaRPr sz="2300" i="1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>
            <a:spLocks noGrp="1"/>
          </p:cNvSpPr>
          <p:nvPr>
            <p:ph type="title"/>
          </p:nvPr>
        </p:nvSpPr>
        <p:spPr>
          <a:xfrm>
            <a:off x="384275" y="1008548"/>
            <a:ext cx="94032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Urological Onc. Studies Selected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28"/>
          <p:cNvSpPr txBox="1">
            <a:spLocks noGrp="1"/>
          </p:cNvSpPr>
          <p:nvPr>
            <p:ph type="body" idx="4294967295"/>
          </p:nvPr>
        </p:nvSpPr>
        <p:spPr>
          <a:xfrm>
            <a:off x="1805775" y="1984050"/>
            <a:ext cx="10015500" cy="44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-"/>
            </a:pPr>
            <a:r>
              <a:rPr lang="en-GB" sz="2300"/>
              <a:t>Prostate</a:t>
            </a:r>
            <a:endParaRPr sz="2300"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GB" sz="2000" b="1"/>
              <a:t>PIVOTALBoost</a:t>
            </a:r>
            <a:endParaRPr sz="2000" b="1"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GB" sz="2000" b="1"/>
              <a:t>NeuroSAFE proof</a:t>
            </a:r>
            <a:endParaRPr sz="2000" b="1"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GB" sz="2000"/>
              <a:t>IP4- CHRONOS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GB" sz="2000" b="1"/>
              <a:t>Nivolumab in Men with Metastatic Castration-resistant Prostate Cancer</a:t>
            </a:r>
            <a:endParaRPr sz="2000" b="1"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GB" sz="2000"/>
              <a:t>KEYNOTE-991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GB" sz="2000" b="1"/>
              <a:t>AMPLITUDE</a:t>
            </a:r>
            <a:endParaRPr sz="2000" b="1"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GB" sz="2000" b="1"/>
              <a:t>Prevalence</a:t>
            </a:r>
            <a:endParaRPr sz="2000" b="1"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-"/>
            </a:pPr>
            <a:r>
              <a:rPr lang="en-GB" sz="2000" b="1"/>
              <a:t>Research of Talazoparib &amp; Enzalutamide in Men with Gene Mutated mCSPC</a:t>
            </a:r>
            <a:endParaRPr sz="2000" b="1"/>
          </a:p>
          <a:p>
            <a:pPr marL="45720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/>
              <a:t> </a:t>
            </a:r>
            <a:r>
              <a:rPr lang="en-GB" sz="1600" b="1" i="1"/>
              <a:t>Studies in bold taking place in West of England</a:t>
            </a:r>
            <a:endParaRPr sz="1600" b="1" i="1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>
            <a:spLocks noGrp="1"/>
          </p:cNvSpPr>
          <p:nvPr>
            <p:ph type="title"/>
          </p:nvPr>
        </p:nvSpPr>
        <p:spPr>
          <a:xfrm>
            <a:off x="384275" y="1008548"/>
            <a:ext cx="94032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Urological Onc. Studies Selected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" name="Google Shape;230;p29"/>
          <p:cNvSpPr txBox="1">
            <a:spLocks noGrp="1"/>
          </p:cNvSpPr>
          <p:nvPr>
            <p:ph type="body" idx="4294967295"/>
          </p:nvPr>
        </p:nvSpPr>
        <p:spPr>
          <a:xfrm>
            <a:off x="2347925" y="2250476"/>
            <a:ext cx="9473400" cy="44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-"/>
            </a:pPr>
            <a:r>
              <a:rPr lang="en-GB" sz="2300"/>
              <a:t>Renal</a:t>
            </a:r>
            <a:endParaRPr sz="2300"/>
          </a:p>
          <a:p>
            <a:pPr marL="914400" lvl="1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-"/>
            </a:pPr>
            <a:r>
              <a:rPr lang="en-GB" sz="2300"/>
              <a:t>MK6482-005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-"/>
            </a:pPr>
            <a:r>
              <a:rPr lang="en-GB" sz="2300"/>
              <a:t>Bladder</a:t>
            </a:r>
            <a:endParaRPr sz="2300"/>
          </a:p>
          <a:p>
            <a:pPr marL="914400" lvl="1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-"/>
            </a:pPr>
            <a:r>
              <a:rPr lang="en-GB" sz="2300"/>
              <a:t>Open-label Phase II Trial with High Risk NMIBC and FGFR Alterations</a:t>
            </a:r>
            <a:endParaRPr sz="2300"/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300"/>
              <a:t> </a:t>
            </a:r>
            <a:endParaRPr sz="23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Custom</PresentationFormat>
  <Paragraphs>221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Lato</vt:lpstr>
      <vt:lpstr>Calibri</vt:lpstr>
      <vt:lpstr>Custom Design</vt:lpstr>
      <vt:lpstr>1_Custom Design</vt:lpstr>
      <vt:lpstr> SWAG Network Urological Cancer Clinical Advisory Group </vt:lpstr>
      <vt:lpstr>PowerPoint Presentation</vt:lpstr>
      <vt:lpstr>PowerPoint Presentation</vt:lpstr>
      <vt:lpstr>PowerPoint Presentation</vt:lpstr>
      <vt:lpstr>The challenge:</vt:lpstr>
      <vt:lpstr>Managed Recovery  (MR)</vt:lpstr>
      <vt:lpstr>PowerPoint Presentation</vt:lpstr>
      <vt:lpstr>Urological Onc. Studies Selected</vt:lpstr>
      <vt:lpstr>Urological Onc. Studies Selected</vt:lpstr>
      <vt:lpstr>CRN High Level Objectives (HLOs)</vt:lpstr>
      <vt:lpstr>Urgent Public Health Studies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SWAG Network Urological Cancer Clinical Advisory Group </dc:title>
  <dc:creator>Dunderdale, Helen</dc:creator>
  <cp:lastModifiedBy>Dunderdale, Helen</cp:lastModifiedBy>
  <cp:revision>1</cp:revision>
  <dcterms:modified xsi:type="dcterms:W3CDTF">2021-06-24T12:43:50Z</dcterms:modified>
</cp:coreProperties>
</file>