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9" d="100"/>
          <a:sy n="69" d="100"/>
        </p:scale>
        <p:origin x="-36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7DCD2E-788F-4D2A-8D1B-7971AF9B27D0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CA72198-00A0-4837-8B47-48A71CBEBAF0}">
      <dgm:prSet/>
      <dgm:spPr/>
      <dgm:t>
        <a:bodyPr/>
        <a:lstStyle/>
        <a:p>
          <a:r>
            <a:rPr lang="en-GB"/>
            <a:t>Clinically non palpable nodes (cN0)</a:t>
          </a:r>
          <a:endParaRPr lang="en-US"/>
        </a:p>
      </dgm:t>
    </dgm:pt>
    <dgm:pt modelId="{1AA962DF-9D4E-445F-BE9A-621B480032E3}" type="parTrans" cxnId="{14BE2E7F-D208-4C0D-B2B0-628A616822EA}">
      <dgm:prSet/>
      <dgm:spPr/>
      <dgm:t>
        <a:bodyPr/>
        <a:lstStyle/>
        <a:p>
          <a:endParaRPr lang="en-US"/>
        </a:p>
      </dgm:t>
    </dgm:pt>
    <dgm:pt modelId="{6FCA57B0-B5B1-452E-85E9-3D309688DB9D}" type="sibTrans" cxnId="{14BE2E7F-D208-4C0D-B2B0-628A616822EA}">
      <dgm:prSet/>
      <dgm:spPr/>
      <dgm:t>
        <a:bodyPr/>
        <a:lstStyle/>
        <a:p>
          <a:endParaRPr lang="en-US"/>
        </a:p>
      </dgm:t>
    </dgm:pt>
    <dgm:pt modelId="{F2B72598-71EA-4D32-B5AF-53ED07C08A62}">
      <dgm:prSet/>
      <dgm:spPr/>
      <dgm:t>
        <a:bodyPr/>
        <a:lstStyle/>
        <a:p>
          <a:r>
            <a:rPr lang="en-GB"/>
            <a:t>Patients with intermediate or high risk primary penile tumours</a:t>
          </a:r>
          <a:endParaRPr lang="en-US"/>
        </a:p>
      </dgm:t>
    </dgm:pt>
    <dgm:pt modelId="{5A330793-2C39-40B8-AC31-55B919738ABB}" type="parTrans" cxnId="{7C21DDB5-38B6-4F51-B80A-9C7C5E63DAEE}">
      <dgm:prSet/>
      <dgm:spPr/>
      <dgm:t>
        <a:bodyPr/>
        <a:lstStyle/>
        <a:p>
          <a:endParaRPr lang="en-US"/>
        </a:p>
      </dgm:t>
    </dgm:pt>
    <dgm:pt modelId="{9549E4A5-660F-4F6B-AB7B-5A2AB70FE029}" type="sibTrans" cxnId="{7C21DDB5-38B6-4F51-B80A-9C7C5E63DAEE}">
      <dgm:prSet/>
      <dgm:spPr/>
      <dgm:t>
        <a:bodyPr/>
        <a:lstStyle/>
        <a:p>
          <a:endParaRPr lang="en-US"/>
        </a:p>
      </dgm:t>
    </dgm:pt>
    <dgm:pt modelId="{9E74BE0F-75BB-4B26-996E-D1CF05D2BCA8}">
      <dgm:prSet/>
      <dgm:spPr/>
      <dgm:t>
        <a:bodyPr/>
        <a:lstStyle/>
        <a:p>
          <a:r>
            <a:rPr lang="en-GB"/>
            <a:t>Offered inguinal dynamic sentinel node biopsy (DSNB)</a:t>
          </a:r>
          <a:endParaRPr lang="en-US"/>
        </a:p>
      </dgm:t>
    </dgm:pt>
    <dgm:pt modelId="{084AC7B0-51E3-4F70-99C9-1310617FD2CF}" type="parTrans" cxnId="{607DD2E8-E9E3-42B9-98C8-312A13BC8C0C}">
      <dgm:prSet/>
      <dgm:spPr/>
      <dgm:t>
        <a:bodyPr/>
        <a:lstStyle/>
        <a:p>
          <a:endParaRPr lang="en-US"/>
        </a:p>
      </dgm:t>
    </dgm:pt>
    <dgm:pt modelId="{CA8C3ACE-278D-4AE0-9802-F57CD8FE87CB}" type="sibTrans" cxnId="{607DD2E8-E9E3-42B9-98C8-312A13BC8C0C}">
      <dgm:prSet/>
      <dgm:spPr/>
      <dgm:t>
        <a:bodyPr/>
        <a:lstStyle/>
        <a:p>
          <a:endParaRPr lang="en-US"/>
        </a:p>
      </dgm:t>
    </dgm:pt>
    <dgm:pt modelId="{B9414B06-D7D5-4634-B392-97EF3AFD6E85}">
      <dgm:prSet/>
      <dgm:spPr/>
      <dgm:t>
        <a:bodyPr/>
        <a:lstStyle/>
        <a:p>
          <a:r>
            <a:rPr lang="en-GB"/>
            <a:t>Current facility at NBT for one case per week</a:t>
          </a:r>
          <a:endParaRPr lang="en-US"/>
        </a:p>
      </dgm:t>
    </dgm:pt>
    <dgm:pt modelId="{212E74A5-AC4B-459F-94F2-E31FB29A63BA}" type="parTrans" cxnId="{6EFCDF1F-E464-4759-AA0F-CBCC880BCD57}">
      <dgm:prSet/>
      <dgm:spPr/>
      <dgm:t>
        <a:bodyPr/>
        <a:lstStyle/>
        <a:p>
          <a:endParaRPr lang="en-US"/>
        </a:p>
      </dgm:t>
    </dgm:pt>
    <dgm:pt modelId="{0E8B1DDC-5E8C-48A5-A3D6-6F667EB91CF8}" type="sibTrans" cxnId="{6EFCDF1F-E464-4759-AA0F-CBCC880BCD57}">
      <dgm:prSet/>
      <dgm:spPr/>
      <dgm:t>
        <a:bodyPr/>
        <a:lstStyle/>
        <a:p>
          <a:endParaRPr lang="en-US"/>
        </a:p>
      </dgm:t>
    </dgm:pt>
    <dgm:pt modelId="{C92DD3AD-1F4F-4E78-9C93-2257FE04EFCD}">
      <dgm:prSet/>
      <dgm:spPr/>
      <dgm:t>
        <a:bodyPr/>
        <a:lstStyle/>
        <a:p>
          <a:r>
            <a:rPr lang="en-GB"/>
            <a:t>Clinically palpable inguinal nodes (cN+)</a:t>
          </a:r>
          <a:endParaRPr lang="en-US"/>
        </a:p>
      </dgm:t>
    </dgm:pt>
    <dgm:pt modelId="{7E1A5BFA-7B14-47D0-A595-BB216E264D7C}" type="parTrans" cxnId="{53C4A7D1-574B-469B-B070-CB3B185492A2}">
      <dgm:prSet/>
      <dgm:spPr/>
      <dgm:t>
        <a:bodyPr/>
        <a:lstStyle/>
        <a:p>
          <a:endParaRPr lang="en-US"/>
        </a:p>
      </dgm:t>
    </dgm:pt>
    <dgm:pt modelId="{A9C023C5-B0C8-4F31-961C-C3547E00462D}" type="sibTrans" cxnId="{53C4A7D1-574B-469B-B070-CB3B185492A2}">
      <dgm:prSet/>
      <dgm:spPr/>
      <dgm:t>
        <a:bodyPr/>
        <a:lstStyle/>
        <a:p>
          <a:endParaRPr lang="en-US"/>
        </a:p>
      </dgm:t>
    </dgm:pt>
    <dgm:pt modelId="{4E06F8E9-8582-45BA-A36D-78AB412C8A08}">
      <dgm:prSet/>
      <dgm:spPr/>
      <dgm:t>
        <a:bodyPr/>
        <a:lstStyle/>
        <a:p>
          <a:r>
            <a:rPr lang="en-GB"/>
            <a:t>Currently open radical inguinal lymph node dissection</a:t>
          </a:r>
          <a:endParaRPr lang="en-US"/>
        </a:p>
      </dgm:t>
    </dgm:pt>
    <dgm:pt modelId="{F5328531-9D4F-4A9A-9291-A2BCC3DC6DFA}" type="parTrans" cxnId="{FC74766B-B6E7-4B95-9851-1820FC34D4EE}">
      <dgm:prSet/>
      <dgm:spPr/>
      <dgm:t>
        <a:bodyPr/>
        <a:lstStyle/>
        <a:p>
          <a:endParaRPr lang="en-US"/>
        </a:p>
      </dgm:t>
    </dgm:pt>
    <dgm:pt modelId="{C7207368-CF2F-46E3-B873-8F6871CC610C}" type="sibTrans" cxnId="{FC74766B-B6E7-4B95-9851-1820FC34D4EE}">
      <dgm:prSet/>
      <dgm:spPr/>
      <dgm:t>
        <a:bodyPr/>
        <a:lstStyle/>
        <a:p>
          <a:endParaRPr lang="en-US"/>
        </a:p>
      </dgm:t>
    </dgm:pt>
    <dgm:pt modelId="{FDBA1523-1C6F-4F9D-B837-4D59AA20B2EA}">
      <dgm:prSet/>
      <dgm:spPr/>
      <dgm:t>
        <a:bodyPr/>
        <a:lstStyle/>
        <a:p>
          <a:r>
            <a:rPr lang="en-GB"/>
            <a:t>Medium term – intend to move towards minimally invasive inguinal node dissection</a:t>
          </a:r>
          <a:endParaRPr lang="en-US"/>
        </a:p>
      </dgm:t>
    </dgm:pt>
    <dgm:pt modelId="{C44A4B9A-FDB6-4E12-A80A-CC09D4D7DFEF}" type="parTrans" cxnId="{6FDF2126-1091-42EA-AAB7-DC2E2AFCE314}">
      <dgm:prSet/>
      <dgm:spPr/>
      <dgm:t>
        <a:bodyPr/>
        <a:lstStyle/>
        <a:p>
          <a:endParaRPr lang="en-US"/>
        </a:p>
      </dgm:t>
    </dgm:pt>
    <dgm:pt modelId="{FE313303-5E45-4D74-AFBC-978D2D2733F4}" type="sibTrans" cxnId="{6FDF2126-1091-42EA-AAB7-DC2E2AFCE314}">
      <dgm:prSet/>
      <dgm:spPr/>
      <dgm:t>
        <a:bodyPr/>
        <a:lstStyle/>
        <a:p>
          <a:endParaRPr lang="en-US"/>
        </a:p>
      </dgm:t>
    </dgm:pt>
    <dgm:pt modelId="{226ED18F-B1F2-435C-A85C-486E5DF378F2}">
      <dgm:prSet/>
      <dgm:spPr/>
      <dgm:t>
        <a:bodyPr/>
        <a:lstStyle/>
        <a:p>
          <a:r>
            <a:rPr lang="en-GB"/>
            <a:t>Pelvic lymph nodes</a:t>
          </a:r>
          <a:endParaRPr lang="en-US"/>
        </a:p>
      </dgm:t>
    </dgm:pt>
    <dgm:pt modelId="{B9E1B8FC-0789-4536-B295-C7C139F8B78B}" type="parTrans" cxnId="{0AF8B941-D13B-4E68-A3C5-EE7B07291018}">
      <dgm:prSet/>
      <dgm:spPr/>
      <dgm:t>
        <a:bodyPr/>
        <a:lstStyle/>
        <a:p>
          <a:endParaRPr lang="en-US"/>
        </a:p>
      </dgm:t>
    </dgm:pt>
    <dgm:pt modelId="{8ED5C6DD-DFA2-4B5D-A674-50624A049B32}" type="sibTrans" cxnId="{0AF8B941-D13B-4E68-A3C5-EE7B07291018}">
      <dgm:prSet/>
      <dgm:spPr/>
      <dgm:t>
        <a:bodyPr/>
        <a:lstStyle/>
        <a:p>
          <a:endParaRPr lang="en-US"/>
        </a:p>
      </dgm:t>
    </dgm:pt>
    <dgm:pt modelId="{5C10E273-FB4E-467B-BDB9-7BCCDD1A1A90}">
      <dgm:prSet/>
      <dgm:spPr/>
      <dgm:t>
        <a:bodyPr/>
        <a:lstStyle/>
        <a:p>
          <a:r>
            <a:rPr lang="en-GB"/>
            <a:t>Offer robotic ipsilateral pelvic lymph node dissection in patients with pN3 inguinal node disease (in suitable patients)</a:t>
          </a:r>
          <a:endParaRPr lang="en-US"/>
        </a:p>
      </dgm:t>
    </dgm:pt>
    <dgm:pt modelId="{BAA46B29-D2B8-4590-A6F2-EE4AFCCF18BD}" type="parTrans" cxnId="{00A0DE24-DA3F-47DD-9F80-80A3E1CA0296}">
      <dgm:prSet/>
      <dgm:spPr/>
      <dgm:t>
        <a:bodyPr/>
        <a:lstStyle/>
        <a:p>
          <a:endParaRPr lang="en-US"/>
        </a:p>
      </dgm:t>
    </dgm:pt>
    <dgm:pt modelId="{8F32F571-6445-400D-841F-B811AD130D2B}" type="sibTrans" cxnId="{00A0DE24-DA3F-47DD-9F80-80A3E1CA0296}">
      <dgm:prSet/>
      <dgm:spPr/>
      <dgm:t>
        <a:bodyPr/>
        <a:lstStyle/>
        <a:p>
          <a:endParaRPr lang="en-US"/>
        </a:p>
      </dgm:t>
    </dgm:pt>
    <dgm:pt modelId="{6A4B397E-4B83-4FCF-8BD5-40030F6EAEFE}" type="pres">
      <dgm:prSet presAssocID="{EE7DCD2E-788F-4D2A-8D1B-7971AF9B27D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B55E1B1-4A87-46F0-BD2E-2BE0C85241BC}" type="pres">
      <dgm:prSet presAssocID="{1CA72198-00A0-4837-8B47-48A71CBEBAF0}" presName="composite" presStyleCnt="0"/>
      <dgm:spPr/>
    </dgm:pt>
    <dgm:pt modelId="{A31A19EC-9723-44A2-923A-91D6D451BB04}" type="pres">
      <dgm:prSet presAssocID="{1CA72198-00A0-4837-8B47-48A71CBEBAF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CE2A6D-9457-4B3A-8A3D-8008680BFCA7}" type="pres">
      <dgm:prSet presAssocID="{1CA72198-00A0-4837-8B47-48A71CBEBAF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70820D-D515-4230-880A-DB6FB26408A7}" type="pres">
      <dgm:prSet presAssocID="{6FCA57B0-B5B1-452E-85E9-3D309688DB9D}" presName="space" presStyleCnt="0"/>
      <dgm:spPr/>
    </dgm:pt>
    <dgm:pt modelId="{318771AC-62A3-4427-A053-2F356B9956E0}" type="pres">
      <dgm:prSet presAssocID="{C92DD3AD-1F4F-4E78-9C93-2257FE04EFCD}" presName="composite" presStyleCnt="0"/>
      <dgm:spPr/>
    </dgm:pt>
    <dgm:pt modelId="{B7B87DA9-7B8C-4214-A03B-0B258397245A}" type="pres">
      <dgm:prSet presAssocID="{C92DD3AD-1F4F-4E78-9C93-2257FE04EFC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BE66742-622F-47B8-AC4F-0541DCD530C1}" type="pres">
      <dgm:prSet presAssocID="{C92DD3AD-1F4F-4E78-9C93-2257FE04EFCD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C5ABA70-B449-436E-8B94-4DC690654360}" type="pres">
      <dgm:prSet presAssocID="{A9C023C5-B0C8-4F31-961C-C3547E00462D}" presName="space" presStyleCnt="0"/>
      <dgm:spPr/>
    </dgm:pt>
    <dgm:pt modelId="{D4592586-3489-4AB3-9873-56B02F6EE54F}" type="pres">
      <dgm:prSet presAssocID="{226ED18F-B1F2-435C-A85C-486E5DF378F2}" presName="composite" presStyleCnt="0"/>
      <dgm:spPr/>
    </dgm:pt>
    <dgm:pt modelId="{0E8AA0EC-0755-49E4-AE16-C5B7A545C4AB}" type="pres">
      <dgm:prSet presAssocID="{226ED18F-B1F2-435C-A85C-486E5DF378F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9336845-81E3-4BA9-83B1-ABABB869B1AB}" type="pres">
      <dgm:prSet presAssocID="{226ED18F-B1F2-435C-A85C-486E5DF378F2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AF8B941-D13B-4E68-A3C5-EE7B07291018}" srcId="{EE7DCD2E-788F-4D2A-8D1B-7971AF9B27D0}" destId="{226ED18F-B1F2-435C-A85C-486E5DF378F2}" srcOrd="2" destOrd="0" parTransId="{B9E1B8FC-0789-4536-B295-C7C139F8B78B}" sibTransId="{8ED5C6DD-DFA2-4B5D-A674-50624A049B32}"/>
    <dgm:cxn modelId="{0D07E873-D8C3-477B-9A7A-601718B91964}" type="presOf" srcId="{4E06F8E9-8582-45BA-A36D-78AB412C8A08}" destId="{CBE66742-622F-47B8-AC4F-0541DCD530C1}" srcOrd="0" destOrd="0" presId="urn:microsoft.com/office/officeart/2005/8/layout/hList1"/>
    <dgm:cxn modelId="{7EEC472A-6DEE-4864-9806-804B3591A0DE}" type="presOf" srcId="{F2B72598-71EA-4D32-B5AF-53ED07C08A62}" destId="{3ACE2A6D-9457-4B3A-8A3D-8008680BFCA7}" srcOrd="0" destOrd="0" presId="urn:microsoft.com/office/officeart/2005/8/layout/hList1"/>
    <dgm:cxn modelId="{7D6390D6-8B79-4E56-BEE5-CC1122ACC832}" type="presOf" srcId="{1CA72198-00A0-4837-8B47-48A71CBEBAF0}" destId="{A31A19EC-9723-44A2-923A-91D6D451BB04}" srcOrd="0" destOrd="0" presId="urn:microsoft.com/office/officeart/2005/8/layout/hList1"/>
    <dgm:cxn modelId="{99973E45-CC62-431D-BD04-5B9F0304D5A5}" type="presOf" srcId="{226ED18F-B1F2-435C-A85C-486E5DF378F2}" destId="{0E8AA0EC-0755-49E4-AE16-C5B7A545C4AB}" srcOrd="0" destOrd="0" presId="urn:microsoft.com/office/officeart/2005/8/layout/hList1"/>
    <dgm:cxn modelId="{6EFCDF1F-E464-4759-AA0F-CBCC880BCD57}" srcId="{1CA72198-00A0-4837-8B47-48A71CBEBAF0}" destId="{B9414B06-D7D5-4634-B392-97EF3AFD6E85}" srcOrd="2" destOrd="0" parTransId="{212E74A5-AC4B-459F-94F2-E31FB29A63BA}" sibTransId="{0E8B1DDC-5E8C-48A5-A3D6-6F667EB91CF8}"/>
    <dgm:cxn modelId="{AD27509E-43E3-429E-92CA-DB34EDD3616B}" type="presOf" srcId="{5C10E273-FB4E-467B-BDB9-7BCCDD1A1A90}" destId="{89336845-81E3-4BA9-83B1-ABABB869B1AB}" srcOrd="0" destOrd="0" presId="urn:microsoft.com/office/officeart/2005/8/layout/hList1"/>
    <dgm:cxn modelId="{607DD2E8-E9E3-42B9-98C8-312A13BC8C0C}" srcId="{1CA72198-00A0-4837-8B47-48A71CBEBAF0}" destId="{9E74BE0F-75BB-4B26-996E-D1CF05D2BCA8}" srcOrd="1" destOrd="0" parTransId="{084AC7B0-51E3-4F70-99C9-1310617FD2CF}" sibTransId="{CA8C3ACE-278D-4AE0-9802-F57CD8FE87CB}"/>
    <dgm:cxn modelId="{00A0DE24-DA3F-47DD-9F80-80A3E1CA0296}" srcId="{226ED18F-B1F2-435C-A85C-486E5DF378F2}" destId="{5C10E273-FB4E-467B-BDB9-7BCCDD1A1A90}" srcOrd="0" destOrd="0" parTransId="{BAA46B29-D2B8-4590-A6F2-EE4AFCCF18BD}" sibTransId="{8F32F571-6445-400D-841F-B811AD130D2B}"/>
    <dgm:cxn modelId="{6FDF2126-1091-42EA-AAB7-DC2E2AFCE314}" srcId="{C92DD3AD-1F4F-4E78-9C93-2257FE04EFCD}" destId="{FDBA1523-1C6F-4F9D-B837-4D59AA20B2EA}" srcOrd="1" destOrd="0" parTransId="{C44A4B9A-FDB6-4E12-A80A-CC09D4D7DFEF}" sibTransId="{FE313303-5E45-4D74-AFBC-978D2D2733F4}"/>
    <dgm:cxn modelId="{137BF4A9-3402-4BE5-90EB-7D52697E00F8}" type="presOf" srcId="{EE7DCD2E-788F-4D2A-8D1B-7971AF9B27D0}" destId="{6A4B397E-4B83-4FCF-8BD5-40030F6EAEFE}" srcOrd="0" destOrd="0" presId="urn:microsoft.com/office/officeart/2005/8/layout/hList1"/>
    <dgm:cxn modelId="{FF6F332B-E6C3-4C4F-BCE3-14C2CFA6ADD7}" type="presOf" srcId="{9E74BE0F-75BB-4B26-996E-D1CF05D2BCA8}" destId="{3ACE2A6D-9457-4B3A-8A3D-8008680BFCA7}" srcOrd="0" destOrd="1" presId="urn:microsoft.com/office/officeart/2005/8/layout/hList1"/>
    <dgm:cxn modelId="{41B7DF01-0B79-4427-9E8A-0760B28D53A4}" type="presOf" srcId="{B9414B06-D7D5-4634-B392-97EF3AFD6E85}" destId="{3ACE2A6D-9457-4B3A-8A3D-8008680BFCA7}" srcOrd="0" destOrd="2" presId="urn:microsoft.com/office/officeart/2005/8/layout/hList1"/>
    <dgm:cxn modelId="{14BE2E7F-D208-4C0D-B2B0-628A616822EA}" srcId="{EE7DCD2E-788F-4D2A-8D1B-7971AF9B27D0}" destId="{1CA72198-00A0-4837-8B47-48A71CBEBAF0}" srcOrd="0" destOrd="0" parTransId="{1AA962DF-9D4E-445F-BE9A-621B480032E3}" sibTransId="{6FCA57B0-B5B1-452E-85E9-3D309688DB9D}"/>
    <dgm:cxn modelId="{C3EC3192-1A51-47CC-AB72-CA17D822E14E}" type="presOf" srcId="{C92DD3AD-1F4F-4E78-9C93-2257FE04EFCD}" destId="{B7B87DA9-7B8C-4214-A03B-0B258397245A}" srcOrd="0" destOrd="0" presId="urn:microsoft.com/office/officeart/2005/8/layout/hList1"/>
    <dgm:cxn modelId="{36FFD07A-4BEE-412A-886C-BFB05AEA189C}" type="presOf" srcId="{FDBA1523-1C6F-4F9D-B837-4D59AA20B2EA}" destId="{CBE66742-622F-47B8-AC4F-0541DCD530C1}" srcOrd="0" destOrd="1" presId="urn:microsoft.com/office/officeart/2005/8/layout/hList1"/>
    <dgm:cxn modelId="{53C4A7D1-574B-469B-B070-CB3B185492A2}" srcId="{EE7DCD2E-788F-4D2A-8D1B-7971AF9B27D0}" destId="{C92DD3AD-1F4F-4E78-9C93-2257FE04EFCD}" srcOrd="1" destOrd="0" parTransId="{7E1A5BFA-7B14-47D0-A595-BB216E264D7C}" sibTransId="{A9C023C5-B0C8-4F31-961C-C3547E00462D}"/>
    <dgm:cxn modelId="{FC74766B-B6E7-4B95-9851-1820FC34D4EE}" srcId="{C92DD3AD-1F4F-4E78-9C93-2257FE04EFCD}" destId="{4E06F8E9-8582-45BA-A36D-78AB412C8A08}" srcOrd="0" destOrd="0" parTransId="{F5328531-9D4F-4A9A-9291-A2BCC3DC6DFA}" sibTransId="{C7207368-CF2F-46E3-B873-8F6871CC610C}"/>
    <dgm:cxn modelId="{7C21DDB5-38B6-4F51-B80A-9C7C5E63DAEE}" srcId="{1CA72198-00A0-4837-8B47-48A71CBEBAF0}" destId="{F2B72598-71EA-4D32-B5AF-53ED07C08A62}" srcOrd="0" destOrd="0" parTransId="{5A330793-2C39-40B8-AC31-55B919738ABB}" sibTransId="{9549E4A5-660F-4F6B-AB7B-5A2AB70FE029}"/>
    <dgm:cxn modelId="{58BC9A8E-6DA0-4E66-B6DF-2F4873626EBE}" type="presParOf" srcId="{6A4B397E-4B83-4FCF-8BD5-40030F6EAEFE}" destId="{FB55E1B1-4A87-46F0-BD2E-2BE0C85241BC}" srcOrd="0" destOrd="0" presId="urn:microsoft.com/office/officeart/2005/8/layout/hList1"/>
    <dgm:cxn modelId="{1EEC43D9-603B-4F10-AF62-0B8E01260D78}" type="presParOf" srcId="{FB55E1B1-4A87-46F0-BD2E-2BE0C85241BC}" destId="{A31A19EC-9723-44A2-923A-91D6D451BB04}" srcOrd="0" destOrd="0" presId="urn:microsoft.com/office/officeart/2005/8/layout/hList1"/>
    <dgm:cxn modelId="{798C092B-8D5A-44D1-B34E-2E6D3DDA3FA7}" type="presParOf" srcId="{FB55E1B1-4A87-46F0-BD2E-2BE0C85241BC}" destId="{3ACE2A6D-9457-4B3A-8A3D-8008680BFCA7}" srcOrd="1" destOrd="0" presId="urn:microsoft.com/office/officeart/2005/8/layout/hList1"/>
    <dgm:cxn modelId="{9D6534E6-36C7-4C05-AEBF-771F9B087D3C}" type="presParOf" srcId="{6A4B397E-4B83-4FCF-8BD5-40030F6EAEFE}" destId="{6970820D-D515-4230-880A-DB6FB26408A7}" srcOrd="1" destOrd="0" presId="urn:microsoft.com/office/officeart/2005/8/layout/hList1"/>
    <dgm:cxn modelId="{1F2A4C54-767D-4CE1-9858-53C318C877DF}" type="presParOf" srcId="{6A4B397E-4B83-4FCF-8BD5-40030F6EAEFE}" destId="{318771AC-62A3-4427-A053-2F356B9956E0}" srcOrd="2" destOrd="0" presId="urn:microsoft.com/office/officeart/2005/8/layout/hList1"/>
    <dgm:cxn modelId="{F8DB0117-2E30-4EE2-AF5E-96A61FB0B0BD}" type="presParOf" srcId="{318771AC-62A3-4427-A053-2F356B9956E0}" destId="{B7B87DA9-7B8C-4214-A03B-0B258397245A}" srcOrd="0" destOrd="0" presId="urn:microsoft.com/office/officeart/2005/8/layout/hList1"/>
    <dgm:cxn modelId="{4F1ED1A3-B298-43BA-858A-973A38566B59}" type="presParOf" srcId="{318771AC-62A3-4427-A053-2F356B9956E0}" destId="{CBE66742-622F-47B8-AC4F-0541DCD530C1}" srcOrd="1" destOrd="0" presId="urn:microsoft.com/office/officeart/2005/8/layout/hList1"/>
    <dgm:cxn modelId="{8D644054-6D2F-4D12-91CA-FFE76D33024E}" type="presParOf" srcId="{6A4B397E-4B83-4FCF-8BD5-40030F6EAEFE}" destId="{EC5ABA70-B449-436E-8B94-4DC690654360}" srcOrd="3" destOrd="0" presId="urn:microsoft.com/office/officeart/2005/8/layout/hList1"/>
    <dgm:cxn modelId="{CFB2395D-D0BF-4D03-AF62-3AFB12EF430A}" type="presParOf" srcId="{6A4B397E-4B83-4FCF-8BD5-40030F6EAEFE}" destId="{D4592586-3489-4AB3-9873-56B02F6EE54F}" srcOrd="4" destOrd="0" presId="urn:microsoft.com/office/officeart/2005/8/layout/hList1"/>
    <dgm:cxn modelId="{E1CC4001-4C2D-4752-AC5E-5BD5CA27BE9E}" type="presParOf" srcId="{D4592586-3489-4AB3-9873-56B02F6EE54F}" destId="{0E8AA0EC-0755-49E4-AE16-C5B7A545C4AB}" srcOrd="0" destOrd="0" presId="urn:microsoft.com/office/officeart/2005/8/layout/hList1"/>
    <dgm:cxn modelId="{B489EE38-912D-432A-996E-5D7B296E7C43}" type="presParOf" srcId="{D4592586-3489-4AB3-9873-56B02F6EE54F}" destId="{89336845-81E3-4BA9-83B1-ABABB869B1A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34FDD7-E4FB-4395-B5D4-F0D1895B07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74ACCB6-2B3C-42F2-893C-1AC625E884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A3CACCD-E723-45AA-979A-69957E26C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10CE-F10F-442F-881D-0EC16641FF71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3AD130-D91A-4E5C-AEF7-0417D2444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2DB08A-92DD-4ACE-881F-E21E940C9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EAA5B-4EE5-4B3A-8F30-6F4E158E93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786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4B05C0-AE77-43B8-98E4-A51747394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88926D4-F213-418C-9730-A93EF133F7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33DBDB1-EFCF-40AC-ABB3-46E8F9CD1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10CE-F10F-442F-881D-0EC16641FF71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B0017EB-B7DE-4966-A4B1-2CC711A17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5F376F-1645-47C2-8008-51A1BE7FA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EAA5B-4EE5-4B3A-8F30-6F4E158E93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149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324DDD9-AABB-4A32-81CD-6F635FD0DE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8DF3850-D50A-40CC-8FC9-8206C1DF09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12B0E7-2B2A-47F1-9112-8C573FAD6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10CE-F10F-442F-881D-0EC16641FF71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B0A224-0A89-4C54-AED6-DE19B01CB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CBCC21-7515-4A3F-B831-19E23DD17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EAA5B-4EE5-4B3A-8F30-6F4E158E93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160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64EAF0-4528-47DB-9A6F-811DEBCC6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EF04DE-49AB-4F77-8477-1638EACD1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D04AB88-443A-49D0-ACCA-4F09A0B40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10CE-F10F-442F-881D-0EC16641FF71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BBB8BC3-EEAB-4842-9483-3EDD674CF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89FE19C-1A31-416B-9D6B-0108AA1FF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EAA5B-4EE5-4B3A-8F30-6F4E158E93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702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1EC841-1FF6-424A-8946-C25512EC8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C307036-8BBF-41AD-8463-34DF919EC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85370F-694A-4BB7-AB71-337CA9D03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10CE-F10F-442F-881D-0EC16641FF71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59D383-9076-4B3A-B105-9299A4B87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315166-44B3-4C1C-BBE3-8898B4832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EAA5B-4EE5-4B3A-8F30-6F4E158E93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052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305601-5410-4EFE-A0EE-F138936D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D2421F-5DE0-4348-BF78-81DB6CF034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81A3985-A60D-4D2A-81B7-ED26ABF172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11C2C89-8FB0-4CDC-83D5-7BE4D6D24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10CE-F10F-442F-881D-0EC16641FF71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6C35BF0-C484-4942-9C85-27E61BF44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A524BC0-BA44-4BD5-AD52-959F87116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EAA5B-4EE5-4B3A-8F30-6F4E158E93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899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0136AA-FECE-428B-B714-1F3F7DEEE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F55482E-6BBA-49CC-B322-7A8711E45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2FBF5CF-5E6C-46C3-ADB2-9049CE999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F9DD911-28EB-44C5-A6B7-A6EAB4C8DB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310C529-6810-4D27-B544-37022580EA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9373785-9C49-4C5B-92A6-30F6590FF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10CE-F10F-442F-881D-0EC16641FF71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1FB31D3-8BCD-42B8-B338-1A829B111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1E3A2A3-3DAF-4C09-9D20-97A3BB77C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EAA5B-4EE5-4B3A-8F30-6F4E158E93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228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ECDCD3-9742-4C7E-957D-2BAEB4A49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CEE00F9-19D6-4912-836E-DBC9AA548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10CE-F10F-442F-881D-0EC16641FF71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002112E-ABE3-4422-AFCB-93EA19E0B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F29E037-3DC1-4962-B921-46D9924BA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EAA5B-4EE5-4B3A-8F30-6F4E158E93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3FF932E-95FA-4D61-9885-0060D6B4D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10CE-F10F-442F-881D-0EC16641FF71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1255961-A305-4411-AA32-CCBA06C02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24D3479-4A09-4F60-A27C-8F89A2A9B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EAA5B-4EE5-4B3A-8F30-6F4E158E93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661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856597-5537-40E1-8E1D-0126B01F4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B2CAB7-F2CA-46E7-B879-B77C8856B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18DF0D1-08D0-4CD8-802A-040BDE9B4B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242B107-35B0-4841-A5A8-EAA675CD3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10CE-F10F-442F-881D-0EC16641FF71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4E93F01-4056-458E-A4F5-8831E8EFC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FA0DAEE-2738-476E-99F9-339F92F0D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EAA5B-4EE5-4B3A-8F30-6F4E158E93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248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498191-1F8A-414D-A408-0354239F3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4187266-8C70-4E3B-981C-14BF5298E9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97C8126-4A01-490B-86FB-BED95637BF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1E1D4FA-D75D-41EE-AC09-96A87074C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10CE-F10F-442F-881D-0EC16641FF71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E30D102-D230-44B9-AD92-D438D7F89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E6B29D6-E764-4C55-9DD4-3869A1D1C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EAA5B-4EE5-4B3A-8F30-6F4E158E93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93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AAD608F-9403-4C8E-9138-C6F0C0A41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E9F8B6F-53D8-487B-81ED-C7E355381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6F0A882-779B-42AC-BABC-0DA9F066D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910CE-F10F-442F-881D-0EC16641FF71}" type="datetimeFigureOut">
              <a:rPr lang="en-GB" smtClean="0"/>
              <a:t>18/11/2021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3A0BB88-FB42-4648-BFA2-411F62CCE9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543485-8EC8-438A-ADA7-881FB830CB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EAA5B-4EE5-4B3A-8F30-6F4E158E93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1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16">
            <a:extLst>
              <a:ext uri="{FF2B5EF4-FFF2-40B4-BE49-F238E27FC236}">
                <a16:creationId xmlns:a16="http://schemas.microsoft.com/office/drawing/2014/main" xmlns="" id="{9AFC454B-A080-4D23-B177-6D5356C6E6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18">
            <a:extLst>
              <a:ext uri="{FF2B5EF4-FFF2-40B4-BE49-F238E27FC236}">
                <a16:creationId xmlns:a16="http://schemas.microsoft.com/office/drawing/2014/main" xmlns="" id="{D0522C2C-7B5C-48A7-A969-03941E5D2E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9427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Freeform 13">
            <a:extLst>
              <a:ext uri="{FF2B5EF4-FFF2-40B4-BE49-F238E27FC236}">
                <a16:creationId xmlns:a16="http://schemas.microsoft.com/office/drawing/2014/main" xmlns="" id="{9C682A1A-5B2D-4111-BBD6-620165633E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2">
            <a:extLst>
              <a:ext uri="{FF2B5EF4-FFF2-40B4-BE49-F238E27FC236}">
                <a16:creationId xmlns:a16="http://schemas.microsoft.com/office/drawing/2014/main" xmlns="" id="{D6EE29F2-D77F-4BD0-A20B-334D316A1C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758029" y="333478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Arc 24">
            <a:extLst>
              <a:ext uri="{FF2B5EF4-FFF2-40B4-BE49-F238E27FC236}">
                <a16:creationId xmlns:a16="http://schemas.microsoft.com/office/drawing/2014/main" xmlns="" id="{22D09ED2-868F-42C6-866E-F92E0CEF31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520172">
            <a:off x="1474479" y="1096414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A61DC3-537D-44AC-AB3E-351ED10FB4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en-GB" sz="5600" dirty="0"/>
              <a:t>Updated Supra-Regional </a:t>
            </a:r>
            <a:br>
              <a:rPr lang="en-GB" sz="5600" dirty="0"/>
            </a:br>
            <a:r>
              <a:rPr lang="en-GB" sz="5600" dirty="0"/>
              <a:t>Penile Cancer Guidelines</a:t>
            </a:r>
            <a:br>
              <a:rPr lang="en-GB" sz="5600" dirty="0"/>
            </a:br>
            <a:r>
              <a:rPr lang="en-GB" sz="5600" dirty="0"/>
              <a:t>November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B017265-FB65-4AA4-8A19-29935FF86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en-GB" sz="2200"/>
              <a:t>Aditya Manjunath</a:t>
            </a:r>
          </a:p>
          <a:p>
            <a:pPr algn="r"/>
            <a:r>
              <a:rPr lang="en-GB" sz="2200"/>
              <a:t>Consultant Urological Surgeon</a:t>
            </a:r>
          </a:p>
          <a:p>
            <a:pPr algn="r"/>
            <a:r>
              <a:rPr lang="en-GB" sz="2200"/>
              <a:t>North Bristol NHS Trust </a:t>
            </a:r>
          </a:p>
        </p:txBody>
      </p:sp>
    </p:spTree>
    <p:extLst>
      <p:ext uri="{BB962C8B-B14F-4D97-AF65-F5344CB8AC3E}">
        <p14:creationId xmlns:p14="http://schemas.microsoft.com/office/powerpoint/2010/main" val="111373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9A0FF4-532F-4D12-A315-2514F7D09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Oncological therapies and research	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85235C-CCE7-4223-900A-6B65B3C32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Neoadjuvant chemotherapy in bulky, fixed inguinal node mass</a:t>
            </a:r>
          </a:p>
          <a:p>
            <a:r>
              <a:rPr lang="en-GB" dirty="0"/>
              <a:t>Adjuvant chemotherapy or radiotherapy in patients with pN2 and pN3 inguinal or pelvic nodal disease</a:t>
            </a:r>
          </a:p>
          <a:p>
            <a:endParaRPr lang="en-GB" dirty="0"/>
          </a:p>
          <a:p>
            <a:r>
              <a:rPr lang="en-GB" dirty="0"/>
              <a:t>Research trials:</a:t>
            </a:r>
          </a:p>
          <a:p>
            <a:pPr lvl="1"/>
            <a:r>
              <a:rPr lang="en-GB" dirty="0" err="1"/>
              <a:t>InPACT</a:t>
            </a:r>
            <a:r>
              <a:rPr lang="en-GB" dirty="0"/>
              <a:t> – randomised multicentre study looking at management of palpable inguinal nodes</a:t>
            </a:r>
          </a:p>
          <a:p>
            <a:pPr lvl="1"/>
            <a:r>
              <a:rPr lang="en-GB" dirty="0"/>
              <a:t>Oncology trial in locally advanced/metastatic disease – EPIC trial</a:t>
            </a:r>
          </a:p>
        </p:txBody>
      </p:sp>
    </p:spTree>
    <p:extLst>
      <p:ext uri="{BB962C8B-B14F-4D97-AF65-F5344CB8AC3E}">
        <p14:creationId xmlns:p14="http://schemas.microsoft.com/office/powerpoint/2010/main" val="2191147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7">
            <a:extLst>
              <a:ext uri="{FF2B5EF4-FFF2-40B4-BE49-F238E27FC236}">
                <a16:creationId xmlns:a16="http://schemas.microsoft.com/office/drawing/2014/main" xmlns="" id="{73DE2CFE-42F2-48F0-8706-5264E012B1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6B6237-27EE-4EF5-B97C-A55CCF81D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</p:spPr>
        <p:txBody>
          <a:bodyPr>
            <a:normAutofit/>
          </a:bodyPr>
          <a:lstStyle/>
          <a:p>
            <a:r>
              <a:rPr lang="en-GB" sz="3200">
                <a:solidFill>
                  <a:srgbClr val="FFFFFF"/>
                </a:solidFill>
              </a:rPr>
              <a:t>Follow up (tables in guidelines)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6D0EF5-086C-4272-A566-8FB3C288F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951" y="3355130"/>
            <a:ext cx="2669407" cy="2427333"/>
          </a:xfrm>
        </p:spPr>
        <p:txBody>
          <a:bodyPr>
            <a:normAutofit/>
          </a:bodyPr>
          <a:lstStyle/>
          <a:p>
            <a:r>
              <a:rPr lang="en-GB" dirty="0"/>
              <a:t>Risk stratified follow up based on T stage and N stage</a:t>
            </a:r>
          </a:p>
          <a:p>
            <a:endParaRPr lang="en-GB" sz="1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77C498F-1536-49D4-931F-4EEE9F4250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1368" y="1204108"/>
            <a:ext cx="7716130" cy="456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096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B0CF84-0AC8-4766-8C62-008BA6E63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Updates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AB5307-3725-499B-AFA1-1C0CF8A7F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Demographics</a:t>
            </a:r>
          </a:p>
          <a:p>
            <a:pPr lvl="1"/>
            <a:r>
              <a:rPr lang="en-GB" dirty="0"/>
              <a:t>Unchanged – Referrals from SWAG, Three Counties and Peninsula networks</a:t>
            </a:r>
          </a:p>
          <a:p>
            <a:pPr lvl="1"/>
            <a:r>
              <a:rPr lang="en-GB" dirty="0"/>
              <a:t>Population – approximately 5 million people </a:t>
            </a:r>
          </a:p>
          <a:p>
            <a:pPr lvl="1"/>
            <a:endParaRPr lang="en-GB" dirty="0"/>
          </a:p>
          <a:p>
            <a:r>
              <a:rPr lang="en-GB" dirty="0"/>
              <a:t>What has changed?</a:t>
            </a:r>
          </a:p>
          <a:p>
            <a:pPr lvl="1"/>
            <a:r>
              <a:rPr lang="en-GB" dirty="0"/>
              <a:t>Personnel</a:t>
            </a:r>
          </a:p>
          <a:p>
            <a:pPr lvl="1"/>
            <a:r>
              <a:rPr lang="en-GB" dirty="0"/>
              <a:t>NHS England penile cancer care guidelines 2019</a:t>
            </a:r>
          </a:p>
          <a:p>
            <a:pPr lvl="1"/>
            <a:r>
              <a:rPr lang="en-GB" dirty="0"/>
              <a:t>Clinical pathways</a:t>
            </a:r>
          </a:p>
          <a:p>
            <a:pPr lvl="1"/>
            <a:r>
              <a:rPr lang="en-GB" dirty="0"/>
              <a:t>Follow up</a:t>
            </a:r>
          </a:p>
        </p:txBody>
      </p:sp>
    </p:spTree>
    <p:extLst>
      <p:ext uri="{BB962C8B-B14F-4D97-AF65-F5344CB8AC3E}">
        <p14:creationId xmlns:p14="http://schemas.microsoft.com/office/powerpoint/2010/main" val="2558454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23AC064-BC96-4F32-8AE1-B2FD387548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72E8C6-9461-4A23-A9ED-94AFD09CC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51" y="433545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>
                <a:solidFill>
                  <a:srgbClr val="FFFFFF"/>
                </a:solidFill>
              </a:rPr>
              <a:t>Personnel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7E7C77BC-7138-40B1-A15B-20F57A4946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67C285A7-CDB7-4E7E-BAD4-1CCD0D1959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1567" y="2589759"/>
            <a:ext cx="5455917" cy="3671754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DB146403-F3D6-484B-B2ED-97F9565D03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61011F7-250D-480D-95B3-8B5D2A7386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5073" y="3222504"/>
            <a:ext cx="5455917" cy="2406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828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7">
            <a:extLst>
              <a:ext uri="{FF2B5EF4-FFF2-40B4-BE49-F238E27FC236}">
                <a16:creationId xmlns:a16="http://schemas.microsoft.com/office/drawing/2014/main" xmlns="" id="{D4771268-CB57-404A-9271-370EB28F60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89EBBC-E9EC-4FD3-83C3-7F32B7388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NHS England</a:t>
            </a:r>
            <a:b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2019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F88D6312-7BA0-431E-B12D-7127BB7C94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06975" y="643466"/>
            <a:ext cx="4321382" cy="556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311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DD0972-F460-4FEC-BB30-4888E4081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Summary of NHSE Service Specification 2019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90302020-C9A3-46E3-BD13-39F86C44A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/>
              <a:t>Supra-network care</a:t>
            </a:r>
          </a:p>
          <a:p>
            <a:r>
              <a:rPr lang="en-GB"/>
              <a:t>All operations to be carried out at host MDT site in single hospital by specialist penile cancer team</a:t>
            </a:r>
          </a:p>
          <a:p>
            <a:r>
              <a:rPr lang="en-GB"/>
              <a:t>All penile cancer cases must be discussed at MDT to ratify treatment</a:t>
            </a:r>
          </a:p>
          <a:p>
            <a:r>
              <a:rPr lang="en-GB"/>
              <a:t>Team </a:t>
            </a:r>
          </a:p>
          <a:p>
            <a:pPr lvl="1"/>
            <a:r>
              <a:rPr lang="en-GB"/>
              <a:t>Minimum 2 surgeons</a:t>
            </a:r>
          </a:p>
          <a:p>
            <a:pPr lvl="1"/>
            <a:r>
              <a:rPr lang="en-GB"/>
              <a:t>Clinical/medical oncologist</a:t>
            </a:r>
          </a:p>
          <a:p>
            <a:pPr lvl="1"/>
            <a:r>
              <a:rPr lang="en-GB"/>
              <a:t>CNS</a:t>
            </a:r>
          </a:p>
          <a:p>
            <a:pPr lvl="1"/>
            <a:r>
              <a:rPr lang="en-GB"/>
              <a:t>Specialist Radiology/Pathology</a:t>
            </a:r>
          </a:p>
          <a:p>
            <a:pPr lvl="1"/>
            <a:r>
              <a:rPr lang="en-GB"/>
              <a:t>Allied teams – Palliative care, Psychological support, Lymphoedema support etc</a:t>
            </a:r>
          </a:p>
        </p:txBody>
      </p:sp>
    </p:spTree>
    <p:extLst>
      <p:ext uri="{BB962C8B-B14F-4D97-AF65-F5344CB8AC3E}">
        <p14:creationId xmlns:p14="http://schemas.microsoft.com/office/powerpoint/2010/main" val="734484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E10CFD-77BE-4E3F-99AA-1CB0B5C0C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Clinical pathway – Referral to NBT penile cancer centre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BCEDE4-9117-4A61-8849-79D15E3D7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Need to be referred urgently </a:t>
            </a:r>
          </a:p>
          <a:p>
            <a:pPr lvl="1"/>
            <a:r>
              <a:rPr lang="en-GB" dirty="0"/>
              <a:t>Biopsy preferable but if clinically obvious tumour – we would accept patients without biopsy</a:t>
            </a:r>
          </a:p>
          <a:p>
            <a:pPr lvl="1"/>
            <a:r>
              <a:rPr lang="en-GB" dirty="0"/>
              <a:t>If phimosis and extent of tumour not easily assessed – dorsal slit and biopsy should be performed</a:t>
            </a:r>
          </a:p>
          <a:p>
            <a:pPr lvl="1"/>
            <a:r>
              <a:rPr lang="en-GB" b="1" dirty="0"/>
              <a:t>Avoid circumcision in penile cancers – makes definitive organ sparing surgery and reconstruction more difficult and less successful </a:t>
            </a:r>
          </a:p>
          <a:p>
            <a:r>
              <a:rPr lang="en-GB" dirty="0"/>
              <a:t>Weekly MDT meeting (Wednesday PM)</a:t>
            </a:r>
          </a:p>
          <a:p>
            <a:r>
              <a:rPr lang="en-GB" dirty="0"/>
              <a:t>2 week cycle – 3 x penile clinics and 7 x operating lists to see and treat patients</a:t>
            </a: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2551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1D852-86A4-4FD0-8005-B54C8C14E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Clinical pathway – Pre-malignant lesions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E0C973-4B90-41FF-83B4-BB6241B40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Terminology change</a:t>
            </a:r>
          </a:p>
          <a:p>
            <a:pPr lvl="1"/>
            <a:r>
              <a:rPr lang="en-GB" sz="2800" dirty="0"/>
              <a:t>All cases under umbrella histological term Penile Intra-epithelial Neoplasia (</a:t>
            </a:r>
            <a:r>
              <a:rPr lang="en-GB" sz="2800" dirty="0" err="1"/>
              <a:t>PeIN</a:t>
            </a:r>
            <a:r>
              <a:rPr lang="en-GB" sz="2800" dirty="0"/>
              <a:t>)</a:t>
            </a:r>
          </a:p>
          <a:p>
            <a:pPr lvl="1"/>
            <a:r>
              <a:rPr lang="en-GB" sz="2800" dirty="0"/>
              <a:t>2 x types</a:t>
            </a:r>
          </a:p>
          <a:p>
            <a:pPr lvl="2"/>
            <a:r>
              <a:rPr lang="en-GB" sz="2800" dirty="0"/>
              <a:t>Undifferentiated – HPV driven, higher chance of invasive malignancy</a:t>
            </a:r>
          </a:p>
          <a:p>
            <a:pPr lvl="2"/>
            <a:r>
              <a:rPr lang="en-GB" sz="2800" dirty="0"/>
              <a:t>Differentiated – low risk for malignant transformation</a:t>
            </a:r>
          </a:p>
        </p:txBody>
      </p:sp>
    </p:spTree>
    <p:extLst>
      <p:ext uri="{BB962C8B-B14F-4D97-AF65-F5344CB8AC3E}">
        <p14:creationId xmlns:p14="http://schemas.microsoft.com/office/powerpoint/2010/main" val="2044678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8C4EDC-AA16-4309-B2A2-4FE33A570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Clinical pathway – treatment of primary tumour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CC9D1D-7102-4F0A-B67D-7B77DC91F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sz="3200" dirty="0"/>
              <a:t>Organ sparing surgery where </a:t>
            </a:r>
            <a:r>
              <a:rPr lang="en-GB" sz="3200" dirty="0" err="1"/>
              <a:t>oncologically</a:t>
            </a:r>
            <a:r>
              <a:rPr lang="en-GB" sz="3200" dirty="0"/>
              <a:t> safe to do so</a:t>
            </a:r>
          </a:p>
          <a:p>
            <a:pPr lvl="1"/>
            <a:r>
              <a:rPr lang="en-GB" sz="3200" dirty="0"/>
              <a:t>Surgical margin of &gt;1mm appears to be safe (Sri et al, 2018)</a:t>
            </a:r>
          </a:p>
          <a:p>
            <a:pPr lvl="1"/>
            <a:r>
              <a:rPr lang="en-GB" sz="3200" dirty="0"/>
              <a:t>Simultaneous reconstruction offered to all patients</a:t>
            </a:r>
          </a:p>
          <a:p>
            <a:pPr lvl="2"/>
            <a:r>
              <a:rPr lang="en-GB" sz="3200" dirty="0"/>
              <a:t>Some data to show benefit in patients who are sexually active</a:t>
            </a:r>
          </a:p>
          <a:p>
            <a:r>
              <a:rPr lang="en-GB" sz="3200" dirty="0"/>
              <a:t>Penile MRI scan not required in all patients, if done then must be done with artificial erection</a:t>
            </a:r>
          </a:p>
        </p:txBody>
      </p:sp>
    </p:spTree>
    <p:extLst>
      <p:ext uri="{BB962C8B-B14F-4D97-AF65-F5344CB8AC3E}">
        <p14:creationId xmlns:p14="http://schemas.microsoft.com/office/powerpoint/2010/main" val="398778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9775F4-FA2E-4356-A66E-B24CD461F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378" y="320675"/>
            <a:ext cx="11407487" cy="1325563"/>
          </a:xfrm>
        </p:spPr>
        <p:txBody>
          <a:bodyPr>
            <a:normAutofit/>
          </a:bodyPr>
          <a:lstStyle/>
          <a:p>
            <a:r>
              <a:rPr lang="en-GB" sz="4200"/>
              <a:t>Clinical pathways – management of inguinal/pelvic nodes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57E880AD-4CCA-4CD0-9F85-246ACB8873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6459891"/>
              </p:ext>
            </p:extLst>
          </p:nvPr>
        </p:nvGraphicFramePr>
        <p:xfrm>
          <a:off x="391379" y="1825625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6530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461</Words>
  <Application>Microsoft Office PowerPoint</Application>
  <PresentationFormat>Custom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Updated Supra-Regional  Penile Cancer Guidelines November 2021</vt:lpstr>
      <vt:lpstr>Updates</vt:lpstr>
      <vt:lpstr>Personnel </vt:lpstr>
      <vt:lpstr>NHS England 2019 </vt:lpstr>
      <vt:lpstr>Summary of NHSE Service Specification 2019</vt:lpstr>
      <vt:lpstr>Clinical pathway – Referral to NBT penile cancer centre</vt:lpstr>
      <vt:lpstr>Clinical pathway – Pre-malignant lesions</vt:lpstr>
      <vt:lpstr>Clinical pathway – treatment of primary tumour</vt:lpstr>
      <vt:lpstr>Clinical pathways – management of inguinal/pelvic nodes</vt:lpstr>
      <vt:lpstr>Oncological therapies and research </vt:lpstr>
      <vt:lpstr>Follow up (tables in guidelines)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Updated Supra-Regional  Penile Cancer Guidelines November 2021</dc:title>
  <dc:creator>Aditya Manjunath</dc:creator>
  <cp:lastModifiedBy>Dunderdale, Helen</cp:lastModifiedBy>
  <cp:revision>10</cp:revision>
  <dcterms:created xsi:type="dcterms:W3CDTF">2021-11-17T15:37:58Z</dcterms:created>
  <dcterms:modified xsi:type="dcterms:W3CDTF">2021-11-18T12:25:27Z</dcterms:modified>
</cp:coreProperties>
</file>