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B2A1D-C29E-A247-A9B4-08D36C05B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DAC6F09-CDCC-5F40-ACD0-B9007038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C70269-99BF-624E-86FB-20EE4EEA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3A53DC-0F51-8246-8746-5C8692D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2519D0-FB3F-0640-A870-F514A50F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923001-073E-4242-AA92-54AD00D0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B4BE0FA-4DEA-8142-A1A1-15F7DC18E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A94F5E-CC6D-AC44-8B04-8AEA69BB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41DBF3-9DDA-6A47-A09E-967ABE82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940167-66B9-294E-8529-F1BB0654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61E0CB-4E83-F744-8F4F-5A1A8E25C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8C4C46C-AA87-064B-AF53-B96275992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28096C-F026-BB4C-98E6-98FD228F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74CC3C-3DC0-D442-A218-A7E07760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3001B8-B35F-B84B-A091-1631150F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4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C63EE0-54E1-A241-A6F6-3F2E63DB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F78D37-74A7-8441-AB98-7E4DFFE7D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9D8E2D-19B9-B049-B2D0-19342728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BCB652-3B5E-9144-BFCE-1B97FF53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ACDDDD-A7A0-8941-AF42-164A5016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DF817-E61A-AA41-9A65-46104181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8AE692-554F-4643-B79E-3AD589252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482AEB-EF8F-F84B-8F29-BBD6FA07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92BA2D-AC45-7A49-87C8-13FC2F49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394C7A-ED1B-914A-B42F-7630D52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F7D355-F139-6240-B1A1-E99089AF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3634E9-FF02-524A-A604-F94412502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C3143F5-EAF9-4245-BA97-98AD8AD6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E40FC1-9DC4-5147-B29B-262B302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6BF508-4D09-BD44-AA89-DB6CCCBE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E0D84A-4912-074E-B566-73C9D903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ADF856-57A4-634F-AAB5-EAAD22B6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C3A03C-D1DE-C64A-B38F-0FFBD7AD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7F260C-DDAE-8948-A7FF-A04760495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5571F4F-DBBF-7B4E-8671-C36F1DB42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4F4D912-0CB8-5A4A-8F86-64C98F361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7354FAF-3DD6-8C46-8FD3-EB544F19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E0375A1-C5F8-DB41-BCF1-8D33B8A4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2346187-4D91-A440-8C24-8A74B9B1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CA4D0-920E-2040-A003-C3068373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D867B6B-D1CA-1E47-AC09-548D5114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93B039-4C14-5545-93F0-8032DD3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3A488FA-9A03-9E4E-8630-C2049523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15106FE-6466-B24F-BBB4-795B1729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308F96-477C-B842-90DB-318127A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F9D5A7-0AD2-2B4F-9C2C-F33DD08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32C9EC-7824-1345-92CC-5F73946E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7AA2D7-F3AF-C545-B42B-92908ECD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1D915AD-1489-9C47-9452-CFD3B14CD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E68B616-8988-0742-8C47-85EA0E3F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EE96CE-ABFE-A74B-A426-2FE3581C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16ED8E-6AB0-BA4B-A6DF-4A24AC3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A74174-AF03-994D-802E-D193E7AF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C839DEE-7F87-CA40-9964-BEB7671F5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6809B31-A341-0F44-BE5F-45715C2E8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160B04-909F-2A47-AD7A-75629E4B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D98378-52BF-F640-97CA-C25D7EE9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D79B47-66AB-3142-B83C-5D6338A7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244B463-E68F-8C4C-A5B8-60D8303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9BE169-6400-FD43-A256-3966AF3F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138665-4453-364D-8C9E-0161CCDB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EB5-5D58-F544-8537-99AC2257EE2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42CDD6-FE67-F444-A781-22CF152C2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6D695-8B85-C346-83C0-3983EDC6E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95DA-58D9-6F4A-8531-115A1DC47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84AF0B-367D-8D4C-971B-9703DEA05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Treatment Gap Resources for PCNs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F7E216-45CD-6641-9EE4-7C55D81A76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Amelia Randle</a:t>
            </a:r>
          </a:p>
          <a:p>
            <a:r>
              <a:rPr lang="en-US" dirty="0" smtClean="0"/>
              <a:t>SWAG Cancer Alliance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Urology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2" y="2268415"/>
            <a:ext cx="11412415" cy="312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27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rgbClr val="FF0000"/>
                </a:solidFill>
              </a:rPr>
              <a:t>Additional </a:t>
            </a:r>
            <a:r>
              <a:rPr lang="en-GB" sz="3100" b="1" dirty="0">
                <a:solidFill>
                  <a:srgbClr val="FF0000"/>
                </a:solidFill>
              </a:rPr>
              <a:t>referrals required by STP and urgent referral pathway, </a:t>
            </a:r>
            <a:r>
              <a:rPr lang="en-GB" sz="3100" b="1" dirty="0" smtClean="0"/>
              <a:t>+ including </a:t>
            </a:r>
            <a:r>
              <a:rPr lang="en-GB" sz="3100" b="1" dirty="0"/>
              <a:t>baseline increase (rounded to the nearest 10)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40727"/>
              </p:ext>
            </p:extLst>
          </p:nvPr>
        </p:nvGraphicFramePr>
        <p:xfrm>
          <a:off x="457200" y="2011680"/>
          <a:ext cx="10896604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964"/>
                <a:gridCol w="955964"/>
                <a:gridCol w="955964"/>
                <a:gridCol w="955964"/>
                <a:gridCol w="955964"/>
                <a:gridCol w="955964"/>
                <a:gridCol w="955964"/>
                <a:gridCol w="955964"/>
                <a:gridCol w="955964"/>
                <a:gridCol w="955964"/>
                <a:gridCol w="955964"/>
              </a:tblGrid>
              <a:tr h="454025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Breast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Gynae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H&amp;N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Lower GI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Lung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Skin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Upper GI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Urolo-gicial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All others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All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BNSSG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880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650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560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1830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3440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520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1180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140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11120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1210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1470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4810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14590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Somerset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520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560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740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190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1350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330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720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4880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1130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2010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1270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9450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BSW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190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410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220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950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140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1290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320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670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140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4320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1230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1400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8330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Glos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170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300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590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1530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630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4350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2100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569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1210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6450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546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en-GB" sz="7400" b="1" dirty="0" smtClean="0"/>
              <a:t>Figures based on:</a:t>
            </a:r>
          </a:p>
          <a:p>
            <a:pPr lvl="0" fontAlgn="base"/>
            <a:r>
              <a:rPr lang="en-GB" sz="7400" b="1" dirty="0" smtClean="0"/>
              <a:t>the </a:t>
            </a:r>
            <a:r>
              <a:rPr lang="en-GB" sz="7400" b="1" dirty="0"/>
              <a:t>number of referrals seen since the beginning of the pandemic</a:t>
            </a:r>
            <a:r>
              <a:rPr lang="en-GB" sz="7400" dirty="0"/>
              <a:t>: at STP level, taken from Cancer Waiting Times data (to March 2021). </a:t>
            </a:r>
            <a:endParaRPr lang="en-GB" sz="7400" dirty="0" smtClean="0"/>
          </a:p>
          <a:p>
            <a:pPr marL="0" lvl="0" indent="0" fontAlgn="base">
              <a:buNone/>
            </a:pPr>
            <a:endParaRPr lang="en-GB" sz="7400" dirty="0"/>
          </a:p>
          <a:p>
            <a:pPr lvl="0" fontAlgn="base"/>
            <a:r>
              <a:rPr lang="en-GB" sz="7400" b="1" dirty="0"/>
              <a:t>the resulting shortfall against estimated baseline</a:t>
            </a:r>
            <a:r>
              <a:rPr lang="en-GB" sz="7400" dirty="0"/>
              <a:t>: where the baseline is based on each STP’s 2019 referral levels by referral pathway, adjusted for a) projected national rates of increase in incidence and b) national long-term trends towards more urgent referrals relative to other routes to diagnosis (from internal NHS England modelling).  </a:t>
            </a:r>
          </a:p>
          <a:p>
            <a:pPr marL="0" indent="0" fontAlgn="base">
              <a:buNone/>
            </a:pPr>
            <a:endParaRPr lang="en-GB" sz="7400" dirty="0"/>
          </a:p>
          <a:p>
            <a:pPr lvl="0" fontAlgn="base"/>
            <a:r>
              <a:rPr lang="en-GB" sz="7400" b="1" dirty="0"/>
              <a:t>the estimated proportion of the shortfall in referrals that might still be seen in 2021/22</a:t>
            </a:r>
            <a:r>
              <a:rPr lang="en-GB" sz="7400" dirty="0"/>
              <a:t>, based on internal NHS England modelling which has taken into account: </a:t>
            </a:r>
          </a:p>
          <a:p>
            <a:pPr lvl="1" fontAlgn="base"/>
            <a:r>
              <a:rPr lang="en-GB" sz="7400" dirty="0"/>
              <a:t>whether the shortfall consists of a smaller number of patients with long delays to presentation, or a larger number of patients with shorter delays;</a:t>
            </a:r>
          </a:p>
          <a:p>
            <a:pPr lvl="1" fontAlgn="base"/>
            <a:r>
              <a:rPr lang="en-GB" sz="7400" dirty="0"/>
              <a:t>the likelihood of patients having symptoms which will have resolved themselves, meaning referral is no longer required – normally around 7% of people referred urgently are diagnosed with cancer; </a:t>
            </a:r>
          </a:p>
          <a:p>
            <a:pPr lvl="1" fontAlgn="base"/>
            <a:r>
              <a:rPr lang="en-GB" sz="7400" dirty="0"/>
              <a:t>the number of patients who may have died from COVID or other causes;</a:t>
            </a:r>
          </a:p>
          <a:p>
            <a:pPr lvl="1" fontAlgn="base"/>
            <a:r>
              <a:rPr lang="en-GB" sz="7400" dirty="0"/>
              <a:t>the proportion of cancer diagnoses to referrals in 2020-21 – this grew during the early stages of the pandemic; and, </a:t>
            </a:r>
          </a:p>
          <a:p>
            <a:pPr lvl="1" fontAlgn="base"/>
            <a:r>
              <a:rPr lang="en-GB" sz="7400" dirty="0"/>
              <a:t>the proportion of patients with cancer who are likely to have been diagnosed through other routes.  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217</Words>
  <Application>Microsoft Office PowerPoint</Application>
  <PresentationFormat>Custom</PresentationFormat>
  <Paragraphs>110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Treatment Gap Resources for PCNs</vt:lpstr>
      <vt:lpstr>Urology</vt:lpstr>
      <vt:lpstr>Additional referrals required by STP and urgent referral pathway, + including baseline increase (rounded to the nearest 10)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Dunderdale, Helen</cp:lastModifiedBy>
  <cp:revision>11</cp:revision>
  <dcterms:created xsi:type="dcterms:W3CDTF">2018-09-06T23:30:20Z</dcterms:created>
  <dcterms:modified xsi:type="dcterms:W3CDTF">2021-06-23T11:52:34Z</dcterms:modified>
</cp:coreProperties>
</file>