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7" r:id="rId3"/>
    <p:sldId id="263" r:id="rId4"/>
    <p:sldId id="268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1A14C-9A4E-41C2-B9FC-EDFBB111430C}" v="8" dt="2021-11-18T11:06:58.7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104" y="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D8C605-746D-460F-97B1-A731BD3EA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33AB16-AF10-407E-AC6B-5FA242E33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41C308-5698-4F74-9662-79286F22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4EF87-B18B-4392-B2E6-0DD62E85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AC3C55-A622-46D5-9E15-5D3F76B40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61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B23B8-76BA-446C-9D4F-8B21543B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EBFE36-215B-4FA8-B20F-5C652687C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4A7D8-7FBB-47B7-BC45-527A3742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B5C94B-C550-495A-A19F-A7F00749E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6A0A7B2-0C97-4F85-AF0C-80730FA7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18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580445-115F-46B7-A2E5-8388182B3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914268-44CC-4A13-AFA1-70A679019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DB1860-7606-442A-8421-0F1BFAECC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30C33B-3B61-4463-98E4-5D11D0F4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33006B-5BF5-4CB4-AC24-A2084840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85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88389-AEC3-4B6F-B632-A419D889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964A6E-BADF-42B9-B073-37A550939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D25D4-1F16-4E1F-B632-F29F6B68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C502AD-6A59-417C-883E-D98EF2308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B12233-9107-4A0D-82CA-26AF843A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1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C4F3B-71E3-4F0B-8E89-EEA19455F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55F1BF-9AC8-402F-BD70-9089E993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4C3D2E-C98E-48BE-A0D2-7C12CBAC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A634EC-6931-458C-8E86-F63088C0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8B01DD-B83F-4BE2-AFC7-97CA6AB0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B434BE-24F5-4FE2-A60A-1813420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9E97AE-3539-4347-B1EE-ABF1745A0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E9547E-3FF3-406A-A23E-43F2B25B3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64DD2-FD0E-4DCE-A3FF-E6A3ACB5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9457C7-9045-4E9B-ADF4-E81FE2A0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A3371B-1A75-45F7-A8F0-2D5F498FF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8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30892-9F52-45D6-A25F-FA9078CD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AB5001-1D0D-4F26-8B7C-3B8670626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B5C5F2-80CB-4243-B142-22A9393FC3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FE09281-BCE3-44D1-B617-87E3C9E5A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0FCC53C-FEF1-4F3C-9C4C-A6C054073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1E1CAB-C806-4953-A985-7ED8F0DC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BBAE9B-3AB1-4D0B-81C6-96A5463A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7691CD-7B3B-4ED3-98F5-30D40DCAA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13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2ED6C-E8CB-4F12-95CC-12E53CF8B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4A6FFC-43D5-466B-9A96-AEFB8A3A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3FC242-E824-4771-8756-F3657EBA8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086D70-AEF1-402E-BD7C-2E438918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9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ACE818-C509-4F3A-A339-5F9B6F75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1E59870-496F-438F-B6D4-7B0AA03B0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C539ECD-0D58-4F70-AA17-84CFD070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7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FA151-621F-4016-9F17-11AB6027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485E33-6485-4159-82B3-8EEDF2186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EBBACE-6EC0-42F0-8814-2D83A5F3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1D58D9-8BDC-401C-A5EF-94D73E27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0AAFFD-28D4-412A-8747-98D73C0A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1C98C0-5416-427A-AC32-02D7F5B4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28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AE70B-2545-4AD1-AAC5-28598505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E00E50D-CC4D-418D-A88E-2D68B79D4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412643-C680-443E-8839-9301C7E32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0428F0-149C-4F1D-8627-0660EC18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75D9A-0CC3-4613-A784-5199674A7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D1CE875-1B07-493C-A011-4C6D50B4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4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AEAEE11-F4A7-4CEC-91BC-D07CD41EE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BEE11F-B522-459B-AEAB-B505E92C3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DB465-12DE-4AFA-B451-F3C266F4B8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97A4-5CB5-4C2D-AC82-C12B0F6C3C4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CD4169-BFC5-497E-9B75-774D69872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94980-E5F0-410A-A4E6-0BE52C950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ADA1B-50BC-43B2-9F65-9719A60119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4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79A137-64B7-4E1B-8D9B-98B23B996B03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24751CD-67FD-4BEA-987B-922859C43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150" y="537010"/>
            <a:ext cx="2001944" cy="7601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50C37B8A-7214-4275-BF06-D445A67F71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SWAG Prostate RDC Update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xmlns="" id="{067B0C33-5751-4CEC-A065-04BAAA761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18/11/2021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7E85FA-AB9F-4796-9C3D-FA25CC4874D4}"/>
              </a:ext>
            </a:extLst>
          </p:cNvPr>
          <p:cNvSpPr txBox="1"/>
          <p:nvPr/>
        </p:nvSpPr>
        <p:spPr>
          <a:xfrm>
            <a:off x="7439487" y="29296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5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458058" y="549179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Overview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458058" y="1354482"/>
            <a:ext cx="9744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7 Key Principles that need to be embedded into the RDS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Aim to meet the FDS 28 day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part of the Long Term Plan, all pathways must be RDS pathways by end of 23/24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F921C6-6FE3-4E22-9FE6-D9F19C1B1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29"/>
          <a:stretch/>
        </p:blipFill>
        <p:spPr>
          <a:xfrm>
            <a:off x="360403" y="2649607"/>
            <a:ext cx="8399185" cy="38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4971" y="224971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458058" y="549179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Overview – FDS Pathway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720436" y="1625600"/>
            <a:ext cx="974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F33DAC-9568-46AD-8FB5-380CBD4471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32"/>
          <a:stretch/>
        </p:blipFill>
        <p:spPr>
          <a:xfrm>
            <a:off x="458058" y="1146895"/>
            <a:ext cx="8614921" cy="45569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19A41-60D7-405F-9BF3-D83A1C98DCD5}"/>
              </a:ext>
            </a:extLst>
          </p:cNvPr>
          <p:cNvSpPr txBox="1"/>
          <p:nvPr/>
        </p:nvSpPr>
        <p:spPr>
          <a:xfrm>
            <a:off x="5362113" y="3570407"/>
            <a:ext cx="66049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Milestones: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Triage or STT by day 3 			</a:t>
            </a:r>
            <a:r>
              <a:rPr lang="en-GB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(5/7 achieved)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mpMRI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take place before Biopsy	</a:t>
            </a:r>
            <a:r>
              <a:rPr lang="en-GB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(6/7 achieved)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LATP Biopsy				</a:t>
            </a:r>
            <a:r>
              <a:rPr lang="en-GB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(6/7 achieved)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Biopsy by day 9 			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(1/7 consistent)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MDT by day 21			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(0/7 consistent)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informed by day 28		</a:t>
            </a:r>
            <a:r>
              <a:rPr lang="en-GB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(0/7 consistent)</a:t>
            </a:r>
          </a:p>
        </p:txBody>
      </p:sp>
    </p:spTree>
    <p:extLst>
      <p:ext uri="{BB962C8B-B14F-4D97-AF65-F5344CB8AC3E}">
        <p14:creationId xmlns:p14="http://schemas.microsoft.com/office/powerpoint/2010/main" val="315178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1342" y="343047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284084" y="450062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RDS Update November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720436" y="1625600"/>
            <a:ext cx="974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0819A41-60D7-405F-9BF3-D83A1C98DCD5}"/>
              </a:ext>
            </a:extLst>
          </p:cNvPr>
          <p:cNvSpPr txBox="1"/>
          <p:nvPr/>
        </p:nvSpPr>
        <p:spPr>
          <a:xfrm>
            <a:off x="284084" y="1002984"/>
            <a:ext cx="11343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Our aim was to go live at the End of October but appreciate that all providers are currently under a lot of pressure &amp; hence not all ready to go live as an RDS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xmlns="" id="{201D1220-9250-49AC-936D-B4B9F2CE3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025644"/>
              </p:ext>
            </p:extLst>
          </p:nvPr>
        </p:nvGraphicFramePr>
        <p:xfrm>
          <a:off x="221342" y="1649315"/>
          <a:ext cx="11749315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201">
                  <a:extLst>
                    <a:ext uri="{9D8B030D-6E8A-4147-A177-3AD203B41FA5}">
                      <a16:colId xmlns:a16="http://schemas.microsoft.com/office/drawing/2014/main" xmlns="" val="1104161211"/>
                    </a:ext>
                  </a:extLst>
                </a:gridCol>
                <a:gridCol w="4288005">
                  <a:extLst>
                    <a:ext uri="{9D8B030D-6E8A-4147-A177-3AD203B41FA5}">
                      <a16:colId xmlns:a16="http://schemas.microsoft.com/office/drawing/2014/main" xmlns="" val="4200748895"/>
                    </a:ext>
                  </a:extLst>
                </a:gridCol>
                <a:gridCol w="1285503">
                  <a:extLst>
                    <a:ext uri="{9D8B030D-6E8A-4147-A177-3AD203B41FA5}">
                      <a16:colId xmlns:a16="http://schemas.microsoft.com/office/drawing/2014/main" xmlns="" val="2437797935"/>
                    </a:ext>
                  </a:extLst>
                </a:gridCol>
                <a:gridCol w="4629606">
                  <a:extLst>
                    <a:ext uri="{9D8B030D-6E8A-4147-A177-3AD203B41FA5}">
                      <a16:colId xmlns:a16="http://schemas.microsoft.com/office/drawing/2014/main" xmlns="" val="819134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Anticipated “go live”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Outstanding Deliverables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1351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 Bristol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Pathway in place, awaiting “go live” assurance. Capacity still a limiting factor for some milestones.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Imminent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Assurance from trust that RDS principles are being met.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Navigator also pending recruitment to take over some elements.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089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Weston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Awaiting merger with NBT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821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Royal United Hospital 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Most elements of pathway in place, “go-live” to be confirmed &amp; capacity still limiting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– likely Q4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SWAG to receive and review the SOP,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 Nurse Practitioner to be appointed.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Increasing Virtual Triage to 3 clinics p/w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869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Salisbury Foundation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Achieving some elements of the pathway, LATP capacity is limiting at present. Navigator in post.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– aim for Q4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 is in draft, awaiting completion.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Registrar training ongoing. Should then be able to target a go-live.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418071"/>
                  </a:ext>
                </a:extLst>
              </a:tr>
              <a:tr h="445659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Somerset Foundation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Achieving some elements of the pathway. One Stop Pilot to be extended pending revised MRI slot capacity. Haven’t decided on Navigator recruitment yet.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– aim for Q4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for additional LATP resource (start Q4).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MRI pathway confirmation.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 in progress.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Navigator role decision &amp; recruitment.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1639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Yeovil District Hospital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Negotiations around radiology ongoing. CNS roles approved and out for recruitment – will support triage &amp; biopsy milestones.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TBC – potentially not 21/22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Confirm pathway in place.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Recruitment of 2 x CNS &amp; 1 x Navigator + training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 to be created.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29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Gloucestershire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Pathway largely in place &amp; awaiting “go live” assurance &amp; evidence of pathway. Recruitment and training all complete.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Imminent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Assurance (e.g. SOP) that the RDS principle and pathway are in place.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point of contact also needs to be confirmed.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9460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35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7DE395A-CE19-4447-8DC1-7D124D11434C}"/>
              </a:ext>
            </a:extLst>
          </p:cNvPr>
          <p:cNvSpPr/>
          <p:nvPr/>
        </p:nvSpPr>
        <p:spPr>
          <a:xfrm>
            <a:off x="221342" y="228600"/>
            <a:ext cx="11749315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xmlns="" id="{2DEF2013-BAE0-47D4-86DB-8F4FFFB85998}"/>
              </a:ext>
            </a:extLst>
          </p:cNvPr>
          <p:cNvSpPr txBox="1">
            <a:spLocks/>
          </p:cNvSpPr>
          <p:nvPr/>
        </p:nvSpPr>
        <p:spPr>
          <a:xfrm>
            <a:off x="458058" y="549179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43BCFF-ACE2-4D63-AF02-08DC98B38FDA}"/>
              </a:ext>
            </a:extLst>
          </p:cNvPr>
          <p:cNvSpPr txBox="1"/>
          <p:nvPr/>
        </p:nvSpPr>
        <p:spPr>
          <a:xfrm>
            <a:off x="720436" y="1217626"/>
            <a:ext cx="97443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Continue discussions with providers &amp; support to achieve the RDS deliverables as soon as possible while appreciating current pressures.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Open to feedback from clinical teams around the pathways &amp;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Ongoing monitoring of FDS and 2WW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Start reporting the RDS data set once each provider is “live”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FABAC7-88AE-4D8E-90FF-E020BD4531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998" y="343047"/>
            <a:ext cx="2001944" cy="76013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39D9000A-F312-4DB3-B150-DACF1843EB13}"/>
              </a:ext>
            </a:extLst>
          </p:cNvPr>
          <p:cNvSpPr txBox="1">
            <a:spLocks/>
          </p:cNvSpPr>
          <p:nvPr/>
        </p:nvSpPr>
        <p:spPr>
          <a:xfrm>
            <a:off x="458057" y="3587475"/>
            <a:ext cx="7038279" cy="9514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For Consideration…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43C2DEE-D748-4CA2-B519-896ABA9D79E7}"/>
              </a:ext>
            </a:extLst>
          </p:cNvPr>
          <p:cNvSpPr txBox="1"/>
          <p:nvPr/>
        </p:nvSpPr>
        <p:spPr>
          <a:xfrm>
            <a:off x="720436" y="4354299"/>
            <a:ext cx="97443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Future RDS for Urology (excluding Prostate) – are there any early thoughts about how this pathway could be improved?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high a priority should this be? Currently not planned until 23/24 but this is not fixed – if it is deemed a higher priority there is potential for plans to be amended.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feedback on this please contact SWAG (Belinda as first point of contact)</a:t>
            </a:r>
          </a:p>
        </p:txBody>
      </p:sp>
    </p:spTree>
    <p:extLst>
      <p:ext uri="{BB962C8B-B14F-4D97-AF65-F5344CB8AC3E}">
        <p14:creationId xmlns:p14="http://schemas.microsoft.com/office/powerpoint/2010/main" val="1077498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537</Words>
  <Application>Microsoft Office PowerPoint</Application>
  <PresentationFormat>Custom</PresentationFormat>
  <Paragraphs>66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SWAG Prostate RDC Update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Colorectal RDC Update</dc:title>
  <dc:creator>Belinda Hill</dc:creator>
  <cp:lastModifiedBy>Dunderdale, Helen</cp:lastModifiedBy>
  <cp:revision>6</cp:revision>
  <dcterms:created xsi:type="dcterms:W3CDTF">2021-10-13T12:25:39Z</dcterms:created>
  <dcterms:modified xsi:type="dcterms:W3CDTF">2021-11-18T12:04:26Z</dcterms:modified>
</cp:coreProperties>
</file>