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9" r:id="rId3"/>
  </p:sldMasterIdLst>
  <p:sldIdLst>
    <p:sldId id="1243" r:id="rId4"/>
    <p:sldId id="1268" r:id="rId5"/>
    <p:sldId id="1265" r:id="rId6"/>
    <p:sldId id="1266" r:id="rId7"/>
    <p:sldId id="1269" r:id="rId8"/>
    <p:sldId id="257" r:id="rId9"/>
    <p:sldId id="1255" r:id="rId10"/>
    <p:sldId id="1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p:scale>
          <a:sx n="76" d="100"/>
          <a:sy n="76" d="100"/>
        </p:scale>
        <p:origin x="-180" y="-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oleObject" Target="Book1" TargetMode="Externa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baseline="0" dirty="0">
                <a:effectLst/>
              </a:rPr>
              <a:t>SWAG Prostate Timeline (Referral to diagnosis) </a:t>
            </a:r>
            <a:endParaRPr lang="en-GB" sz="1400" dirty="0">
              <a:effectLst/>
            </a:endParaRPr>
          </a:p>
          <a:p>
            <a:pPr>
              <a:defRPr sz="1400" b="0" i="0" u="none" strike="noStrike" kern="1200" spc="0" baseline="0">
                <a:solidFill>
                  <a:schemeClr val="tx1">
                    <a:lumMod val="65000"/>
                    <a:lumOff val="35000"/>
                  </a:schemeClr>
                </a:solidFill>
                <a:latin typeface="+mn-lt"/>
                <a:ea typeface="+mn-ea"/>
                <a:cs typeface="+mn-cs"/>
              </a:defRPr>
            </a:pPr>
            <a:r>
              <a:rPr lang="en-GB" sz="1400" b="0" i="0" baseline="0" dirty="0">
                <a:effectLst/>
              </a:rPr>
              <a:t>From data submitted April 2020 to March 2021*</a:t>
            </a:r>
            <a:endParaRPr lang="en-GB" sz="1400" dirty="0">
              <a:effectLst/>
            </a:endParaRPr>
          </a:p>
        </c:rich>
      </c:tx>
      <c:layout/>
      <c:overlay val="0"/>
      <c:spPr>
        <a:noFill/>
        <a:ln>
          <a:noFill/>
        </a:ln>
        <a:effectLst/>
      </c:spPr>
    </c:title>
    <c:autoTitleDeleted val="0"/>
    <c:plotArea>
      <c:layout/>
      <c:barChart>
        <c:barDir val="col"/>
        <c:grouping val="stacked"/>
        <c:varyColors val="0"/>
        <c:ser>
          <c:idx val="0"/>
          <c:order val="0"/>
          <c:tx>
            <c:strRef>
              <c:f>Sheet1!$A$2</c:f>
              <c:strCache>
                <c:ptCount val="1"/>
                <c:pt idx="0">
                  <c:v>Referral to First Seen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Bath</c:v>
                </c:pt>
                <c:pt idx="1">
                  <c:v>Yeovil</c:v>
                </c:pt>
                <c:pt idx="2">
                  <c:v>Salisbury</c:v>
                </c:pt>
                <c:pt idx="3">
                  <c:v>Gloucestershire</c:v>
                </c:pt>
                <c:pt idx="4">
                  <c:v>Taunton</c:v>
                </c:pt>
                <c:pt idx="5">
                  <c:v>Bristol</c:v>
                </c:pt>
              </c:strCache>
            </c:strRef>
          </c:cat>
          <c:val>
            <c:numRef>
              <c:f>Sheet1!$B$2:$G$2</c:f>
              <c:numCache>
                <c:formatCode>General</c:formatCode>
                <c:ptCount val="6"/>
                <c:pt idx="0">
                  <c:v>12</c:v>
                </c:pt>
                <c:pt idx="1">
                  <c:v>9</c:v>
                </c:pt>
                <c:pt idx="2">
                  <c:v>7</c:v>
                </c:pt>
                <c:pt idx="3">
                  <c:v>5</c:v>
                </c:pt>
                <c:pt idx="4">
                  <c:v>10</c:v>
                </c:pt>
                <c:pt idx="5">
                  <c:v>8</c:v>
                </c:pt>
              </c:numCache>
            </c:numRef>
          </c:val>
          <c:extLst xmlns:c16r2="http://schemas.microsoft.com/office/drawing/2015/06/chart">
            <c:ext xmlns:c16="http://schemas.microsoft.com/office/drawing/2014/chart" uri="{C3380CC4-5D6E-409C-BE32-E72D297353CC}">
              <c16:uniqueId val="{00000000-A0CB-4DB9-B9F6-E982CF0EE488}"/>
            </c:ext>
          </c:extLst>
        </c:ser>
        <c:ser>
          <c:idx val="1"/>
          <c:order val="1"/>
          <c:tx>
            <c:strRef>
              <c:f>Sheet1!$A$3</c:f>
              <c:strCache>
                <c:ptCount val="1"/>
                <c:pt idx="0">
                  <c:v>First Seen to MRI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Bath</c:v>
                </c:pt>
                <c:pt idx="1">
                  <c:v>Yeovil</c:v>
                </c:pt>
                <c:pt idx="2">
                  <c:v>Salisbury</c:v>
                </c:pt>
                <c:pt idx="3">
                  <c:v>Gloucestershire</c:v>
                </c:pt>
                <c:pt idx="4">
                  <c:v>Taunton</c:v>
                </c:pt>
                <c:pt idx="5">
                  <c:v>Bristol</c:v>
                </c:pt>
              </c:strCache>
            </c:strRef>
          </c:cat>
          <c:val>
            <c:numRef>
              <c:f>Sheet1!$B$3:$G$3</c:f>
              <c:numCache>
                <c:formatCode>General</c:formatCode>
                <c:ptCount val="6"/>
                <c:pt idx="0">
                  <c:v>16</c:v>
                </c:pt>
                <c:pt idx="1">
                  <c:v>14</c:v>
                </c:pt>
                <c:pt idx="2">
                  <c:v>7</c:v>
                </c:pt>
                <c:pt idx="3">
                  <c:v>4</c:v>
                </c:pt>
                <c:pt idx="4">
                  <c:v>8</c:v>
                </c:pt>
                <c:pt idx="5">
                  <c:v>6</c:v>
                </c:pt>
              </c:numCache>
            </c:numRef>
          </c:val>
          <c:extLst xmlns:c16r2="http://schemas.microsoft.com/office/drawing/2015/06/chart">
            <c:ext xmlns:c16="http://schemas.microsoft.com/office/drawing/2014/chart" uri="{C3380CC4-5D6E-409C-BE32-E72D297353CC}">
              <c16:uniqueId val="{00000001-A0CB-4DB9-B9F6-E982CF0EE488}"/>
            </c:ext>
          </c:extLst>
        </c:ser>
        <c:ser>
          <c:idx val="2"/>
          <c:order val="2"/>
          <c:tx>
            <c:strRef>
              <c:f>Sheet1!$A$4</c:f>
              <c:strCache>
                <c:ptCount val="1"/>
                <c:pt idx="0">
                  <c:v>MRI to Biopsy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Bath</c:v>
                </c:pt>
                <c:pt idx="1">
                  <c:v>Yeovil</c:v>
                </c:pt>
                <c:pt idx="2">
                  <c:v>Salisbury</c:v>
                </c:pt>
                <c:pt idx="3">
                  <c:v>Gloucestershire</c:v>
                </c:pt>
                <c:pt idx="4">
                  <c:v>Taunton</c:v>
                </c:pt>
                <c:pt idx="5">
                  <c:v>Bristol</c:v>
                </c:pt>
              </c:strCache>
            </c:strRef>
          </c:cat>
          <c:val>
            <c:numRef>
              <c:f>Sheet1!$B$4:$G$4</c:f>
              <c:numCache>
                <c:formatCode>General</c:formatCode>
                <c:ptCount val="6"/>
                <c:pt idx="0">
                  <c:v>41</c:v>
                </c:pt>
                <c:pt idx="1">
                  <c:v>33</c:v>
                </c:pt>
                <c:pt idx="2">
                  <c:v>26</c:v>
                </c:pt>
                <c:pt idx="3">
                  <c:v>21</c:v>
                </c:pt>
                <c:pt idx="4">
                  <c:v>21</c:v>
                </c:pt>
                <c:pt idx="5">
                  <c:v>26</c:v>
                </c:pt>
              </c:numCache>
            </c:numRef>
          </c:val>
          <c:extLst xmlns:c16r2="http://schemas.microsoft.com/office/drawing/2015/06/chart">
            <c:ext xmlns:c16="http://schemas.microsoft.com/office/drawing/2014/chart" uri="{C3380CC4-5D6E-409C-BE32-E72D297353CC}">
              <c16:uniqueId val="{00000002-A0CB-4DB9-B9F6-E982CF0EE488}"/>
            </c:ext>
          </c:extLst>
        </c:ser>
        <c:ser>
          <c:idx val="3"/>
          <c:order val="3"/>
          <c:tx>
            <c:strRef>
              <c:f>Sheet1!$A$5</c:f>
              <c:strCache>
                <c:ptCount val="1"/>
                <c:pt idx="0">
                  <c:v>Biopsy to Histology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Bath</c:v>
                </c:pt>
                <c:pt idx="1">
                  <c:v>Yeovil</c:v>
                </c:pt>
                <c:pt idx="2">
                  <c:v>Salisbury</c:v>
                </c:pt>
                <c:pt idx="3">
                  <c:v>Gloucestershire</c:v>
                </c:pt>
                <c:pt idx="4">
                  <c:v>Taunton</c:v>
                </c:pt>
                <c:pt idx="5">
                  <c:v>Bristol</c:v>
                </c:pt>
              </c:strCache>
            </c:strRef>
          </c:cat>
          <c:val>
            <c:numRef>
              <c:f>Sheet1!$B$5:$G$5</c:f>
              <c:numCache>
                <c:formatCode>General</c:formatCode>
                <c:ptCount val="6"/>
                <c:pt idx="0">
                  <c:v>3</c:v>
                </c:pt>
                <c:pt idx="1">
                  <c:v>5</c:v>
                </c:pt>
                <c:pt idx="2">
                  <c:v>12</c:v>
                </c:pt>
                <c:pt idx="3">
                  <c:v>10</c:v>
                </c:pt>
                <c:pt idx="4">
                  <c:v>7</c:v>
                </c:pt>
                <c:pt idx="5">
                  <c:v>6</c:v>
                </c:pt>
              </c:numCache>
            </c:numRef>
          </c:val>
          <c:extLst xmlns:c16r2="http://schemas.microsoft.com/office/drawing/2015/06/chart">
            <c:ext xmlns:c16="http://schemas.microsoft.com/office/drawing/2014/chart" uri="{C3380CC4-5D6E-409C-BE32-E72D297353CC}">
              <c16:uniqueId val="{00000003-A0CB-4DB9-B9F6-E982CF0EE488}"/>
            </c:ext>
          </c:extLst>
        </c:ser>
        <c:ser>
          <c:idx val="4"/>
          <c:order val="4"/>
          <c:tx>
            <c:strRef>
              <c:f>Sheet1!$A$6</c:f>
              <c:strCache>
                <c:ptCount val="1"/>
                <c:pt idx="0">
                  <c:v>Histology to Diagnosis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Bath</c:v>
                </c:pt>
                <c:pt idx="1">
                  <c:v>Yeovil</c:v>
                </c:pt>
                <c:pt idx="2">
                  <c:v>Salisbury</c:v>
                </c:pt>
                <c:pt idx="3">
                  <c:v>Gloucestershire</c:v>
                </c:pt>
                <c:pt idx="4">
                  <c:v>Taunton</c:v>
                </c:pt>
                <c:pt idx="5">
                  <c:v>Bristol</c:v>
                </c:pt>
              </c:strCache>
            </c:strRef>
          </c:cat>
          <c:val>
            <c:numRef>
              <c:f>Sheet1!$B$6:$G$6</c:f>
              <c:numCache>
                <c:formatCode>General</c:formatCode>
                <c:ptCount val="6"/>
                <c:pt idx="0">
                  <c:v>10</c:v>
                </c:pt>
                <c:pt idx="1">
                  <c:v>4</c:v>
                </c:pt>
                <c:pt idx="2">
                  <c:v>3</c:v>
                </c:pt>
                <c:pt idx="3">
                  <c:v>12</c:v>
                </c:pt>
                <c:pt idx="4">
                  <c:v>5</c:v>
                </c:pt>
                <c:pt idx="5">
                  <c:v>3</c:v>
                </c:pt>
              </c:numCache>
            </c:numRef>
          </c:val>
          <c:extLst xmlns:c16r2="http://schemas.microsoft.com/office/drawing/2015/06/chart">
            <c:ext xmlns:c16="http://schemas.microsoft.com/office/drawing/2014/chart" uri="{C3380CC4-5D6E-409C-BE32-E72D297353CC}">
              <c16:uniqueId val="{00000004-A0CB-4DB9-B9F6-E982CF0EE488}"/>
            </c:ext>
          </c:extLst>
        </c:ser>
        <c:dLbls>
          <c:showLegendKey val="0"/>
          <c:showVal val="0"/>
          <c:showCatName val="0"/>
          <c:showSerName val="0"/>
          <c:showPercent val="0"/>
          <c:showBubbleSize val="0"/>
        </c:dLbls>
        <c:gapWidth val="219"/>
        <c:overlap val="100"/>
        <c:axId val="134045696"/>
        <c:axId val="134047232"/>
      </c:barChart>
      <c:lineChart>
        <c:grouping val="standard"/>
        <c:varyColors val="0"/>
        <c:ser>
          <c:idx val="5"/>
          <c:order val="5"/>
          <c:tx>
            <c:strRef>
              <c:f>Sheet1!$A$7</c:f>
              <c:strCache>
                <c:ptCount val="1"/>
                <c:pt idx="0">
                  <c:v>Total</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Bath</c:v>
                </c:pt>
                <c:pt idx="1">
                  <c:v>Yeovil</c:v>
                </c:pt>
                <c:pt idx="2">
                  <c:v>Salisbury</c:v>
                </c:pt>
                <c:pt idx="3">
                  <c:v>Gloucestershire</c:v>
                </c:pt>
                <c:pt idx="4">
                  <c:v>Taunton</c:v>
                </c:pt>
                <c:pt idx="5">
                  <c:v>Bristol</c:v>
                </c:pt>
              </c:strCache>
            </c:strRef>
          </c:cat>
          <c:val>
            <c:numRef>
              <c:f>Sheet1!$B$7:$G$7</c:f>
              <c:numCache>
                <c:formatCode>General</c:formatCode>
                <c:ptCount val="6"/>
                <c:pt idx="0">
                  <c:v>82</c:v>
                </c:pt>
                <c:pt idx="1">
                  <c:v>65</c:v>
                </c:pt>
                <c:pt idx="2">
                  <c:v>55</c:v>
                </c:pt>
                <c:pt idx="3">
                  <c:v>52</c:v>
                </c:pt>
                <c:pt idx="4">
                  <c:v>51</c:v>
                </c:pt>
                <c:pt idx="5">
                  <c:v>49</c:v>
                </c:pt>
              </c:numCache>
            </c:numRef>
          </c:val>
          <c:smooth val="0"/>
          <c:extLst xmlns:c16r2="http://schemas.microsoft.com/office/drawing/2015/06/chart">
            <c:ext xmlns:c16="http://schemas.microsoft.com/office/drawing/2014/chart" uri="{C3380CC4-5D6E-409C-BE32-E72D297353CC}">
              <c16:uniqueId val="{00000005-A0CB-4DB9-B9F6-E982CF0EE488}"/>
            </c:ext>
          </c:extLst>
        </c:ser>
        <c:dLbls>
          <c:showLegendKey val="0"/>
          <c:showVal val="0"/>
          <c:showCatName val="0"/>
          <c:showSerName val="0"/>
          <c:showPercent val="0"/>
          <c:showBubbleSize val="0"/>
        </c:dLbls>
        <c:marker val="1"/>
        <c:smooth val="0"/>
        <c:axId val="134045696"/>
        <c:axId val="134047232"/>
      </c:lineChart>
      <c:catAx>
        <c:axId val="13404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047232"/>
        <c:crosses val="autoZero"/>
        <c:auto val="1"/>
        <c:lblAlgn val="ctr"/>
        <c:lblOffset val="100"/>
        <c:noMultiLvlLbl val="0"/>
      </c:catAx>
      <c:valAx>
        <c:axId val="134047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045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0.78667</cdr:x>
      <cdr:y>0</cdr:y>
    </cdr:from>
    <cdr:to>
      <cdr:x>1</cdr:x>
      <cdr:y>0.17536</cdr:y>
    </cdr:to>
    <cdr:pic>
      <cdr:nvPicPr>
        <cdr:cNvPr id="2" name="chart">
          <a:extLst xmlns:a="http://schemas.openxmlformats.org/drawingml/2006/main">
            <a:ext uri="{FF2B5EF4-FFF2-40B4-BE49-F238E27FC236}">
              <a16:creationId xmlns:a16="http://schemas.microsoft.com/office/drawing/2014/main" xmlns="" id="{509034BE-F7F9-4B5A-ACE1-D66781A59F8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9201131" y="-527577"/>
          <a:ext cx="2495238" cy="1066667"/>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6" descr="A picture containing knife&#10;&#10;Description automatically generated">
            <a:extLst>
              <a:ext uri="{FF2B5EF4-FFF2-40B4-BE49-F238E27FC236}">
                <a16:creationId xmlns:a16="http://schemas.microsoft.com/office/drawing/2014/main" xmlns="" id="{76E4527E-063B-4D6C-B547-A723E6066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550" y="53975"/>
            <a:ext cx="1949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16B2921B-370C-4D91-A2FA-5B431B8FB68E}"/>
              </a:ext>
            </a:extLst>
          </p:cNvPr>
          <p:cNvSpPr>
            <a:spLocks noGrp="1"/>
          </p:cNvSpPr>
          <p:nvPr>
            <p:ph type="ctrTitle"/>
          </p:nvPr>
        </p:nvSpPr>
        <p:spPr>
          <a:xfrm>
            <a:off x="1995054" y="2720585"/>
            <a:ext cx="8201892" cy="708415"/>
          </a:xfrm>
          <a:prstGeom prst="rect">
            <a:avLst/>
          </a:prstGeom>
        </p:spPr>
        <p:txBody>
          <a:bodyPr anchor="b">
            <a:noAutofit/>
          </a:bodyPr>
          <a:lstStyle>
            <a:lvl1pPr algn="ctr">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5" name="Text Placeholder 4">
            <a:extLst>
              <a:ext uri="{FF2B5EF4-FFF2-40B4-BE49-F238E27FC236}">
                <a16:creationId xmlns:a16="http://schemas.microsoft.com/office/drawing/2014/main" xmlns="" id="{B00FB84A-0F5E-4CA1-9075-6D1E419E9760}"/>
              </a:ext>
            </a:extLst>
          </p:cNvPr>
          <p:cNvSpPr>
            <a:spLocks noGrp="1"/>
          </p:cNvSpPr>
          <p:nvPr>
            <p:ph type="body" sz="quarter" idx="10"/>
          </p:nvPr>
        </p:nvSpPr>
        <p:spPr>
          <a:xfrm>
            <a:off x="1995054" y="3607724"/>
            <a:ext cx="8201025" cy="357447"/>
          </a:xfrm>
          <a:prstGeom prst="rect">
            <a:avLst/>
          </a:prstGeom>
        </p:spPr>
        <p:txBody>
          <a:bodyPr>
            <a:normAutofit/>
          </a:bodyPr>
          <a:lstStyle>
            <a:lvl1pPr marL="0" indent="0" algn="ctr">
              <a:buNone/>
              <a:defRPr sz="1800">
                <a:solidFill>
                  <a:srgbClr val="0070C0"/>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029927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D9C386-2533-4B82-AF59-6BF1A607F5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DCA5FE1-EDB7-41E5-8F80-4E3E62DFC84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FF828C02-E5AE-49F8-99A6-E28AE8DF6A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D57DA5EF-EBAE-4B9F-9469-6E8C680B4F77}"/>
              </a:ext>
            </a:extLst>
          </p:cNvPr>
          <p:cNvSpPr>
            <a:spLocks noGrp="1"/>
          </p:cNvSpPr>
          <p:nvPr>
            <p:ph type="dt" sz="half" idx="10"/>
          </p:nvPr>
        </p:nvSpPr>
        <p:spPr/>
        <p:txBody>
          <a:bodyPr/>
          <a:lstStyle/>
          <a:p>
            <a:fld id="{A92AFAF9-9413-4EB4-ABD9-E1D89776B12E}" type="datetimeFigureOut">
              <a:rPr lang="en-GB" smtClean="0"/>
              <a:t>21/06/2021</a:t>
            </a:fld>
            <a:endParaRPr lang="en-GB"/>
          </a:p>
        </p:txBody>
      </p:sp>
      <p:sp>
        <p:nvSpPr>
          <p:cNvPr id="6" name="Footer Placeholder 5">
            <a:extLst>
              <a:ext uri="{FF2B5EF4-FFF2-40B4-BE49-F238E27FC236}">
                <a16:creationId xmlns:a16="http://schemas.microsoft.com/office/drawing/2014/main" xmlns="" id="{90AED9E2-40B5-41FF-8994-9A1734693F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0E99FC8-8D10-45EB-8737-4DF5F84E9F36}"/>
              </a:ext>
            </a:extLst>
          </p:cNvPr>
          <p:cNvSpPr>
            <a:spLocks noGrp="1"/>
          </p:cNvSpPr>
          <p:nvPr>
            <p:ph type="sldNum" sz="quarter" idx="12"/>
          </p:nvPr>
        </p:nvSpPr>
        <p:spPr/>
        <p:txBody>
          <a:bodyPr/>
          <a:lstStyle/>
          <a:p>
            <a:fld id="{2A159E98-7059-42FF-A68D-03C83F5B3429}" type="slidenum">
              <a:rPr lang="en-GB" smtClean="0"/>
              <a:t>‹#›</a:t>
            </a:fld>
            <a:endParaRPr lang="en-GB"/>
          </a:p>
        </p:txBody>
      </p:sp>
    </p:spTree>
    <p:extLst>
      <p:ext uri="{BB962C8B-B14F-4D97-AF65-F5344CB8AC3E}">
        <p14:creationId xmlns:p14="http://schemas.microsoft.com/office/powerpoint/2010/main" val="40316580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B68CD5-3A38-4D33-B9BC-57945ECF59C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79D4BD1-8204-44EF-AFB3-9D7290C510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DE1246BA-4449-4191-86BE-3748F4FDF74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11D871CC-DA7B-40D0-A4C5-0734C8228F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4EA84DE-CABE-4DA3-BA34-5994F569A6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20B7482B-8F40-4ACC-930F-17683CEF16B2}"/>
              </a:ext>
            </a:extLst>
          </p:cNvPr>
          <p:cNvSpPr>
            <a:spLocks noGrp="1"/>
          </p:cNvSpPr>
          <p:nvPr>
            <p:ph type="dt" sz="half" idx="10"/>
          </p:nvPr>
        </p:nvSpPr>
        <p:spPr/>
        <p:txBody>
          <a:bodyPr/>
          <a:lstStyle/>
          <a:p>
            <a:fld id="{A92AFAF9-9413-4EB4-ABD9-E1D89776B12E}" type="datetimeFigureOut">
              <a:rPr lang="en-GB" smtClean="0"/>
              <a:t>21/06/2021</a:t>
            </a:fld>
            <a:endParaRPr lang="en-GB"/>
          </a:p>
        </p:txBody>
      </p:sp>
      <p:sp>
        <p:nvSpPr>
          <p:cNvPr id="8" name="Footer Placeholder 7">
            <a:extLst>
              <a:ext uri="{FF2B5EF4-FFF2-40B4-BE49-F238E27FC236}">
                <a16:creationId xmlns:a16="http://schemas.microsoft.com/office/drawing/2014/main" xmlns="" id="{A88D97D7-BF62-456C-A54F-DD176694148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81892DB1-8422-44DC-A3E1-1074E6EF7FD4}"/>
              </a:ext>
            </a:extLst>
          </p:cNvPr>
          <p:cNvSpPr>
            <a:spLocks noGrp="1"/>
          </p:cNvSpPr>
          <p:nvPr>
            <p:ph type="sldNum" sz="quarter" idx="12"/>
          </p:nvPr>
        </p:nvSpPr>
        <p:spPr/>
        <p:txBody>
          <a:bodyPr/>
          <a:lstStyle/>
          <a:p>
            <a:fld id="{2A159E98-7059-42FF-A68D-03C83F5B3429}" type="slidenum">
              <a:rPr lang="en-GB" smtClean="0"/>
              <a:t>‹#›</a:t>
            </a:fld>
            <a:endParaRPr lang="en-GB"/>
          </a:p>
        </p:txBody>
      </p:sp>
    </p:spTree>
    <p:extLst>
      <p:ext uri="{BB962C8B-B14F-4D97-AF65-F5344CB8AC3E}">
        <p14:creationId xmlns:p14="http://schemas.microsoft.com/office/powerpoint/2010/main" val="3453644481"/>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8858C5-1047-498F-874E-07DDF7A66E7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41053B24-325A-41A6-9D5D-B1606F01EA8C}"/>
              </a:ext>
            </a:extLst>
          </p:cNvPr>
          <p:cNvSpPr>
            <a:spLocks noGrp="1"/>
          </p:cNvSpPr>
          <p:nvPr>
            <p:ph type="dt" sz="half" idx="10"/>
          </p:nvPr>
        </p:nvSpPr>
        <p:spPr/>
        <p:txBody>
          <a:bodyPr/>
          <a:lstStyle/>
          <a:p>
            <a:fld id="{A92AFAF9-9413-4EB4-ABD9-E1D89776B12E}" type="datetimeFigureOut">
              <a:rPr lang="en-GB" smtClean="0"/>
              <a:t>21/06/2021</a:t>
            </a:fld>
            <a:endParaRPr lang="en-GB"/>
          </a:p>
        </p:txBody>
      </p:sp>
      <p:sp>
        <p:nvSpPr>
          <p:cNvPr id="4" name="Footer Placeholder 3">
            <a:extLst>
              <a:ext uri="{FF2B5EF4-FFF2-40B4-BE49-F238E27FC236}">
                <a16:creationId xmlns:a16="http://schemas.microsoft.com/office/drawing/2014/main" xmlns="" id="{0D0D8B21-28AF-45DE-B52E-698CF4B70E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52901E79-A6AD-42BB-8E9B-BB7A02C05202}"/>
              </a:ext>
            </a:extLst>
          </p:cNvPr>
          <p:cNvSpPr>
            <a:spLocks noGrp="1"/>
          </p:cNvSpPr>
          <p:nvPr>
            <p:ph type="sldNum" sz="quarter" idx="12"/>
          </p:nvPr>
        </p:nvSpPr>
        <p:spPr/>
        <p:txBody>
          <a:bodyPr/>
          <a:lstStyle/>
          <a:p>
            <a:fld id="{2A159E98-7059-42FF-A68D-03C83F5B3429}" type="slidenum">
              <a:rPr lang="en-GB" smtClean="0"/>
              <a:t>‹#›</a:t>
            </a:fld>
            <a:endParaRPr lang="en-GB"/>
          </a:p>
        </p:txBody>
      </p:sp>
    </p:spTree>
    <p:extLst>
      <p:ext uri="{BB962C8B-B14F-4D97-AF65-F5344CB8AC3E}">
        <p14:creationId xmlns:p14="http://schemas.microsoft.com/office/powerpoint/2010/main" val="3895104890"/>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60FF2B7-BA76-48B2-956D-699F3D8BA4C3}"/>
              </a:ext>
            </a:extLst>
          </p:cNvPr>
          <p:cNvSpPr>
            <a:spLocks noGrp="1"/>
          </p:cNvSpPr>
          <p:nvPr>
            <p:ph type="dt" sz="half" idx="10"/>
          </p:nvPr>
        </p:nvSpPr>
        <p:spPr/>
        <p:txBody>
          <a:bodyPr/>
          <a:lstStyle/>
          <a:p>
            <a:fld id="{A92AFAF9-9413-4EB4-ABD9-E1D89776B12E}" type="datetimeFigureOut">
              <a:rPr lang="en-GB" smtClean="0"/>
              <a:t>21/06/2021</a:t>
            </a:fld>
            <a:endParaRPr lang="en-GB"/>
          </a:p>
        </p:txBody>
      </p:sp>
      <p:sp>
        <p:nvSpPr>
          <p:cNvPr id="3" name="Footer Placeholder 2">
            <a:extLst>
              <a:ext uri="{FF2B5EF4-FFF2-40B4-BE49-F238E27FC236}">
                <a16:creationId xmlns:a16="http://schemas.microsoft.com/office/drawing/2014/main" xmlns="" id="{293307E8-93C2-4D71-A2E4-A6D9C9CA1AC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E65DF7EE-DAB6-4AA0-B183-8CA2801F8E15}"/>
              </a:ext>
            </a:extLst>
          </p:cNvPr>
          <p:cNvSpPr>
            <a:spLocks noGrp="1"/>
          </p:cNvSpPr>
          <p:nvPr>
            <p:ph type="sldNum" sz="quarter" idx="12"/>
          </p:nvPr>
        </p:nvSpPr>
        <p:spPr/>
        <p:txBody>
          <a:bodyPr/>
          <a:lstStyle/>
          <a:p>
            <a:fld id="{2A159E98-7059-42FF-A68D-03C83F5B3429}" type="slidenum">
              <a:rPr lang="en-GB" smtClean="0"/>
              <a:t>‹#›</a:t>
            </a:fld>
            <a:endParaRPr lang="en-GB"/>
          </a:p>
        </p:txBody>
      </p:sp>
    </p:spTree>
    <p:extLst>
      <p:ext uri="{BB962C8B-B14F-4D97-AF65-F5344CB8AC3E}">
        <p14:creationId xmlns:p14="http://schemas.microsoft.com/office/powerpoint/2010/main" val="3107667950"/>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A834A0-D919-490F-A741-889F427912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B220031-A2D3-4739-B244-BA28C7B0DD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E33EBEDA-67F9-4D37-AE8A-9F9E2F4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DB8242E-3702-4F4E-9E6E-C132DFE7B11F}"/>
              </a:ext>
            </a:extLst>
          </p:cNvPr>
          <p:cNvSpPr>
            <a:spLocks noGrp="1"/>
          </p:cNvSpPr>
          <p:nvPr>
            <p:ph type="dt" sz="half" idx="10"/>
          </p:nvPr>
        </p:nvSpPr>
        <p:spPr/>
        <p:txBody>
          <a:bodyPr/>
          <a:lstStyle/>
          <a:p>
            <a:fld id="{A92AFAF9-9413-4EB4-ABD9-E1D89776B12E}" type="datetimeFigureOut">
              <a:rPr lang="en-GB" smtClean="0"/>
              <a:t>21/06/2021</a:t>
            </a:fld>
            <a:endParaRPr lang="en-GB"/>
          </a:p>
        </p:txBody>
      </p:sp>
      <p:sp>
        <p:nvSpPr>
          <p:cNvPr id="6" name="Footer Placeholder 5">
            <a:extLst>
              <a:ext uri="{FF2B5EF4-FFF2-40B4-BE49-F238E27FC236}">
                <a16:creationId xmlns:a16="http://schemas.microsoft.com/office/drawing/2014/main" xmlns="" id="{633FBC14-FD65-43F3-89E2-359E258063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C841D45-03F7-42F3-967C-E1689DABB97E}"/>
              </a:ext>
            </a:extLst>
          </p:cNvPr>
          <p:cNvSpPr>
            <a:spLocks noGrp="1"/>
          </p:cNvSpPr>
          <p:nvPr>
            <p:ph type="sldNum" sz="quarter" idx="12"/>
          </p:nvPr>
        </p:nvSpPr>
        <p:spPr/>
        <p:txBody>
          <a:bodyPr/>
          <a:lstStyle/>
          <a:p>
            <a:fld id="{2A159E98-7059-42FF-A68D-03C83F5B3429}" type="slidenum">
              <a:rPr lang="en-GB" smtClean="0"/>
              <a:t>‹#›</a:t>
            </a:fld>
            <a:endParaRPr lang="en-GB"/>
          </a:p>
        </p:txBody>
      </p:sp>
    </p:spTree>
    <p:extLst>
      <p:ext uri="{BB962C8B-B14F-4D97-AF65-F5344CB8AC3E}">
        <p14:creationId xmlns:p14="http://schemas.microsoft.com/office/powerpoint/2010/main" val="324282831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37B77A-D599-4563-A834-7AE322F728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966C1419-8ED5-49E8-8D9D-B6D46DFCCB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B1B26C0F-86A0-4277-99DB-CD2C3238E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38A5840-AC7D-4241-A2AC-8E91B3AEAE7D}"/>
              </a:ext>
            </a:extLst>
          </p:cNvPr>
          <p:cNvSpPr>
            <a:spLocks noGrp="1"/>
          </p:cNvSpPr>
          <p:nvPr>
            <p:ph type="dt" sz="half" idx="10"/>
          </p:nvPr>
        </p:nvSpPr>
        <p:spPr/>
        <p:txBody>
          <a:bodyPr/>
          <a:lstStyle/>
          <a:p>
            <a:fld id="{A92AFAF9-9413-4EB4-ABD9-E1D89776B12E}" type="datetimeFigureOut">
              <a:rPr lang="en-GB" smtClean="0"/>
              <a:t>21/06/2021</a:t>
            </a:fld>
            <a:endParaRPr lang="en-GB"/>
          </a:p>
        </p:txBody>
      </p:sp>
      <p:sp>
        <p:nvSpPr>
          <p:cNvPr id="6" name="Footer Placeholder 5">
            <a:extLst>
              <a:ext uri="{FF2B5EF4-FFF2-40B4-BE49-F238E27FC236}">
                <a16:creationId xmlns:a16="http://schemas.microsoft.com/office/drawing/2014/main" xmlns="" id="{7380BBE1-4A90-4B03-A2E4-55A3BB8329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72AC034F-F064-4994-9957-75464FC50309}"/>
              </a:ext>
            </a:extLst>
          </p:cNvPr>
          <p:cNvSpPr>
            <a:spLocks noGrp="1"/>
          </p:cNvSpPr>
          <p:nvPr>
            <p:ph type="sldNum" sz="quarter" idx="12"/>
          </p:nvPr>
        </p:nvSpPr>
        <p:spPr/>
        <p:txBody>
          <a:bodyPr/>
          <a:lstStyle/>
          <a:p>
            <a:fld id="{2A159E98-7059-42FF-A68D-03C83F5B3429}" type="slidenum">
              <a:rPr lang="en-GB" smtClean="0"/>
              <a:t>‹#›</a:t>
            </a:fld>
            <a:endParaRPr lang="en-GB"/>
          </a:p>
        </p:txBody>
      </p:sp>
    </p:spTree>
    <p:extLst>
      <p:ext uri="{BB962C8B-B14F-4D97-AF65-F5344CB8AC3E}">
        <p14:creationId xmlns:p14="http://schemas.microsoft.com/office/powerpoint/2010/main" val="3048611157"/>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6F7DD5-BFAD-4E39-8DB1-51E3842392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20A7D2E-BEA0-44EC-B5E0-0E56B6AB2A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66DA997-95A6-4406-B721-E3A926099D01}"/>
              </a:ext>
            </a:extLst>
          </p:cNvPr>
          <p:cNvSpPr>
            <a:spLocks noGrp="1"/>
          </p:cNvSpPr>
          <p:nvPr>
            <p:ph type="dt" sz="half" idx="10"/>
          </p:nvPr>
        </p:nvSpPr>
        <p:spPr/>
        <p:txBody>
          <a:bodyPr/>
          <a:lstStyle/>
          <a:p>
            <a:fld id="{A92AFAF9-9413-4EB4-ABD9-E1D89776B12E}" type="datetimeFigureOut">
              <a:rPr lang="en-GB" smtClean="0"/>
              <a:t>21/06/2021</a:t>
            </a:fld>
            <a:endParaRPr lang="en-GB"/>
          </a:p>
        </p:txBody>
      </p:sp>
      <p:sp>
        <p:nvSpPr>
          <p:cNvPr id="5" name="Footer Placeholder 4">
            <a:extLst>
              <a:ext uri="{FF2B5EF4-FFF2-40B4-BE49-F238E27FC236}">
                <a16:creationId xmlns:a16="http://schemas.microsoft.com/office/drawing/2014/main" xmlns="" id="{CA782AEB-044F-4CE9-A49C-A6BDCCE81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2D9ECED-431A-4F82-9AD2-81964694AE21}"/>
              </a:ext>
            </a:extLst>
          </p:cNvPr>
          <p:cNvSpPr>
            <a:spLocks noGrp="1"/>
          </p:cNvSpPr>
          <p:nvPr>
            <p:ph type="sldNum" sz="quarter" idx="12"/>
          </p:nvPr>
        </p:nvSpPr>
        <p:spPr/>
        <p:txBody>
          <a:bodyPr/>
          <a:lstStyle/>
          <a:p>
            <a:fld id="{2A159E98-7059-42FF-A68D-03C83F5B3429}" type="slidenum">
              <a:rPr lang="en-GB" smtClean="0"/>
              <a:t>‹#›</a:t>
            </a:fld>
            <a:endParaRPr lang="en-GB"/>
          </a:p>
        </p:txBody>
      </p:sp>
    </p:spTree>
    <p:extLst>
      <p:ext uri="{BB962C8B-B14F-4D97-AF65-F5344CB8AC3E}">
        <p14:creationId xmlns:p14="http://schemas.microsoft.com/office/powerpoint/2010/main" val="865080810"/>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C00AF87-3365-470E-8C86-1B2DC7E2B7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CD0AE03-644D-4D44-99F3-B089EB34E41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1EDD99F-5225-47A5-90C5-860E02FAA0A4}"/>
              </a:ext>
            </a:extLst>
          </p:cNvPr>
          <p:cNvSpPr>
            <a:spLocks noGrp="1"/>
          </p:cNvSpPr>
          <p:nvPr>
            <p:ph type="dt" sz="half" idx="10"/>
          </p:nvPr>
        </p:nvSpPr>
        <p:spPr/>
        <p:txBody>
          <a:bodyPr/>
          <a:lstStyle/>
          <a:p>
            <a:fld id="{A92AFAF9-9413-4EB4-ABD9-E1D89776B12E}" type="datetimeFigureOut">
              <a:rPr lang="en-GB" smtClean="0"/>
              <a:t>21/06/2021</a:t>
            </a:fld>
            <a:endParaRPr lang="en-GB"/>
          </a:p>
        </p:txBody>
      </p:sp>
      <p:sp>
        <p:nvSpPr>
          <p:cNvPr id="5" name="Footer Placeholder 4">
            <a:extLst>
              <a:ext uri="{FF2B5EF4-FFF2-40B4-BE49-F238E27FC236}">
                <a16:creationId xmlns:a16="http://schemas.microsoft.com/office/drawing/2014/main" xmlns="" id="{8FC14E6E-FE68-4060-A94E-21921DBF67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8705F73-27BA-4B19-9663-9866EB3483BC}"/>
              </a:ext>
            </a:extLst>
          </p:cNvPr>
          <p:cNvSpPr>
            <a:spLocks noGrp="1"/>
          </p:cNvSpPr>
          <p:nvPr>
            <p:ph type="sldNum" sz="quarter" idx="12"/>
          </p:nvPr>
        </p:nvSpPr>
        <p:spPr/>
        <p:txBody>
          <a:bodyPr/>
          <a:lstStyle/>
          <a:p>
            <a:fld id="{2A159E98-7059-42FF-A68D-03C83F5B3429}" type="slidenum">
              <a:rPr lang="en-GB" smtClean="0"/>
              <a:t>‹#›</a:t>
            </a:fld>
            <a:endParaRPr lang="en-GB"/>
          </a:p>
        </p:txBody>
      </p:sp>
    </p:spTree>
    <p:extLst>
      <p:ext uri="{BB962C8B-B14F-4D97-AF65-F5344CB8AC3E}">
        <p14:creationId xmlns:p14="http://schemas.microsoft.com/office/powerpoint/2010/main" val="303800579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843C5C-F7A2-4CC9-85F5-4119F2571C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E86FDE7C-19C3-4744-BB37-61D20F9648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54EB602D-ABC0-4920-AC7F-0DE977020474}"/>
              </a:ext>
            </a:extLst>
          </p:cNvPr>
          <p:cNvSpPr>
            <a:spLocks noGrp="1"/>
          </p:cNvSpPr>
          <p:nvPr>
            <p:ph type="dt" sz="half" idx="10"/>
          </p:nvPr>
        </p:nvSpPr>
        <p:spPr/>
        <p:txBody>
          <a:bodyPr/>
          <a:lstStyle/>
          <a:p>
            <a:fld id="{03C68C01-C39B-43DC-95C0-B577B99496F4}" type="datetimeFigureOut">
              <a:rPr lang="en-GB" smtClean="0"/>
              <a:t>21/06/2021</a:t>
            </a:fld>
            <a:endParaRPr lang="en-GB"/>
          </a:p>
        </p:txBody>
      </p:sp>
      <p:sp>
        <p:nvSpPr>
          <p:cNvPr id="5" name="Footer Placeholder 4">
            <a:extLst>
              <a:ext uri="{FF2B5EF4-FFF2-40B4-BE49-F238E27FC236}">
                <a16:creationId xmlns:a16="http://schemas.microsoft.com/office/drawing/2014/main" xmlns="" id="{A98B83B7-3702-46B9-8228-F1EE8C472C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DD08DF2-28D0-418D-8BAF-EDFDBDCE9263}"/>
              </a:ext>
            </a:extLst>
          </p:cNvPr>
          <p:cNvSpPr>
            <a:spLocks noGrp="1"/>
          </p:cNvSpPr>
          <p:nvPr>
            <p:ph type="sldNum" sz="quarter" idx="12"/>
          </p:nvPr>
        </p:nvSpPr>
        <p:spPr/>
        <p:txBody>
          <a:bodyPr/>
          <a:lstStyle/>
          <a:p>
            <a:fld id="{179EE21E-22B0-4718-8FC4-AEED4C4867CC}" type="slidenum">
              <a:rPr lang="en-GB" smtClean="0"/>
              <a:t>‹#›</a:t>
            </a:fld>
            <a:endParaRPr lang="en-GB"/>
          </a:p>
        </p:txBody>
      </p:sp>
    </p:spTree>
    <p:extLst>
      <p:ext uri="{BB962C8B-B14F-4D97-AF65-F5344CB8AC3E}">
        <p14:creationId xmlns:p14="http://schemas.microsoft.com/office/powerpoint/2010/main" val="2370959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8ABA59-226C-4453-9FA4-62429C7340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0F9DBA8-61E1-42FC-834C-22DC5A0BE0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872EF7E-9121-41E1-9003-71D13FBB74B7}"/>
              </a:ext>
            </a:extLst>
          </p:cNvPr>
          <p:cNvSpPr>
            <a:spLocks noGrp="1"/>
          </p:cNvSpPr>
          <p:nvPr>
            <p:ph type="dt" sz="half" idx="10"/>
          </p:nvPr>
        </p:nvSpPr>
        <p:spPr/>
        <p:txBody>
          <a:bodyPr/>
          <a:lstStyle/>
          <a:p>
            <a:fld id="{03C68C01-C39B-43DC-95C0-B577B99496F4}" type="datetimeFigureOut">
              <a:rPr lang="en-GB" smtClean="0"/>
              <a:t>21/06/2021</a:t>
            </a:fld>
            <a:endParaRPr lang="en-GB"/>
          </a:p>
        </p:txBody>
      </p:sp>
      <p:sp>
        <p:nvSpPr>
          <p:cNvPr id="5" name="Footer Placeholder 4">
            <a:extLst>
              <a:ext uri="{FF2B5EF4-FFF2-40B4-BE49-F238E27FC236}">
                <a16:creationId xmlns:a16="http://schemas.microsoft.com/office/drawing/2014/main" xmlns="" id="{6AE36B3B-E27B-4771-9133-57F2F6FD5E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3298182-17F6-48DB-B529-9E64E0B25754}"/>
              </a:ext>
            </a:extLst>
          </p:cNvPr>
          <p:cNvSpPr>
            <a:spLocks noGrp="1"/>
          </p:cNvSpPr>
          <p:nvPr>
            <p:ph type="sldNum" sz="quarter" idx="12"/>
          </p:nvPr>
        </p:nvSpPr>
        <p:spPr/>
        <p:txBody>
          <a:bodyPr/>
          <a:lstStyle/>
          <a:p>
            <a:fld id="{179EE21E-22B0-4718-8FC4-AEED4C4867CC}" type="slidenum">
              <a:rPr lang="en-GB" smtClean="0"/>
              <a:t>‹#›</a:t>
            </a:fld>
            <a:endParaRPr lang="en-GB"/>
          </a:p>
        </p:txBody>
      </p:sp>
    </p:spTree>
    <p:extLst>
      <p:ext uri="{BB962C8B-B14F-4D97-AF65-F5344CB8AC3E}">
        <p14:creationId xmlns:p14="http://schemas.microsoft.com/office/powerpoint/2010/main" val="2145777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ext Slide">
    <p:spTree>
      <p:nvGrpSpPr>
        <p:cNvPr id="1" name=""/>
        <p:cNvGrpSpPr/>
        <p:nvPr/>
      </p:nvGrpSpPr>
      <p:grpSpPr>
        <a:xfrm>
          <a:off x="0" y="0"/>
          <a:ext cx="0" cy="0"/>
          <a:chOff x="0" y="0"/>
          <a:chExt cx="0" cy="0"/>
        </a:xfrm>
      </p:grpSpPr>
      <p:pic>
        <p:nvPicPr>
          <p:cNvPr id="4" name="Picture 6" descr="A picture containing knife&#10;&#10;Description automatically generated">
            <a:extLst>
              <a:ext uri="{FF2B5EF4-FFF2-40B4-BE49-F238E27FC236}">
                <a16:creationId xmlns:a16="http://schemas.microsoft.com/office/drawing/2014/main" xmlns="" id="{15772A4F-A001-4CD5-ADEE-2B7D6DDFF0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550" y="53975"/>
            <a:ext cx="1949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16B2921B-370C-4D91-A2FA-5B431B8FB68E}"/>
              </a:ext>
            </a:extLst>
          </p:cNvPr>
          <p:cNvSpPr>
            <a:spLocks noGrp="1"/>
          </p:cNvSpPr>
          <p:nvPr>
            <p:ph type="ctrTitle"/>
          </p:nvPr>
        </p:nvSpPr>
        <p:spPr>
          <a:xfrm>
            <a:off x="127461" y="136525"/>
            <a:ext cx="9989128" cy="708415"/>
          </a:xfrm>
          <a:prstGeom prst="rect">
            <a:avLst/>
          </a:prstGeom>
        </p:spPr>
        <p:txBody>
          <a:bodyPr anchor="b">
            <a:noAutofit/>
          </a:bodyPr>
          <a:lstStyle>
            <a:lvl1pPr algn="l">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xmlns="" id="{C18B991E-8081-4B5E-9D4E-77BADB21E5FD}"/>
              </a:ext>
            </a:extLst>
          </p:cNvPr>
          <p:cNvSpPr>
            <a:spLocks noGrp="1"/>
          </p:cNvSpPr>
          <p:nvPr>
            <p:ph type="subTitle" idx="1"/>
          </p:nvPr>
        </p:nvSpPr>
        <p:spPr>
          <a:xfrm>
            <a:off x="360217" y="1117002"/>
            <a:ext cx="11418917" cy="5034416"/>
          </a:xfrm>
          <a:prstGeom prst="rect">
            <a:avLst/>
          </a:prstGeom>
        </p:spPr>
        <p:txBody>
          <a:bodyPr/>
          <a:lstStyle>
            <a:lvl1pPr marL="342900" indent="-342900" algn="l">
              <a:buClr>
                <a:srgbClr val="0070C0"/>
              </a:buClr>
              <a:buFont typeface="Arial" panose="020B0604020202020204" pitchFamily="34" charset="0"/>
              <a:buChar char="•"/>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Slide Number Placeholder 5">
            <a:extLst>
              <a:ext uri="{FF2B5EF4-FFF2-40B4-BE49-F238E27FC236}">
                <a16:creationId xmlns:a16="http://schemas.microsoft.com/office/drawing/2014/main" xmlns="" id="{D7CCECC8-FF66-4D5A-8C55-7928CD235315}"/>
              </a:ext>
            </a:extLst>
          </p:cNvPr>
          <p:cNvSpPr>
            <a:spLocks noGrp="1"/>
          </p:cNvSpPr>
          <p:nvPr>
            <p:ph type="sldNum" sz="quarter" idx="10"/>
          </p:nvPr>
        </p:nvSpPr>
        <p:spPr>
          <a:xfrm>
            <a:off x="8610600" y="6356350"/>
            <a:ext cx="2743200" cy="365125"/>
          </a:xfrm>
          <a:prstGeom prst="rect">
            <a:avLst/>
          </a:prstGeom>
        </p:spPr>
        <p:txBody>
          <a:bodyPr/>
          <a:lstStyle>
            <a:lvl1pPr>
              <a:defRPr/>
            </a:lvl1pPr>
          </a:lstStyle>
          <a:p>
            <a:pPr>
              <a:defRPr/>
            </a:pPr>
            <a:fld id="{D5E3FE33-95C6-473E-82AB-2EBE0F1F7DDB}" type="slidenum">
              <a:rPr lang="en-GB"/>
              <a:pPr>
                <a:defRPr/>
              </a:pPr>
              <a:t>‹#›</a:t>
            </a:fld>
            <a:endParaRPr lang="en-GB"/>
          </a:p>
        </p:txBody>
      </p:sp>
    </p:spTree>
    <p:extLst>
      <p:ext uri="{BB962C8B-B14F-4D97-AF65-F5344CB8AC3E}">
        <p14:creationId xmlns:p14="http://schemas.microsoft.com/office/powerpoint/2010/main" val="2240508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AD4805-9CA1-4B8D-B6B6-BED491E1F4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6DB09B0-C692-49BA-BCCB-A5E4C24E9D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B2F4C82-B00C-4A8E-8A31-CB95B25A7AA1}"/>
              </a:ext>
            </a:extLst>
          </p:cNvPr>
          <p:cNvSpPr>
            <a:spLocks noGrp="1"/>
          </p:cNvSpPr>
          <p:nvPr>
            <p:ph type="dt" sz="half" idx="10"/>
          </p:nvPr>
        </p:nvSpPr>
        <p:spPr/>
        <p:txBody>
          <a:bodyPr/>
          <a:lstStyle/>
          <a:p>
            <a:fld id="{03C68C01-C39B-43DC-95C0-B577B99496F4}" type="datetimeFigureOut">
              <a:rPr lang="en-GB" smtClean="0"/>
              <a:t>21/06/2021</a:t>
            </a:fld>
            <a:endParaRPr lang="en-GB"/>
          </a:p>
        </p:txBody>
      </p:sp>
      <p:sp>
        <p:nvSpPr>
          <p:cNvPr id="5" name="Footer Placeholder 4">
            <a:extLst>
              <a:ext uri="{FF2B5EF4-FFF2-40B4-BE49-F238E27FC236}">
                <a16:creationId xmlns:a16="http://schemas.microsoft.com/office/drawing/2014/main" xmlns="" id="{4AE1B848-5C65-4395-8D85-B6265297DC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DDBB6E3-78FD-4E5C-B3D1-0B78790A33DD}"/>
              </a:ext>
            </a:extLst>
          </p:cNvPr>
          <p:cNvSpPr>
            <a:spLocks noGrp="1"/>
          </p:cNvSpPr>
          <p:nvPr>
            <p:ph type="sldNum" sz="quarter" idx="12"/>
          </p:nvPr>
        </p:nvSpPr>
        <p:spPr/>
        <p:txBody>
          <a:bodyPr/>
          <a:lstStyle/>
          <a:p>
            <a:fld id="{179EE21E-22B0-4718-8FC4-AEED4C4867CC}" type="slidenum">
              <a:rPr lang="en-GB" smtClean="0"/>
              <a:t>‹#›</a:t>
            </a:fld>
            <a:endParaRPr lang="en-GB"/>
          </a:p>
        </p:txBody>
      </p:sp>
    </p:spTree>
    <p:extLst>
      <p:ext uri="{BB962C8B-B14F-4D97-AF65-F5344CB8AC3E}">
        <p14:creationId xmlns:p14="http://schemas.microsoft.com/office/powerpoint/2010/main" val="1207981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97E2BB-730E-4B64-B9F1-1A1EC7E7C3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B6E3D3A-89F9-4072-9AE8-75495438F3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EEF26FEF-CA8C-42B4-AAF9-0C1392E8FC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8B445F28-DCE8-4C41-9098-E3EC88B34DA6}"/>
              </a:ext>
            </a:extLst>
          </p:cNvPr>
          <p:cNvSpPr>
            <a:spLocks noGrp="1"/>
          </p:cNvSpPr>
          <p:nvPr>
            <p:ph type="dt" sz="half" idx="10"/>
          </p:nvPr>
        </p:nvSpPr>
        <p:spPr/>
        <p:txBody>
          <a:bodyPr/>
          <a:lstStyle/>
          <a:p>
            <a:fld id="{03C68C01-C39B-43DC-95C0-B577B99496F4}" type="datetimeFigureOut">
              <a:rPr lang="en-GB" smtClean="0"/>
              <a:t>21/06/2021</a:t>
            </a:fld>
            <a:endParaRPr lang="en-GB"/>
          </a:p>
        </p:txBody>
      </p:sp>
      <p:sp>
        <p:nvSpPr>
          <p:cNvPr id="6" name="Footer Placeholder 5">
            <a:extLst>
              <a:ext uri="{FF2B5EF4-FFF2-40B4-BE49-F238E27FC236}">
                <a16:creationId xmlns:a16="http://schemas.microsoft.com/office/drawing/2014/main" xmlns="" id="{7ADD1BC2-B095-4471-B69E-E53718C6EF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6D6CFD6C-A5E3-4A7A-AC57-68F56FA97BC6}"/>
              </a:ext>
            </a:extLst>
          </p:cNvPr>
          <p:cNvSpPr>
            <a:spLocks noGrp="1"/>
          </p:cNvSpPr>
          <p:nvPr>
            <p:ph type="sldNum" sz="quarter" idx="12"/>
          </p:nvPr>
        </p:nvSpPr>
        <p:spPr/>
        <p:txBody>
          <a:bodyPr/>
          <a:lstStyle/>
          <a:p>
            <a:fld id="{179EE21E-22B0-4718-8FC4-AEED4C4867CC}" type="slidenum">
              <a:rPr lang="en-GB" smtClean="0"/>
              <a:t>‹#›</a:t>
            </a:fld>
            <a:endParaRPr lang="en-GB"/>
          </a:p>
        </p:txBody>
      </p:sp>
    </p:spTree>
    <p:extLst>
      <p:ext uri="{BB962C8B-B14F-4D97-AF65-F5344CB8AC3E}">
        <p14:creationId xmlns:p14="http://schemas.microsoft.com/office/powerpoint/2010/main" val="3443035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CE8C4E-17DC-45AA-AA9B-BC568C578E4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E5B09AA-F370-48B5-8CF7-5E518018CA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126C6E7-2053-4A73-9805-DFF2D767EC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40B73A1F-7CD0-441E-8916-0AB21E986F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014B5C4-55C2-4487-8C95-748E665E2B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3A42F4EE-7AA9-463D-B6FE-FD1FFEC0C1A3}"/>
              </a:ext>
            </a:extLst>
          </p:cNvPr>
          <p:cNvSpPr>
            <a:spLocks noGrp="1"/>
          </p:cNvSpPr>
          <p:nvPr>
            <p:ph type="dt" sz="half" idx="10"/>
          </p:nvPr>
        </p:nvSpPr>
        <p:spPr/>
        <p:txBody>
          <a:bodyPr/>
          <a:lstStyle/>
          <a:p>
            <a:fld id="{03C68C01-C39B-43DC-95C0-B577B99496F4}" type="datetimeFigureOut">
              <a:rPr lang="en-GB" smtClean="0"/>
              <a:t>21/06/2021</a:t>
            </a:fld>
            <a:endParaRPr lang="en-GB"/>
          </a:p>
        </p:txBody>
      </p:sp>
      <p:sp>
        <p:nvSpPr>
          <p:cNvPr id="8" name="Footer Placeholder 7">
            <a:extLst>
              <a:ext uri="{FF2B5EF4-FFF2-40B4-BE49-F238E27FC236}">
                <a16:creationId xmlns:a16="http://schemas.microsoft.com/office/drawing/2014/main" xmlns="" id="{627A006B-D31E-477A-9E6B-FEE151D9DA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CB6FC9AB-BEFC-487C-A923-FFAB56BED991}"/>
              </a:ext>
            </a:extLst>
          </p:cNvPr>
          <p:cNvSpPr>
            <a:spLocks noGrp="1"/>
          </p:cNvSpPr>
          <p:nvPr>
            <p:ph type="sldNum" sz="quarter" idx="12"/>
          </p:nvPr>
        </p:nvSpPr>
        <p:spPr/>
        <p:txBody>
          <a:bodyPr/>
          <a:lstStyle/>
          <a:p>
            <a:fld id="{179EE21E-22B0-4718-8FC4-AEED4C4867CC}" type="slidenum">
              <a:rPr lang="en-GB" smtClean="0"/>
              <a:t>‹#›</a:t>
            </a:fld>
            <a:endParaRPr lang="en-GB"/>
          </a:p>
        </p:txBody>
      </p:sp>
    </p:spTree>
    <p:extLst>
      <p:ext uri="{BB962C8B-B14F-4D97-AF65-F5344CB8AC3E}">
        <p14:creationId xmlns:p14="http://schemas.microsoft.com/office/powerpoint/2010/main" val="39769431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7D510A-D9E2-4C4B-AF8E-17D6F9C367D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52B79551-005D-4E13-96EF-4BF34D2E5688}"/>
              </a:ext>
            </a:extLst>
          </p:cNvPr>
          <p:cNvSpPr>
            <a:spLocks noGrp="1"/>
          </p:cNvSpPr>
          <p:nvPr>
            <p:ph type="dt" sz="half" idx="10"/>
          </p:nvPr>
        </p:nvSpPr>
        <p:spPr/>
        <p:txBody>
          <a:bodyPr/>
          <a:lstStyle/>
          <a:p>
            <a:fld id="{03C68C01-C39B-43DC-95C0-B577B99496F4}" type="datetimeFigureOut">
              <a:rPr lang="en-GB" smtClean="0"/>
              <a:t>21/06/2021</a:t>
            </a:fld>
            <a:endParaRPr lang="en-GB"/>
          </a:p>
        </p:txBody>
      </p:sp>
      <p:sp>
        <p:nvSpPr>
          <p:cNvPr id="4" name="Footer Placeholder 3">
            <a:extLst>
              <a:ext uri="{FF2B5EF4-FFF2-40B4-BE49-F238E27FC236}">
                <a16:creationId xmlns:a16="http://schemas.microsoft.com/office/drawing/2014/main" xmlns="" id="{B99ECCFF-3F64-4224-9FF3-4D656AE723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CC9C00E9-E439-472B-A2A0-5D6EC07D374A}"/>
              </a:ext>
            </a:extLst>
          </p:cNvPr>
          <p:cNvSpPr>
            <a:spLocks noGrp="1"/>
          </p:cNvSpPr>
          <p:nvPr>
            <p:ph type="sldNum" sz="quarter" idx="12"/>
          </p:nvPr>
        </p:nvSpPr>
        <p:spPr/>
        <p:txBody>
          <a:bodyPr/>
          <a:lstStyle/>
          <a:p>
            <a:fld id="{179EE21E-22B0-4718-8FC4-AEED4C4867CC}" type="slidenum">
              <a:rPr lang="en-GB" smtClean="0"/>
              <a:t>‹#›</a:t>
            </a:fld>
            <a:endParaRPr lang="en-GB"/>
          </a:p>
        </p:txBody>
      </p:sp>
    </p:spTree>
    <p:extLst>
      <p:ext uri="{BB962C8B-B14F-4D97-AF65-F5344CB8AC3E}">
        <p14:creationId xmlns:p14="http://schemas.microsoft.com/office/powerpoint/2010/main" val="1640109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55F5D5D-C754-418E-A8B0-5E25626C0993}"/>
              </a:ext>
            </a:extLst>
          </p:cNvPr>
          <p:cNvSpPr>
            <a:spLocks noGrp="1"/>
          </p:cNvSpPr>
          <p:nvPr>
            <p:ph type="dt" sz="half" idx="10"/>
          </p:nvPr>
        </p:nvSpPr>
        <p:spPr/>
        <p:txBody>
          <a:bodyPr/>
          <a:lstStyle/>
          <a:p>
            <a:fld id="{03C68C01-C39B-43DC-95C0-B577B99496F4}" type="datetimeFigureOut">
              <a:rPr lang="en-GB" smtClean="0"/>
              <a:t>21/06/2021</a:t>
            </a:fld>
            <a:endParaRPr lang="en-GB"/>
          </a:p>
        </p:txBody>
      </p:sp>
      <p:sp>
        <p:nvSpPr>
          <p:cNvPr id="3" name="Footer Placeholder 2">
            <a:extLst>
              <a:ext uri="{FF2B5EF4-FFF2-40B4-BE49-F238E27FC236}">
                <a16:creationId xmlns:a16="http://schemas.microsoft.com/office/drawing/2014/main" xmlns="" id="{C88F0CAB-920C-4EFD-AB88-217614BE4F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3C362D85-A8D9-45A7-874B-3125156C54F1}"/>
              </a:ext>
            </a:extLst>
          </p:cNvPr>
          <p:cNvSpPr>
            <a:spLocks noGrp="1"/>
          </p:cNvSpPr>
          <p:nvPr>
            <p:ph type="sldNum" sz="quarter" idx="12"/>
          </p:nvPr>
        </p:nvSpPr>
        <p:spPr/>
        <p:txBody>
          <a:bodyPr/>
          <a:lstStyle/>
          <a:p>
            <a:fld id="{179EE21E-22B0-4718-8FC4-AEED4C4867CC}" type="slidenum">
              <a:rPr lang="en-GB" smtClean="0"/>
              <a:t>‹#›</a:t>
            </a:fld>
            <a:endParaRPr lang="en-GB"/>
          </a:p>
        </p:txBody>
      </p:sp>
    </p:spTree>
    <p:extLst>
      <p:ext uri="{BB962C8B-B14F-4D97-AF65-F5344CB8AC3E}">
        <p14:creationId xmlns:p14="http://schemas.microsoft.com/office/powerpoint/2010/main" val="1793525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3C3189-E08C-459D-B3E7-C14BF7888B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8BCC2AA-C96B-45AF-99C2-F04629468E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F03FE87E-2159-4818-85A3-CBBBCBCDD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8BCAB57-7FA3-42EB-A098-C66CF6EA00C6}"/>
              </a:ext>
            </a:extLst>
          </p:cNvPr>
          <p:cNvSpPr>
            <a:spLocks noGrp="1"/>
          </p:cNvSpPr>
          <p:nvPr>
            <p:ph type="dt" sz="half" idx="10"/>
          </p:nvPr>
        </p:nvSpPr>
        <p:spPr/>
        <p:txBody>
          <a:bodyPr/>
          <a:lstStyle/>
          <a:p>
            <a:fld id="{03C68C01-C39B-43DC-95C0-B577B99496F4}" type="datetimeFigureOut">
              <a:rPr lang="en-GB" smtClean="0"/>
              <a:t>21/06/2021</a:t>
            </a:fld>
            <a:endParaRPr lang="en-GB"/>
          </a:p>
        </p:txBody>
      </p:sp>
      <p:sp>
        <p:nvSpPr>
          <p:cNvPr id="6" name="Footer Placeholder 5">
            <a:extLst>
              <a:ext uri="{FF2B5EF4-FFF2-40B4-BE49-F238E27FC236}">
                <a16:creationId xmlns:a16="http://schemas.microsoft.com/office/drawing/2014/main" xmlns="" id="{9DE7D111-AB4E-49C6-8F5A-D4B9CF5C63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77C5AE0-ED71-448D-A411-0E10B16F4BB4}"/>
              </a:ext>
            </a:extLst>
          </p:cNvPr>
          <p:cNvSpPr>
            <a:spLocks noGrp="1"/>
          </p:cNvSpPr>
          <p:nvPr>
            <p:ph type="sldNum" sz="quarter" idx="12"/>
          </p:nvPr>
        </p:nvSpPr>
        <p:spPr/>
        <p:txBody>
          <a:bodyPr/>
          <a:lstStyle/>
          <a:p>
            <a:fld id="{179EE21E-22B0-4718-8FC4-AEED4C4867CC}" type="slidenum">
              <a:rPr lang="en-GB" smtClean="0"/>
              <a:t>‹#›</a:t>
            </a:fld>
            <a:endParaRPr lang="en-GB"/>
          </a:p>
        </p:txBody>
      </p:sp>
    </p:spTree>
    <p:extLst>
      <p:ext uri="{BB962C8B-B14F-4D97-AF65-F5344CB8AC3E}">
        <p14:creationId xmlns:p14="http://schemas.microsoft.com/office/powerpoint/2010/main" val="551973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D806B7-F6C8-407F-A7D6-ED3DD18C57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5EC68BE2-93B8-4501-810A-8F68F01B7A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584AF6C9-B929-4FDC-BFC7-35AD1EB013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D3140CC-6C92-4EE7-B5D1-B3E958482C9F}"/>
              </a:ext>
            </a:extLst>
          </p:cNvPr>
          <p:cNvSpPr>
            <a:spLocks noGrp="1"/>
          </p:cNvSpPr>
          <p:nvPr>
            <p:ph type="dt" sz="half" idx="10"/>
          </p:nvPr>
        </p:nvSpPr>
        <p:spPr/>
        <p:txBody>
          <a:bodyPr/>
          <a:lstStyle/>
          <a:p>
            <a:fld id="{03C68C01-C39B-43DC-95C0-B577B99496F4}" type="datetimeFigureOut">
              <a:rPr lang="en-GB" smtClean="0"/>
              <a:t>21/06/2021</a:t>
            </a:fld>
            <a:endParaRPr lang="en-GB"/>
          </a:p>
        </p:txBody>
      </p:sp>
      <p:sp>
        <p:nvSpPr>
          <p:cNvPr id="6" name="Footer Placeholder 5">
            <a:extLst>
              <a:ext uri="{FF2B5EF4-FFF2-40B4-BE49-F238E27FC236}">
                <a16:creationId xmlns:a16="http://schemas.microsoft.com/office/drawing/2014/main" xmlns="" id="{89650897-6EDE-4E25-BAF1-DEF8EBABD1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A58C905-99EC-404D-8572-172372230176}"/>
              </a:ext>
            </a:extLst>
          </p:cNvPr>
          <p:cNvSpPr>
            <a:spLocks noGrp="1"/>
          </p:cNvSpPr>
          <p:nvPr>
            <p:ph type="sldNum" sz="quarter" idx="12"/>
          </p:nvPr>
        </p:nvSpPr>
        <p:spPr/>
        <p:txBody>
          <a:bodyPr/>
          <a:lstStyle/>
          <a:p>
            <a:fld id="{179EE21E-22B0-4718-8FC4-AEED4C4867CC}" type="slidenum">
              <a:rPr lang="en-GB" smtClean="0"/>
              <a:t>‹#›</a:t>
            </a:fld>
            <a:endParaRPr lang="en-GB"/>
          </a:p>
        </p:txBody>
      </p:sp>
    </p:spTree>
    <p:extLst>
      <p:ext uri="{BB962C8B-B14F-4D97-AF65-F5344CB8AC3E}">
        <p14:creationId xmlns:p14="http://schemas.microsoft.com/office/powerpoint/2010/main" val="1972614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DCE6AC-0428-4C73-92B7-3416290166E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26AADFAE-064E-4F29-9182-279133AEF4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0C844E7-C739-453A-A9FB-42173D53534D}"/>
              </a:ext>
            </a:extLst>
          </p:cNvPr>
          <p:cNvSpPr>
            <a:spLocks noGrp="1"/>
          </p:cNvSpPr>
          <p:nvPr>
            <p:ph type="dt" sz="half" idx="10"/>
          </p:nvPr>
        </p:nvSpPr>
        <p:spPr/>
        <p:txBody>
          <a:bodyPr/>
          <a:lstStyle/>
          <a:p>
            <a:fld id="{03C68C01-C39B-43DC-95C0-B577B99496F4}" type="datetimeFigureOut">
              <a:rPr lang="en-GB" smtClean="0"/>
              <a:t>21/06/2021</a:t>
            </a:fld>
            <a:endParaRPr lang="en-GB"/>
          </a:p>
        </p:txBody>
      </p:sp>
      <p:sp>
        <p:nvSpPr>
          <p:cNvPr id="5" name="Footer Placeholder 4">
            <a:extLst>
              <a:ext uri="{FF2B5EF4-FFF2-40B4-BE49-F238E27FC236}">
                <a16:creationId xmlns:a16="http://schemas.microsoft.com/office/drawing/2014/main" xmlns="" id="{5B9AAA91-0888-4F84-8AAE-BBE9EC81C3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F43A94C-661C-4503-A8A8-97F6CC784EA8}"/>
              </a:ext>
            </a:extLst>
          </p:cNvPr>
          <p:cNvSpPr>
            <a:spLocks noGrp="1"/>
          </p:cNvSpPr>
          <p:nvPr>
            <p:ph type="sldNum" sz="quarter" idx="12"/>
          </p:nvPr>
        </p:nvSpPr>
        <p:spPr/>
        <p:txBody>
          <a:bodyPr/>
          <a:lstStyle/>
          <a:p>
            <a:fld id="{179EE21E-22B0-4718-8FC4-AEED4C4867CC}" type="slidenum">
              <a:rPr lang="en-GB" smtClean="0"/>
              <a:t>‹#›</a:t>
            </a:fld>
            <a:endParaRPr lang="en-GB"/>
          </a:p>
        </p:txBody>
      </p:sp>
    </p:spTree>
    <p:extLst>
      <p:ext uri="{BB962C8B-B14F-4D97-AF65-F5344CB8AC3E}">
        <p14:creationId xmlns:p14="http://schemas.microsoft.com/office/powerpoint/2010/main" val="209849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5A2B9CF-8BCC-4931-AA3D-5FEA9F53A8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11288960-D311-493C-893A-5EA5EEB698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4DD23D6-1071-4581-9C34-1C4ECDA7CF61}"/>
              </a:ext>
            </a:extLst>
          </p:cNvPr>
          <p:cNvSpPr>
            <a:spLocks noGrp="1"/>
          </p:cNvSpPr>
          <p:nvPr>
            <p:ph type="dt" sz="half" idx="10"/>
          </p:nvPr>
        </p:nvSpPr>
        <p:spPr/>
        <p:txBody>
          <a:bodyPr/>
          <a:lstStyle/>
          <a:p>
            <a:fld id="{03C68C01-C39B-43DC-95C0-B577B99496F4}" type="datetimeFigureOut">
              <a:rPr lang="en-GB" smtClean="0"/>
              <a:t>21/06/2021</a:t>
            </a:fld>
            <a:endParaRPr lang="en-GB"/>
          </a:p>
        </p:txBody>
      </p:sp>
      <p:sp>
        <p:nvSpPr>
          <p:cNvPr id="5" name="Footer Placeholder 4">
            <a:extLst>
              <a:ext uri="{FF2B5EF4-FFF2-40B4-BE49-F238E27FC236}">
                <a16:creationId xmlns:a16="http://schemas.microsoft.com/office/drawing/2014/main" xmlns="" id="{815766F2-021E-46BF-81B6-1F4A4C07F8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772AEF8-F1E7-47F2-8DBE-3019BE3CAABB}"/>
              </a:ext>
            </a:extLst>
          </p:cNvPr>
          <p:cNvSpPr>
            <a:spLocks noGrp="1"/>
          </p:cNvSpPr>
          <p:nvPr>
            <p:ph type="sldNum" sz="quarter" idx="12"/>
          </p:nvPr>
        </p:nvSpPr>
        <p:spPr/>
        <p:txBody>
          <a:bodyPr/>
          <a:lstStyle/>
          <a:p>
            <a:fld id="{179EE21E-22B0-4718-8FC4-AEED4C4867CC}" type="slidenum">
              <a:rPr lang="en-GB" smtClean="0"/>
              <a:t>‹#›</a:t>
            </a:fld>
            <a:endParaRPr lang="en-GB"/>
          </a:p>
        </p:txBody>
      </p:sp>
    </p:spTree>
    <p:extLst>
      <p:ext uri="{BB962C8B-B14F-4D97-AF65-F5344CB8AC3E}">
        <p14:creationId xmlns:p14="http://schemas.microsoft.com/office/powerpoint/2010/main" val="184870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pic>
        <p:nvPicPr>
          <p:cNvPr id="4" name="Picture 6" descr="A picture containing knife&#10;&#10;Description automatically generated">
            <a:extLst>
              <a:ext uri="{FF2B5EF4-FFF2-40B4-BE49-F238E27FC236}">
                <a16:creationId xmlns:a16="http://schemas.microsoft.com/office/drawing/2014/main" xmlns="" id="{5D3627F7-2145-438E-B0CA-92025DB4F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550" y="53975"/>
            <a:ext cx="1949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16B2921B-370C-4D91-A2FA-5B431B8FB68E}"/>
              </a:ext>
            </a:extLst>
          </p:cNvPr>
          <p:cNvSpPr>
            <a:spLocks noGrp="1"/>
          </p:cNvSpPr>
          <p:nvPr>
            <p:ph type="ctrTitle"/>
          </p:nvPr>
        </p:nvSpPr>
        <p:spPr>
          <a:xfrm>
            <a:off x="127461" y="136525"/>
            <a:ext cx="9989128" cy="708415"/>
          </a:xfrm>
          <a:prstGeom prst="rect">
            <a:avLst/>
          </a:prstGeom>
        </p:spPr>
        <p:txBody>
          <a:bodyPr anchor="b">
            <a:noAutofit/>
          </a:bodyPr>
          <a:lstStyle>
            <a:lvl1pPr algn="l">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5" name="Picture Placeholder 4">
            <a:extLst>
              <a:ext uri="{FF2B5EF4-FFF2-40B4-BE49-F238E27FC236}">
                <a16:creationId xmlns:a16="http://schemas.microsoft.com/office/drawing/2014/main" xmlns="" id="{411D9E73-4545-49FF-9C96-0095D8E96B3E}"/>
              </a:ext>
            </a:extLst>
          </p:cNvPr>
          <p:cNvSpPr>
            <a:spLocks noGrp="1"/>
          </p:cNvSpPr>
          <p:nvPr>
            <p:ph type="pic" sz="quarter" idx="13"/>
          </p:nvPr>
        </p:nvSpPr>
        <p:spPr>
          <a:xfrm>
            <a:off x="127000" y="1081088"/>
            <a:ext cx="11950700" cy="5170487"/>
          </a:xfrm>
          <a:prstGeom prst="rect">
            <a:avLst/>
          </a:prstGeom>
        </p:spPr>
        <p:txBody>
          <a:bodyPr rtlCol="0">
            <a:normAutofit/>
          </a:bodyPr>
          <a:lstStyle>
            <a:lvl1pPr>
              <a:buClr>
                <a:srgbClr val="0070C0"/>
              </a:buClr>
              <a:defRPr sz="2400">
                <a:latin typeface="Arial" panose="020B0604020202020204" pitchFamily="34" charset="0"/>
                <a:cs typeface="Arial" panose="020B0604020202020204" pitchFamily="34" charset="0"/>
              </a:defRPr>
            </a:lvl1pPr>
          </a:lstStyle>
          <a:p>
            <a:pPr lvl="0"/>
            <a:r>
              <a:rPr lang="en-US" noProof="0"/>
              <a:t>Click icon to add picture</a:t>
            </a:r>
            <a:endParaRPr lang="en-GB" noProof="0" dirty="0"/>
          </a:p>
        </p:txBody>
      </p:sp>
      <p:sp>
        <p:nvSpPr>
          <p:cNvPr id="6" name="Slide Number Placeholder 5">
            <a:extLst>
              <a:ext uri="{FF2B5EF4-FFF2-40B4-BE49-F238E27FC236}">
                <a16:creationId xmlns:a16="http://schemas.microsoft.com/office/drawing/2014/main" xmlns="" id="{76A91A14-41BF-4866-AD11-334360AE65AB}"/>
              </a:ext>
            </a:extLst>
          </p:cNvPr>
          <p:cNvSpPr>
            <a:spLocks noGrp="1"/>
          </p:cNvSpPr>
          <p:nvPr>
            <p:ph type="sldNum" sz="quarter" idx="14"/>
          </p:nvPr>
        </p:nvSpPr>
        <p:spPr>
          <a:xfrm>
            <a:off x="8610600" y="6356350"/>
            <a:ext cx="2743200" cy="365125"/>
          </a:xfrm>
          <a:prstGeom prst="rect">
            <a:avLst/>
          </a:prstGeom>
        </p:spPr>
        <p:txBody>
          <a:bodyPr/>
          <a:lstStyle>
            <a:lvl1pPr>
              <a:defRPr/>
            </a:lvl1pPr>
          </a:lstStyle>
          <a:p>
            <a:pPr>
              <a:defRPr/>
            </a:pPr>
            <a:fld id="{FAB2B9DE-39F1-42AD-80FB-4870A93A4EE2}" type="slidenum">
              <a:rPr lang="en-GB"/>
              <a:pPr>
                <a:defRPr/>
              </a:pPr>
              <a:t>‹#›</a:t>
            </a:fld>
            <a:endParaRPr lang="en-GB"/>
          </a:p>
        </p:txBody>
      </p:sp>
    </p:spTree>
    <p:extLst>
      <p:ext uri="{BB962C8B-B14F-4D97-AF65-F5344CB8AC3E}">
        <p14:creationId xmlns:p14="http://schemas.microsoft.com/office/powerpoint/2010/main" val="154487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6" descr="A picture containing knife&#10;&#10;Description automatically generated">
            <a:extLst>
              <a:ext uri="{FF2B5EF4-FFF2-40B4-BE49-F238E27FC236}">
                <a16:creationId xmlns:a16="http://schemas.microsoft.com/office/drawing/2014/main" xmlns="" id="{066A6AE8-01E2-4FCD-8D5D-D7E4792672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550" y="53975"/>
            <a:ext cx="1949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16B2921B-370C-4D91-A2FA-5B431B8FB68E}"/>
              </a:ext>
            </a:extLst>
          </p:cNvPr>
          <p:cNvSpPr>
            <a:spLocks noGrp="1"/>
          </p:cNvSpPr>
          <p:nvPr>
            <p:ph type="ctrTitle"/>
          </p:nvPr>
        </p:nvSpPr>
        <p:spPr>
          <a:xfrm>
            <a:off x="127461" y="136525"/>
            <a:ext cx="9989128" cy="708415"/>
          </a:xfrm>
          <a:prstGeom prst="rect">
            <a:avLst/>
          </a:prstGeom>
        </p:spPr>
        <p:txBody>
          <a:bodyPr anchor="b">
            <a:noAutofit/>
          </a:bodyPr>
          <a:lstStyle>
            <a:lvl1pPr algn="l">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4" name="Slide Number Placeholder 5">
            <a:extLst>
              <a:ext uri="{FF2B5EF4-FFF2-40B4-BE49-F238E27FC236}">
                <a16:creationId xmlns:a16="http://schemas.microsoft.com/office/drawing/2014/main" xmlns="" id="{94AAAB4F-FD80-4CCC-B0E3-50686B67AA65}"/>
              </a:ext>
            </a:extLst>
          </p:cNvPr>
          <p:cNvSpPr>
            <a:spLocks noGrp="1"/>
          </p:cNvSpPr>
          <p:nvPr>
            <p:ph type="sldNum" sz="quarter" idx="10"/>
          </p:nvPr>
        </p:nvSpPr>
        <p:spPr>
          <a:xfrm>
            <a:off x="8610600" y="6356350"/>
            <a:ext cx="2743200" cy="365125"/>
          </a:xfrm>
          <a:prstGeom prst="rect">
            <a:avLst/>
          </a:prstGeom>
        </p:spPr>
        <p:txBody>
          <a:bodyPr/>
          <a:lstStyle>
            <a:lvl1pPr>
              <a:defRPr smtClean="0">
                <a:latin typeface="Arial" panose="020B0604020202020204" pitchFamily="34" charset="0"/>
                <a:cs typeface="Arial" panose="020B0604020202020204" pitchFamily="34" charset="0"/>
              </a:defRPr>
            </a:lvl1pPr>
          </a:lstStyle>
          <a:p>
            <a:pPr>
              <a:defRPr/>
            </a:pPr>
            <a:fld id="{9EAA2327-23C4-4192-8474-F2E559D40BE6}" type="slidenum">
              <a:rPr lang="en-GB"/>
              <a:pPr>
                <a:defRPr/>
              </a:pPr>
              <a:t>‹#›</a:t>
            </a:fld>
            <a:endParaRPr lang="en-GB" dirty="0"/>
          </a:p>
        </p:txBody>
      </p:sp>
    </p:spTree>
    <p:extLst>
      <p:ext uri="{BB962C8B-B14F-4D97-AF65-F5344CB8AC3E}">
        <p14:creationId xmlns:p14="http://schemas.microsoft.com/office/powerpoint/2010/main" val="1012250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text boxes slide">
    <p:spTree>
      <p:nvGrpSpPr>
        <p:cNvPr id="1" name=""/>
        <p:cNvGrpSpPr/>
        <p:nvPr/>
      </p:nvGrpSpPr>
      <p:grpSpPr>
        <a:xfrm>
          <a:off x="0" y="0"/>
          <a:ext cx="0" cy="0"/>
          <a:chOff x="0" y="0"/>
          <a:chExt cx="0" cy="0"/>
        </a:xfrm>
      </p:grpSpPr>
      <p:pic>
        <p:nvPicPr>
          <p:cNvPr id="5" name="Picture 6" descr="A picture containing knife&#10;&#10;Description automatically generated">
            <a:extLst>
              <a:ext uri="{FF2B5EF4-FFF2-40B4-BE49-F238E27FC236}">
                <a16:creationId xmlns:a16="http://schemas.microsoft.com/office/drawing/2014/main" xmlns="" id="{FDAE760A-2A58-4F22-B4C8-360E0D5F3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550" y="53975"/>
            <a:ext cx="1949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16B2921B-370C-4D91-A2FA-5B431B8FB68E}"/>
              </a:ext>
            </a:extLst>
          </p:cNvPr>
          <p:cNvSpPr>
            <a:spLocks noGrp="1"/>
          </p:cNvSpPr>
          <p:nvPr>
            <p:ph type="ctrTitle"/>
          </p:nvPr>
        </p:nvSpPr>
        <p:spPr>
          <a:xfrm>
            <a:off x="127461" y="136525"/>
            <a:ext cx="9989128" cy="708415"/>
          </a:xfrm>
          <a:prstGeom prst="rect">
            <a:avLst/>
          </a:prstGeom>
        </p:spPr>
        <p:txBody>
          <a:bodyPr anchor="b">
            <a:noAutofit/>
          </a:bodyPr>
          <a:lstStyle>
            <a:lvl1pPr algn="l">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4" name="Text Placeholder 3">
            <a:extLst>
              <a:ext uri="{FF2B5EF4-FFF2-40B4-BE49-F238E27FC236}">
                <a16:creationId xmlns:a16="http://schemas.microsoft.com/office/drawing/2014/main" xmlns="" id="{90A7D9DB-3155-491B-8E28-BB6B90109EB1}"/>
              </a:ext>
            </a:extLst>
          </p:cNvPr>
          <p:cNvSpPr>
            <a:spLocks noGrp="1"/>
          </p:cNvSpPr>
          <p:nvPr>
            <p:ph type="body" sz="quarter" idx="13"/>
          </p:nvPr>
        </p:nvSpPr>
        <p:spPr>
          <a:xfrm>
            <a:off x="127000" y="939800"/>
            <a:ext cx="5650345" cy="5319713"/>
          </a:xfrm>
          <a:prstGeom prst="rect">
            <a:avLst/>
          </a:prstGeom>
        </p:spPr>
        <p:txBody>
          <a:bodyPr/>
          <a:lstStyle>
            <a:lvl1pPr>
              <a:buClr>
                <a:srgbClr val="0070C0"/>
              </a:buClr>
              <a:defRPr>
                <a:latin typeface="Arial" panose="020B0604020202020204" pitchFamily="34" charset="0"/>
                <a:cs typeface="Arial" panose="020B0604020202020204" pitchFamily="34" charset="0"/>
              </a:defRPr>
            </a:lvl1pPr>
            <a:lvl2pPr>
              <a:buClr>
                <a:srgbClr val="0070C0"/>
              </a:buClr>
              <a:defRPr>
                <a:latin typeface="Arial" panose="020B0604020202020204" pitchFamily="34" charset="0"/>
                <a:cs typeface="Arial" panose="020B0604020202020204" pitchFamily="34" charset="0"/>
              </a:defRPr>
            </a:lvl2pPr>
            <a:lvl3pPr>
              <a:buClr>
                <a:srgbClr val="0070C0"/>
              </a:buClr>
              <a:defRPr>
                <a:latin typeface="Arial" panose="020B0604020202020204" pitchFamily="34" charset="0"/>
                <a:cs typeface="Arial" panose="020B0604020202020204" pitchFamily="34" charset="0"/>
              </a:defRPr>
            </a:lvl3pPr>
            <a:lvl4pPr>
              <a:buClr>
                <a:srgbClr val="0070C0"/>
              </a:buClr>
              <a:defRPr>
                <a:latin typeface="Arial" panose="020B0604020202020204" pitchFamily="34" charset="0"/>
                <a:cs typeface="Arial" panose="020B0604020202020204" pitchFamily="34" charset="0"/>
              </a:defRPr>
            </a:lvl4pPr>
            <a:lvl5pPr>
              <a:buClr>
                <a:srgbClr val="0070C0"/>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6">
            <a:extLst>
              <a:ext uri="{FF2B5EF4-FFF2-40B4-BE49-F238E27FC236}">
                <a16:creationId xmlns:a16="http://schemas.microsoft.com/office/drawing/2014/main" xmlns="" id="{22B1613B-45B7-403B-B94E-F185551268E7}"/>
              </a:ext>
            </a:extLst>
          </p:cNvPr>
          <p:cNvSpPr>
            <a:spLocks noGrp="1"/>
          </p:cNvSpPr>
          <p:nvPr>
            <p:ph type="body" sz="quarter" idx="14"/>
          </p:nvPr>
        </p:nvSpPr>
        <p:spPr>
          <a:xfrm>
            <a:off x="6096000" y="939800"/>
            <a:ext cx="5969000" cy="5319713"/>
          </a:xfrm>
          <a:prstGeom prst="rect">
            <a:avLst/>
          </a:prstGeom>
        </p:spPr>
        <p:txBody>
          <a:bodyPr/>
          <a:lstStyle>
            <a:lvl1pPr>
              <a:buClr>
                <a:srgbClr val="0070C0"/>
              </a:buClr>
              <a:defRPr>
                <a:latin typeface="Arial" panose="020B0604020202020204" pitchFamily="34" charset="0"/>
                <a:cs typeface="Arial" panose="020B0604020202020204" pitchFamily="34" charset="0"/>
              </a:defRPr>
            </a:lvl1pPr>
            <a:lvl2pPr>
              <a:buClr>
                <a:srgbClr val="0070C0"/>
              </a:buClr>
              <a:defRPr>
                <a:latin typeface="Arial" panose="020B0604020202020204" pitchFamily="34" charset="0"/>
                <a:cs typeface="Arial" panose="020B0604020202020204" pitchFamily="34" charset="0"/>
              </a:defRPr>
            </a:lvl2pPr>
            <a:lvl3pPr>
              <a:buClr>
                <a:srgbClr val="0070C0"/>
              </a:buClr>
              <a:defRPr>
                <a:latin typeface="Arial" panose="020B0604020202020204" pitchFamily="34" charset="0"/>
                <a:cs typeface="Arial" panose="020B0604020202020204" pitchFamily="34" charset="0"/>
              </a:defRPr>
            </a:lvl3pPr>
            <a:lvl4pPr>
              <a:buClr>
                <a:srgbClr val="0070C0"/>
              </a:buClr>
              <a:defRPr>
                <a:latin typeface="Arial" panose="020B0604020202020204" pitchFamily="34" charset="0"/>
                <a:cs typeface="Arial" panose="020B0604020202020204" pitchFamily="34" charset="0"/>
              </a:defRPr>
            </a:lvl4pPr>
            <a:lvl5pPr>
              <a:buClr>
                <a:srgbClr val="0070C0"/>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xmlns="" id="{776FE989-B8CC-4A9C-864A-0C613D9CD5E2}"/>
              </a:ext>
            </a:extLst>
          </p:cNvPr>
          <p:cNvSpPr>
            <a:spLocks noGrp="1"/>
          </p:cNvSpPr>
          <p:nvPr>
            <p:ph type="sldNum" sz="quarter" idx="15"/>
          </p:nvPr>
        </p:nvSpPr>
        <p:spPr>
          <a:xfrm>
            <a:off x="8610600" y="6356350"/>
            <a:ext cx="2743200" cy="365125"/>
          </a:xfrm>
          <a:prstGeom prst="rect">
            <a:avLst/>
          </a:prstGeom>
        </p:spPr>
        <p:txBody>
          <a:bodyPr/>
          <a:lstStyle>
            <a:lvl1pPr>
              <a:defRPr/>
            </a:lvl1pPr>
          </a:lstStyle>
          <a:p>
            <a:pPr>
              <a:defRPr/>
            </a:pPr>
            <a:fld id="{91561580-95C7-46A9-BC4A-4884851E0051}" type="slidenum">
              <a:rPr lang="en-GB"/>
              <a:pPr>
                <a:defRPr/>
              </a:pPr>
              <a:t>‹#›</a:t>
            </a:fld>
            <a:endParaRPr lang="en-GB"/>
          </a:p>
        </p:txBody>
      </p:sp>
    </p:spTree>
    <p:extLst>
      <p:ext uri="{BB962C8B-B14F-4D97-AF65-F5344CB8AC3E}">
        <p14:creationId xmlns:p14="http://schemas.microsoft.com/office/powerpoint/2010/main" val="1859813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a:extLst>
              <a:ext uri="{FF2B5EF4-FFF2-40B4-BE49-F238E27FC236}">
                <a16:creationId xmlns:a16="http://schemas.microsoft.com/office/drawing/2014/main" xmlns="" id="{8F83EF82-9AE6-4B05-BC63-4D2D7FD07A3E}"/>
              </a:ext>
            </a:extLst>
          </p:cNvPr>
          <p:cNvSpPr/>
          <p:nvPr userDrawn="1"/>
        </p:nvSpPr>
        <p:spPr>
          <a:xfrm>
            <a:off x="0" y="5893689"/>
            <a:ext cx="9851136" cy="964311"/>
          </a:xfrm>
          <a:prstGeom prst="rect">
            <a:avLst/>
          </a:prstGeom>
          <a:gradFill flip="none" rotWithShape="1">
            <a:gsLst>
              <a:gs pos="72000">
                <a:schemeClr val="bg1"/>
              </a:gs>
              <a:gs pos="100000">
                <a:schemeClr val="bg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sz="1200" i="1" kern="1200" dirty="0">
              <a:solidFill>
                <a:schemeClr val="accent6">
                  <a:lumMod val="75000"/>
                </a:schemeClr>
              </a:solidFill>
              <a:effectLst/>
              <a:latin typeface="+mn-lt"/>
              <a:ea typeface="+mn-ea"/>
              <a:cs typeface="+mn-cs"/>
            </a:endParaRPr>
          </a:p>
          <a:p>
            <a:pPr algn="l"/>
            <a:r>
              <a:rPr lang="en-GB" sz="1200" i="1" kern="1200" dirty="0">
                <a:solidFill>
                  <a:schemeClr val="accent6">
                    <a:lumMod val="75000"/>
                  </a:schemeClr>
                </a:solidFill>
                <a:effectLst/>
                <a:latin typeface="+mn-lt"/>
                <a:ea typeface="+mn-ea"/>
                <a:cs typeface="+mn-cs"/>
              </a:rPr>
              <a:t>	</a:t>
            </a:r>
          </a:p>
          <a:p>
            <a:pPr algn="l"/>
            <a:r>
              <a:rPr lang="en-GB" sz="1200" i="1" kern="1200" dirty="0">
                <a:solidFill>
                  <a:schemeClr val="accent6">
                    <a:lumMod val="75000"/>
                  </a:schemeClr>
                </a:solidFill>
                <a:effectLst/>
                <a:latin typeface="+mn-lt"/>
                <a:ea typeface="+mn-ea"/>
                <a:cs typeface="+mn-cs"/>
              </a:rPr>
              <a:t>	</a:t>
            </a:r>
            <a:r>
              <a:rPr lang="en-GB" sz="1400" i="1" kern="1200" dirty="0">
                <a:solidFill>
                  <a:schemeClr val="tx1">
                    <a:lumMod val="65000"/>
                    <a:lumOff val="35000"/>
                  </a:schemeClr>
                </a:solidFill>
                <a:effectLst/>
                <a:latin typeface="+mn-lt"/>
                <a:ea typeface="+mn-ea"/>
                <a:cs typeface="+mn-cs"/>
              </a:rPr>
              <a:t>NHS Cancer Programme</a:t>
            </a:r>
          </a:p>
        </p:txBody>
      </p:sp>
      <p:pic>
        <p:nvPicPr>
          <p:cNvPr id="9" name="Picture 8">
            <a:extLst>
              <a:ext uri="{FF2B5EF4-FFF2-40B4-BE49-F238E27FC236}">
                <a16:creationId xmlns:a16="http://schemas.microsoft.com/office/drawing/2014/main" xmlns="" id="{BB06109E-D56C-4F7E-8E0D-9737944D1B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0770" y="5133700"/>
            <a:ext cx="1630564" cy="956325"/>
          </a:xfrm>
          <a:prstGeom prst="rect">
            <a:avLst/>
          </a:prstGeom>
        </p:spPr>
      </p:pic>
      <p:sp>
        <p:nvSpPr>
          <p:cNvPr id="10" name="Slide Number Placeholder 9">
            <a:extLst>
              <a:ext uri="{FF2B5EF4-FFF2-40B4-BE49-F238E27FC236}">
                <a16:creationId xmlns:a16="http://schemas.microsoft.com/office/drawing/2014/main" xmlns="" id="{24C21375-5930-40D7-A144-1FA8AFACDEB2}"/>
              </a:ext>
            </a:extLst>
          </p:cNvPr>
          <p:cNvSpPr>
            <a:spLocks noGrp="1"/>
          </p:cNvSpPr>
          <p:nvPr>
            <p:ph type="sldNum" sz="quarter" idx="10"/>
          </p:nvPr>
        </p:nvSpPr>
        <p:spPr/>
        <p:txBody>
          <a:bodyPr/>
          <a:lstStyle/>
          <a:p>
            <a:fld id="{61E112CC-F5C7-5E43-8EAA-F554FEB5E453}" type="slidenum">
              <a:rPr lang="en-US" smtClean="0"/>
              <a:pPr/>
              <a:t>‹#›</a:t>
            </a:fld>
            <a:endParaRPr lang="en-US" dirty="0"/>
          </a:p>
        </p:txBody>
      </p:sp>
      <p:sp>
        <p:nvSpPr>
          <p:cNvPr id="2" name="Title 1">
            <a:extLst>
              <a:ext uri="{FF2B5EF4-FFF2-40B4-BE49-F238E27FC236}">
                <a16:creationId xmlns:a16="http://schemas.microsoft.com/office/drawing/2014/main" xmlns="" id="{B6F52C14-B5F9-4B67-9C70-07BC83223E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7783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946B21-9C80-4730-ABB0-7FEB97E713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AA57F609-5E38-4A92-99FC-7B63C0040E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CB5C12EE-0B8D-4D63-8A55-A57DD8B1544D}"/>
              </a:ext>
            </a:extLst>
          </p:cNvPr>
          <p:cNvSpPr>
            <a:spLocks noGrp="1"/>
          </p:cNvSpPr>
          <p:nvPr>
            <p:ph type="dt" sz="half" idx="10"/>
          </p:nvPr>
        </p:nvSpPr>
        <p:spPr/>
        <p:txBody>
          <a:bodyPr/>
          <a:lstStyle/>
          <a:p>
            <a:fld id="{A92AFAF9-9413-4EB4-ABD9-E1D89776B12E}" type="datetimeFigureOut">
              <a:rPr lang="en-GB" smtClean="0"/>
              <a:t>21/06/2021</a:t>
            </a:fld>
            <a:endParaRPr lang="en-GB"/>
          </a:p>
        </p:txBody>
      </p:sp>
      <p:sp>
        <p:nvSpPr>
          <p:cNvPr id="5" name="Footer Placeholder 4">
            <a:extLst>
              <a:ext uri="{FF2B5EF4-FFF2-40B4-BE49-F238E27FC236}">
                <a16:creationId xmlns:a16="http://schemas.microsoft.com/office/drawing/2014/main" xmlns="" id="{24465B00-F245-4B29-91B9-373229D866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0C30B84-6DCF-4E66-ACEE-A5CEE2755262}"/>
              </a:ext>
            </a:extLst>
          </p:cNvPr>
          <p:cNvSpPr>
            <a:spLocks noGrp="1"/>
          </p:cNvSpPr>
          <p:nvPr>
            <p:ph type="sldNum" sz="quarter" idx="12"/>
          </p:nvPr>
        </p:nvSpPr>
        <p:spPr/>
        <p:txBody>
          <a:bodyPr/>
          <a:lstStyle/>
          <a:p>
            <a:fld id="{2A159E98-7059-42FF-A68D-03C83F5B3429}" type="slidenum">
              <a:rPr lang="en-GB" smtClean="0"/>
              <a:t>‹#›</a:t>
            </a:fld>
            <a:endParaRPr lang="en-GB"/>
          </a:p>
        </p:txBody>
      </p:sp>
    </p:spTree>
    <p:extLst>
      <p:ext uri="{BB962C8B-B14F-4D97-AF65-F5344CB8AC3E}">
        <p14:creationId xmlns:p14="http://schemas.microsoft.com/office/powerpoint/2010/main" val="1070183240"/>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2913BD-410B-428E-80C3-C4DBF1E3E5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45A076F8-5B46-4B3E-8B9F-A0CA5A3653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1532F63-4F1F-48C7-80F1-D96FC19BBF1E}"/>
              </a:ext>
            </a:extLst>
          </p:cNvPr>
          <p:cNvSpPr>
            <a:spLocks noGrp="1"/>
          </p:cNvSpPr>
          <p:nvPr>
            <p:ph type="dt" sz="half" idx="10"/>
          </p:nvPr>
        </p:nvSpPr>
        <p:spPr/>
        <p:txBody>
          <a:bodyPr/>
          <a:lstStyle/>
          <a:p>
            <a:fld id="{A92AFAF9-9413-4EB4-ABD9-E1D89776B12E}" type="datetimeFigureOut">
              <a:rPr lang="en-GB" smtClean="0"/>
              <a:t>21/06/2021</a:t>
            </a:fld>
            <a:endParaRPr lang="en-GB"/>
          </a:p>
        </p:txBody>
      </p:sp>
      <p:sp>
        <p:nvSpPr>
          <p:cNvPr id="5" name="Footer Placeholder 4">
            <a:extLst>
              <a:ext uri="{FF2B5EF4-FFF2-40B4-BE49-F238E27FC236}">
                <a16:creationId xmlns:a16="http://schemas.microsoft.com/office/drawing/2014/main" xmlns="" id="{4B1953D3-4909-4498-8C4C-A36FA786D6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EBEC582-8D96-4664-94BB-EAFAFB61EE34}"/>
              </a:ext>
            </a:extLst>
          </p:cNvPr>
          <p:cNvSpPr>
            <a:spLocks noGrp="1"/>
          </p:cNvSpPr>
          <p:nvPr>
            <p:ph type="sldNum" sz="quarter" idx="12"/>
          </p:nvPr>
        </p:nvSpPr>
        <p:spPr/>
        <p:txBody>
          <a:bodyPr/>
          <a:lstStyle/>
          <a:p>
            <a:fld id="{2A159E98-7059-42FF-A68D-03C83F5B3429}" type="slidenum">
              <a:rPr lang="en-GB" smtClean="0"/>
              <a:t>‹#›</a:t>
            </a:fld>
            <a:endParaRPr lang="en-GB"/>
          </a:p>
        </p:txBody>
      </p:sp>
    </p:spTree>
    <p:extLst>
      <p:ext uri="{BB962C8B-B14F-4D97-AF65-F5344CB8AC3E}">
        <p14:creationId xmlns:p14="http://schemas.microsoft.com/office/powerpoint/2010/main" val="3380726983"/>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1AAAFF-2BFD-4AF2-9373-A3E3B12E9A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F483F99-244E-4BB7-9D9E-5F750DCC23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AA225F5-2F26-47FA-8C17-81DF1873CAEC}"/>
              </a:ext>
            </a:extLst>
          </p:cNvPr>
          <p:cNvSpPr>
            <a:spLocks noGrp="1"/>
          </p:cNvSpPr>
          <p:nvPr>
            <p:ph type="dt" sz="half" idx="10"/>
          </p:nvPr>
        </p:nvSpPr>
        <p:spPr/>
        <p:txBody>
          <a:bodyPr/>
          <a:lstStyle/>
          <a:p>
            <a:fld id="{A92AFAF9-9413-4EB4-ABD9-E1D89776B12E}" type="datetimeFigureOut">
              <a:rPr lang="en-GB" smtClean="0"/>
              <a:t>21/06/2021</a:t>
            </a:fld>
            <a:endParaRPr lang="en-GB"/>
          </a:p>
        </p:txBody>
      </p:sp>
      <p:sp>
        <p:nvSpPr>
          <p:cNvPr id="5" name="Footer Placeholder 4">
            <a:extLst>
              <a:ext uri="{FF2B5EF4-FFF2-40B4-BE49-F238E27FC236}">
                <a16:creationId xmlns:a16="http://schemas.microsoft.com/office/drawing/2014/main" xmlns="" id="{CB967421-0AF1-4FAE-BB7D-25C20DFA00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8663F6C-EFA2-4C35-95E8-E0262F8F3A7A}"/>
              </a:ext>
            </a:extLst>
          </p:cNvPr>
          <p:cNvSpPr>
            <a:spLocks noGrp="1"/>
          </p:cNvSpPr>
          <p:nvPr>
            <p:ph type="sldNum" sz="quarter" idx="12"/>
          </p:nvPr>
        </p:nvSpPr>
        <p:spPr/>
        <p:txBody>
          <a:bodyPr/>
          <a:lstStyle/>
          <a:p>
            <a:fld id="{2A159E98-7059-42FF-A68D-03C83F5B3429}" type="slidenum">
              <a:rPr lang="en-GB" smtClean="0"/>
              <a:t>‹#›</a:t>
            </a:fld>
            <a:endParaRPr lang="en-GB"/>
          </a:p>
        </p:txBody>
      </p:sp>
    </p:spTree>
    <p:extLst>
      <p:ext uri="{BB962C8B-B14F-4D97-AF65-F5344CB8AC3E}">
        <p14:creationId xmlns:p14="http://schemas.microsoft.com/office/powerpoint/2010/main" val="12024513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2685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09AB504-D5D2-4F3A-948E-E9CD25866F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010F9DE-D6F0-4C81-BF44-B3DDC19821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2D422BA-2396-40DE-BAC3-9DF77BE10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AFAF9-9413-4EB4-ABD9-E1D89776B12E}" type="datetimeFigureOut">
              <a:rPr lang="en-GB" smtClean="0"/>
              <a:t>21/06/2021</a:t>
            </a:fld>
            <a:endParaRPr lang="en-GB"/>
          </a:p>
        </p:txBody>
      </p:sp>
      <p:sp>
        <p:nvSpPr>
          <p:cNvPr id="5" name="Footer Placeholder 4">
            <a:extLst>
              <a:ext uri="{FF2B5EF4-FFF2-40B4-BE49-F238E27FC236}">
                <a16:creationId xmlns:a16="http://schemas.microsoft.com/office/drawing/2014/main" xmlns="" id="{697EF821-C45C-40BA-AC1A-CD48C95372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10680F16-7CCF-4FF8-90EE-35FD9ECA8B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59E98-7059-42FF-A68D-03C83F5B3429}" type="slidenum">
              <a:rPr lang="en-GB" smtClean="0"/>
              <a:t>‹#›</a:t>
            </a:fld>
            <a:endParaRPr lang="en-GB"/>
          </a:p>
        </p:txBody>
      </p:sp>
    </p:spTree>
    <p:extLst>
      <p:ext uri="{BB962C8B-B14F-4D97-AF65-F5344CB8AC3E}">
        <p14:creationId xmlns:p14="http://schemas.microsoft.com/office/powerpoint/2010/main" val="326182049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p14:dur="1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E3E4E14-74A7-478D-8DA6-2CB55053E6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49EA585-EC7B-4AB0-9265-9358176F83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816C6B8-6521-4112-BC05-00192CA01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68C01-C39B-43DC-95C0-B577B99496F4}" type="datetimeFigureOut">
              <a:rPr lang="en-GB" smtClean="0"/>
              <a:t>21/06/2021</a:t>
            </a:fld>
            <a:endParaRPr lang="en-GB"/>
          </a:p>
        </p:txBody>
      </p:sp>
      <p:sp>
        <p:nvSpPr>
          <p:cNvPr id="5" name="Footer Placeholder 4">
            <a:extLst>
              <a:ext uri="{FF2B5EF4-FFF2-40B4-BE49-F238E27FC236}">
                <a16:creationId xmlns:a16="http://schemas.microsoft.com/office/drawing/2014/main" xmlns="" id="{503A31F0-732E-4025-A24E-3979AB16A3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E8D1E2C4-FF54-40B3-ADDB-EF12EF6F89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EE21E-22B0-4718-8FC4-AEED4C4867CC}" type="slidenum">
              <a:rPr lang="en-GB" smtClean="0"/>
              <a:t>‹#›</a:t>
            </a:fld>
            <a:endParaRPr lang="en-GB"/>
          </a:p>
        </p:txBody>
      </p:sp>
    </p:spTree>
    <p:extLst>
      <p:ext uri="{BB962C8B-B14F-4D97-AF65-F5344CB8AC3E}">
        <p14:creationId xmlns:p14="http://schemas.microsoft.com/office/powerpoint/2010/main" val="208067435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5BE80EC-D2DD-43CC-A735-E057D2B20F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0056" y="11302"/>
            <a:ext cx="2001944" cy="760132"/>
          </a:xfrm>
          <a:prstGeom prst="rect">
            <a:avLst/>
          </a:prstGeom>
        </p:spPr>
      </p:pic>
      <p:pic>
        <p:nvPicPr>
          <p:cNvPr id="6" name="Picture 5">
            <a:extLst>
              <a:ext uri="{FF2B5EF4-FFF2-40B4-BE49-F238E27FC236}">
                <a16:creationId xmlns:a16="http://schemas.microsoft.com/office/drawing/2014/main" xmlns="" id="{A5A18317-CC1B-411C-AC99-73AE88F389EE}"/>
              </a:ext>
            </a:extLst>
          </p:cNvPr>
          <p:cNvPicPr>
            <a:picLocks noChangeAspect="1"/>
          </p:cNvPicPr>
          <p:nvPr/>
        </p:nvPicPr>
        <p:blipFill>
          <a:blip r:embed="rId3"/>
          <a:stretch>
            <a:fillRect/>
          </a:stretch>
        </p:blipFill>
        <p:spPr>
          <a:xfrm>
            <a:off x="490904" y="894147"/>
            <a:ext cx="9863016" cy="4876019"/>
          </a:xfrm>
          <a:prstGeom prst="rect">
            <a:avLst/>
          </a:prstGeom>
        </p:spPr>
      </p:pic>
      <p:sp>
        <p:nvSpPr>
          <p:cNvPr id="7" name="Title 2">
            <a:extLst>
              <a:ext uri="{FF2B5EF4-FFF2-40B4-BE49-F238E27FC236}">
                <a16:creationId xmlns:a16="http://schemas.microsoft.com/office/drawing/2014/main" xmlns="" id="{60D7088B-FC30-4195-BA02-0A56B56F7C54}"/>
              </a:ext>
            </a:extLst>
          </p:cNvPr>
          <p:cNvSpPr txBox="1">
            <a:spLocks/>
          </p:cNvSpPr>
          <p:nvPr/>
        </p:nvSpPr>
        <p:spPr>
          <a:xfrm>
            <a:off x="398586" y="326555"/>
            <a:ext cx="9012116" cy="611649"/>
          </a:xfrm>
          <a:prstGeom prst="rect">
            <a:avLst/>
          </a:prstGeom>
        </p:spPr>
        <p:txBody>
          <a:bodyPr vert="horz" lIns="0" tIns="45720" rIns="0" bIns="45720" rtlCol="0" anchor="b">
            <a:noAutofit/>
          </a:bodyPr>
          <a:lstStyle>
            <a:lvl1pPr algn="l" defTabSz="457200" rtl="0" eaLnBrk="1" latinLnBrk="0" hangingPunct="1">
              <a:spcBef>
                <a:spcPct val="0"/>
              </a:spcBef>
              <a:buNone/>
              <a:defRPr lang="en-GB" sz="3600" b="0" i="0" kern="1200" baseline="0">
                <a:solidFill>
                  <a:srgbClr val="005EB8"/>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rPr>
              <a:t>National Rapid Diagnostic Centre Principles</a:t>
            </a:r>
          </a:p>
        </p:txBody>
      </p:sp>
    </p:spTree>
    <p:extLst>
      <p:ext uri="{BB962C8B-B14F-4D97-AF65-F5344CB8AC3E}">
        <p14:creationId xmlns:p14="http://schemas.microsoft.com/office/powerpoint/2010/main" val="306303262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7A6965-679C-4689-818A-EE1CDEFC51E4}"/>
              </a:ext>
            </a:extLst>
          </p:cNvPr>
          <p:cNvSpPr>
            <a:spLocks noGrp="1"/>
          </p:cNvSpPr>
          <p:nvPr>
            <p:ph type="ctrTitle"/>
          </p:nvPr>
        </p:nvSpPr>
        <p:spPr>
          <a:xfrm>
            <a:off x="0" y="481429"/>
            <a:ext cx="11206286" cy="708415"/>
          </a:xfrm>
        </p:spPr>
        <p:txBody>
          <a:bodyPr/>
          <a:lstStyle/>
          <a:p>
            <a:r>
              <a:rPr lang="en-GB" dirty="0"/>
              <a:t>SWAG Prostate Rapid Diagnostic Service Transformation</a:t>
            </a:r>
          </a:p>
        </p:txBody>
      </p:sp>
      <p:graphicFrame>
        <p:nvGraphicFramePr>
          <p:cNvPr id="4" name="Table 3">
            <a:extLst>
              <a:ext uri="{FF2B5EF4-FFF2-40B4-BE49-F238E27FC236}">
                <a16:creationId xmlns:a16="http://schemas.microsoft.com/office/drawing/2014/main" xmlns="" id="{7B709B07-47ED-41FB-A6E0-325DB6215DD7}"/>
              </a:ext>
            </a:extLst>
          </p:cNvPr>
          <p:cNvGraphicFramePr>
            <a:graphicFrameLocks noGrp="1"/>
          </p:cNvGraphicFramePr>
          <p:nvPr>
            <p:extLst>
              <p:ext uri="{D42A27DB-BD31-4B8C-83A1-F6EECF244321}">
                <p14:modId xmlns:p14="http://schemas.microsoft.com/office/powerpoint/2010/main" val="2707683971"/>
              </p:ext>
            </p:extLst>
          </p:nvPr>
        </p:nvGraphicFramePr>
        <p:xfrm>
          <a:off x="448311" y="1392488"/>
          <a:ext cx="10309663" cy="4351337"/>
        </p:xfrm>
        <a:graphic>
          <a:graphicData uri="http://schemas.openxmlformats.org/drawingml/2006/table">
            <a:tbl>
              <a:tblPr/>
              <a:tblGrid>
                <a:gridCol w="5222095">
                  <a:extLst>
                    <a:ext uri="{9D8B030D-6E8A-4147-A177-3AD203B41FA5}">
                      <a16:colId xmlns:a16="http://schemas.microsoft.com/office/drawing/2014/main" xmlns="" val="3593899163"/>
                    </a:ext>
                  </a:extLst>
                </a:gridCol>
                <a:gridCol w="709324">
                  <a:extLst>
                    <a:ext uri="{9D8B030D-6E8A-4147-A177-3AD203B41FA5}">
                      <a16:colId xmlns:a16="http://schemas.microsoft.com/office/drawing/2014/main" xmlns="" val="621528092"/>
                    </a:ext>
                  </a:extLst>
                </a:gridCol>
                <a:gridCol w="746014">
                  <a:extLst>
                    <a:ext uri="{9D8B030D-6E8A-4147-A177-3AD203B41FA5}">
                      <a16:colId xmlns:a16="http://schemas.microsoft.com/office/drawing/2014/main" xmlns="" val="4273301548"/>
                    </a:ext>
                  </a:extLst>
                </a:gridCol>
                <a:gridCol w="746014">
                  <a:extLst>
                    <a:ext uri="{9D8B030D-6E8A-4147-A177-3AD203B41FA5}">
                      <a16:colId xmlns:a16="http://schemas.microsoft.com/office/drawing/2014/main" xmlns="" val="1947572969"/>
                    </a:ext>
                  </a:extLst>
                </a:gridCol>
                <a:gridCol w="684865">
                  <a:extLst>
                    <a:ext uri="{9D8B030D-6E8A-4147-A177-3AD203B41FA5}">
                      <a16:colId xmlns:a16="http://schemas.microsoft.com/office/drawing/2014/main" xmlns="" val="332674733"/>
                    </a:ext>
                  </a:extLst>
                </a:gridCol>
                <a:gridCol w="721554">
                  <a:extLst>
                    <a:ext uri="{9D8B030D-6E8A-4147-A177-3AD203B41FA5}">
                      <a16:colId xmlns:a16="http://schemas.microsoft.com/office/drawing/2014/main" xmlns="" val="1925784529"/>
                    </a:ext>
                  </a:extLst>
                </a:gridCol>
                <a:gridCol w="721554">
                  <a:extLst>
                    <a:ext uri="{9D8B030D-6E8A-4147-A177-3AD203B41FA5}">
                      <a16:colId xmlns:a16="http://schemas.microsoft.com/office/drawing/2014/main" xmlns="" val="2692167547"/>
                    </a:ext>
                  </a:extLst>
                </a:gridCol>
                <a:gridCol w="758243">
                  <a:extLst>
                    <a:ext uri="{9D8B030D-6E8A-4147-A177-3AD203B41FA5}">
                      <a16:colId xmlns:a16="http://schemas.microsoft.com/office/drawing/2014/main" xmlns="" val="3227923372"/>
                    </a:ext>
                  </a:extLst>
                </a:gridCol>
              </a:tblGrid>
              <a:tr h="256824">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500" b="0" i="0" u="none" strike="noStrike">
                          <a:solidFill>
                            <a:srgbClr val="000000"/>
                          </a:solidFill>
                          <a:effectLst/>
                          <a:latin typeface="Arial" panose="020B0604020202020204" pitchFamily="34" charset="0"/>
                        </a:rPr>
                        <a:t>Mar-21</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500" b="0" i="0" u="none" strike="noStrike">
                          <a:solidFill>
                            <a:srgbClr val="000000"/>
                          </a:solidFill>
                          <a:effectLst/>
                          <a:latin typeface="Arial" panose="020B0604020202020204" pitchFamily="34" charset="0"/>
                        </a:rPr>
                        <a:t>Apr-21</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500" b="0" i="0" u="none" strike="noStrike">
                          <a:solidFill>
                            <a:srgbClr val="000000"/>
                          </a:solidFill>
                          <a:effectLst/>
                          <a:latin typeface="Arial" panose="020B0604020202020204" pitchFamily="34" charset="0"/>
                        </a:rPr>
                        <a:t>May-21</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500" b="0" i="0" u="none" strike="noStrike">
                          <a:solidFill>
                            <a:srgbClr val="000000"/>
                          </a:solidFill>
                          <a:effectLst/>
                          <a:latin typeface="Arial" panose="020B0604020202020204" pitchFamily="34" charset="0"/>
                        </a:rPr>
                        <a:t>Jun-21</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500" b="0" i="0" u="none" strike="noStrike">
                          <a:solidFill>
                            <a:srgbClr val="000000"/>
                          </a:solidFill>
                          <a:effectLst/>
                          <a:latin typeface="Arial" panose="020B0604020202020204" pitchFamily="34" charset="0"/>
                        </a:rPr>
                        <a:t>Jul-21</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500" b="0" i="0" u="none" strike="noStrike">
                          <a:solidFill>
                            <a:srgbClr val="000000"/>
                          </a:solidFill>
                          <a:effectLst/>
                          <a:latin typeface="Arial" panose="020B0604020202020204" pitchFamily="34" charset="0"/>
                        </a:rPr>
                        <a:t>Aug-21</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500" b="0" i="0" u="none" strike="noStrike">
                          <a:solidFill>
                            <a:srgbClr val="000000"/>
                          </a:solidFill>
                          <a:effectLst/>
                          <a:latin typeface="Arial" panose="020B0604020202020204" pitchFamily="34" charset="0"/>
                        </a:rPr>
                        <a:t>Sep-21</a:t>
                      </a:r>
                    </a:p>
                  </a:txBody>
                  <a:tcPr marL="7338" marR="7338" marT="733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74908347"/>
                  </a:ext>
                </a:extLst>
              </a:tr>
              <a:tr h="755797">
                <a:tc>
                  <a:txBody>
                    <a:bodyPr/>
                    <a:lstStyle/>
                    <a:p>
                      <a:pPr algn="l" fontAlgn="b"/>
                      <a:r>
                        <a:rPr lang="en-GB" sz="1500" b="0" i="0" u="none" strike="noStrike">
                          <a:solidFill>
                            <a:srgbClr val="000000"/>
                          </a:solidFill>
                          <a:effectLst/>
                          <a:latin typeface="Arial" panose="020B0604020202020204" pitchFamily="34" charset="0"/>
                        </a:rPr>
                        <a:t>Prostate RDS Plans on Page and due diligence requirements discussed and agreed with SW Prostate Steering Group and SWAG Core Team</a:t>
                      </a:r>
                    </a:p>
                  </a:txBody>
                  <a:tcPr marL="7338" marR="7338" marT="733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b"/>
                      <a:r>
                        <a:rPr lang="en-GB" sz="1500" b="0" i="0" u="none" strike="noStrike">
                          <a:solidFill>
                            <a:srgbClr val="000000"/>
                          </a:solidFill>
                          <a:effectLst/>
                          <a:latin typeface="Arial" panose="020B060402020202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500" b="0" i="0" u="none" strike="noStrike">
                          <a:solidFill>
                            <a:srgbClr val="000000"/>
                          </a:solidFill>
                          <a:effectLst/>
                          <a:latin typeface="Arial" panose="020B060402020202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500" b="0" i="0" u="none" strike="noStrike">
                          <a:solidFill>
                            <a:srgbClr val="000000"/>
                          </a:solidFill>
                          <a:effectLst/>
                          <a:latin typeface="Arial" panose="020B060402020202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500" b="0" i="0" u="none" strike="noStrike">
                          <a:solidFill>
                            <a:srgbClr val="000000"/>
                          </a:solidFill>
                          <a:effectLst/>
                          <a:latin typeface="Arial" panose="020B060402020202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500" b="0" i="0" u="none" strike="noStrike">
                          <a:solidFill>
                            <a:srgbClr val="000000"/>
                          </a:solidFill>
                          <a:effectLst/>
                          <a:latin typeface="Arial" panose="020B060402020202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500" b="0" i="0" u="none" strike="noStrike">
                          <a:solidFill>
                            <a:srgbClr val="000000"/>
                          </a:solidFill>
                          <a:effectLst/>
                          <a:latin typeface="Arial" panose="020B0604020202020204" pitchFamily="34" charset="0"/>
                        </a:rPr>
                        <a:t> </a:t>
                      </a:r>
                    </a:p>
                  </a:txBody>
                  <a:tcPr marL="7338" marR="7338" marT="733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2525378"/>
                  </a:ext>
                </a:extLst>
              </a:tr>
              <a:tr h="506311">
                <a:tc>
                  <a:txBody>
                    <a:bodyPr/>
                    <a:lstStyle/>
                    <a:p>
                      <a:pPr algn="l" fontAlgn="b"/>
                      <a:r>
                        <a:rPr lang="en-GB" sz="1500" b="0" i="0" u="none" strike="noStrike">
                          <a:solidFill>
                            <a:srgbClr val="000000"/>
                          </a:solidFill>
                          <a:effectLst/>
                          <a:latin typeface="Arial" panose="020B0604020202020204" pitchFamily="34" charset="0"/>
                        </a:rPr>
                        <a:t>Prostate RDS Plans on Page template and due diligence requirements circulated </a:t>
                      </a:r>
                    </a:p>
                  </a:txBody>
                  <a:tcPr marL="7338" marR="7338" marT="733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FFFFFF"/>
                          </a:solidFill>
                          <a:effectLst/>
                          <a:latin typeface="Arial" panose="020B0604020202020204" pitchFamily="34" charset="0"/>
                        </a:rPr>
                        <a:t>30th April</a:t>
                      </a:r>
                    </a:p>
                  </a:txBody>
                  <a:tcPr marL="7338" marR="7338" marT="733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0567367"/>
                  </a:ext>
                </a:extLst>
              </a:tr>
              <a:tr h="755797">
                <a:tc>
                  <a:txBody>
                    <a:bodyPr/>
                    <a:lstStyle/>
                    <a:p>
                      <a:pPr algn="l" fontAlgn="t"/>
                      <a:r>
                        <a:rPr lang="en-GB" sz="1500" b="0" i="0" u="none" strike="noStrike" dirty="0">
                          <a:solidFill>
                            <a:srgbClr val="000000"/>
                          </a:solidFill>
                          <a:effectLst/>
                          <a:latin typeface="Arial" panose="020B0604020202020204" pitchFamily="34" charset="0"/>
                        </a:rPr>
                        <a:t>Provider Prostate MDT's work up plans for Prostate RDS transformation (Request from SWAG to invite Nicola Gowen to join these discussions)</a:t>
                      </a:r>
                    </a:p>
                  </a:txBody>
                  <a:tcPr marL="7338" marR="7338" marT="733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7451586"/>
                  </a:ext>
                </a:extLst>
              </a:tr>
              <a:tr h="256824">
                <a:tc>
                  <a:txBody>
                    <a:bodyPr/>
                    <a:lstStyle/>
                    <a:p>
                      <a:pPr algn="l" fontAlgn="t"/>
                      <a:r>
                        <a:rPr lang="en-GB" sz="1500" b="0" i="0" u="none" strike="noStrike" dirty="0">
                          <a:solidFill>
                            <a:srgbClr val="000000"/>
                          </a:solidFill>
                          <a:effectLst/>
                          <a:latin typeface="Arial" panose="020B0604020202020204" pitchFamily="34" charset="0"/>
                        </a:rPr>
                        <a:t>Completed Prostate RDS Plans on </a:t>
                      </a:r>
                      <a:r>
                        <a:rPr lang="en-GB" sz="1500" b="0" i="0" u="none" strike="noStrike">
                          <a:solidFill>
                            <a:srgbClr val="000000"/>
                          </a:solidFill>
                          <a:effectLst/>
                          <a:latin typeface="Arial" panose="020B0604020202020204" pitchFamily="34" charset="0"/>
                        </a:rPr>
                        <a:t>Page submitted to SWAG</a:t>
                      </a:r>
                      <a:endParaRPr lang="en-GB" sz="1500" b="0" i="0" u="none" strike="noStrike" dirty="0">
                        <a:solidFill>
                          <a:srgbClr val="000000"/>
                        </a:solidFill>
                        <a:effectLst/>
                        <a:latin typeface="Arial" panose="020B0604020202020204" pitchFamily="34" charset="0"/>
                      </a:endParaRPr>
                    </a:p>
                  </a:txBody>
                  <a:tcPr marL="7338" marR="7338" marT="733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FFFFFF"/>
                          </a:solidFill>
                          <a:effectLst/>
                          <a:latin typeface="Arial" panose="020B0604020202020204" pitchFamily="34" charset="0"/>
                        </a:rPr>
                        <a:t>11th June</a:t>
                      </a:r>
                    </a:p>
                  </a:txBody>
                  <a:tcPr marL="7338" marR="7338" marT="733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35118712"/>
                  </a:ext>
                </a:extLst>
              </a:tr>
              <a:tr h="506311">
                <a:tc>
                  <a:txBody>
                    <a:bodyPr/>
                    <a:lstStyle/>
                    <a:p>
                      <a:pPr algn="l" fontAlgn="b"/>
                      <a:r>
                        <a:rPr lang="en-GB" sz="1500" b="0" i="0" u="none" strike="noStrike" dirty="0">
                          <a:solidFill>
                            <a:srgbClr val="000000"/>
                          </a:solidFill>
                          <a:effectLst/>
                          <a:latin typeface="Arial" panose="020B0604020202020204" pitchFamily="34" charset="0"/>
                        </a:rPr>
                        <a:t>SWAG CA to review and approve completed Prostate RDS Plans on Page </a:t>
                      </a:r>
                    </a:p>
                  </a:txBody>
                  <a:tcPr marL="7338" marR="7338" marT="733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69476752"/>
                  </a:ext>
                </a:extLst>
              </a:tr>
              <a:tr h="755797">
                <a:tc>
                  <a:txBody>
                    <a:bodyPr/>
                    <a:lstStyle/>
                    <a:p>
                      <a:pPr algn="l" fontAlgn="b"/>
                      <a:r>
                        <a:rPr lang="en-GB" sz="1500" b="0" i="0" u="none" strike="noStrike">
                          <a:solidFill>
                            <a:srgbClr val="000000"/>
                          </a:solidFill>
                          <a:effectLst/>
                          <a:latin typeface="Arial" panose="020B0604020202020204" pitchFamily="34" charset="0"/>
                        </a:rPr>
                        <a:t>SWAG CA work with providers to sign off Prostate RDS Due diligence document as pathway transformation delivered and requirements met</a:t>
                      </a:r>
                    </a:p>
                  </a:txBody>
                  <a:tcPr marL="7338" marR="7338" marT="733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22132195"/>
                  </a:ext>
                </a:extLst>
              </a:tr>
              <a:tr h="557676">
                <a:tc>
                  <a:txBody>
                    <a:bodyPr/>
                    <a:lstStyle/>
                    <a:p>
                      <a:pPr algn="l" fontAlgn="t"/>
                      <a:r>
                        <a:rPr lang="en-GB" sz="1500" b="0" i="0" u="none" strike="noStrike">
                          <a:solidFill>
                            <a:srgbClr val="000000"/>
                          </a:solidFill>
                          <a:effectLst/>
                          <a:latin typeface="Arial" panose="020B0604020202020204" pitchFamily="34" charset="0"/>
                        </a:rPr>
                        <a:t>Prostate RDS 'Go Live'</a:t>
                      </a:r>
                    </a:p>
                  </a:txBody>
                  <a:tcPr marL="7338" marR="7338" marT="7338"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7338" marR="7338" marT="733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200" b="0" i="0" u="none" strike="noStrike" dirty="0">
                          <a:solidFill>
                            <a:srgbClr val="FFFFFF"/>
                          </a:solidFill>
                          <a:effectLst/>
                          <a:latin typeface="Arial" panose="020B0604020202020204" pitchFamily="34" charset="0"/>
                        </a:rPr>
                        <a:t>3rd September</a:t>
                      </a:r>
                    </a:p>
                  </a:txBody>
                  <a:tcPr marL="7338" marR="7338" marT="733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xmlns="" val="2411674023"/>
                  </a:ext>
                </a:extLst>
              </a:tr>
            </a:tbl>
          </a:graphicData>
        </a:graphic>
      </p:graphicFrame>
    </p:spTree>
    <p:extLst>
      <p:ext uri="{BB962C8B-B14F-4D97-AF65-F5344CB8AC3E}">
        <p14:creationId xmlns:p14="http://schemas.microsoft.com/office/powerpoint/2010/main" val="1969256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81D6E098-701A-4B56-8B9D-429BDA07C661}"/>
              </a:ext>
            </a:extLst>
          </p:cNvPr>
          <p:cNvSpPr>
            <a:spLocks noGrp="1"/>
          </p:cNvSpPr>
          <p:nvPr>
            <p:ph type="ctrTitle"/>
          </p:nvPr>
        </p:nvSpPr>
        <p:spPr>
          <a:xfrm>
            <a:off x="0" y="-239104"/>
            <a:ext cx="10189308" cy="708025"/>
          </a:xfrm>
        </p:spPr>
        <p:txBody>
          <a:bodyPr/>
          <a:lstStyle/>
          <a:p>
            <a:r>
              <a:rPr lang="en-GB" sz="2800" dirty="0"/>
              <a:t>Plan on page – RDS prostate template</a:t>
            </a:r>
          </a:p>
        </p:txBody>
      </p:sp>
      <p:graphicFrame>
        <p:nvGraphicFramePr>
          <p:cNvPr id="5" name="Table 4">
            <a:extLst>
              <a:ext uri="{FF2B5EF4-FFF2-40B4-BE49-F238E27FC236}">
                <a16:creationId xmlns:a16="http://schemas.microsoft.com/office/drawing/2014/main" xmlns="" id="{2E7F3A64-2A63-4FCF-ADDB-72A02BF0585D}"/>
              </a:ext>
            </a:extLst>
          </p:cNvPr>
          <p:cNvGraphicFramePr>
            <a:graphicFrameLocks noGrp="1"/>
          </p:cNvGraphicFramePr>
          <p:nvPr>
            <p:extLst>
              <p:ext uri="{D42A27DB-BD31-4B8C-83A1-F6EECF244321}">
                <p14:modId xmlns:p14="http://schemas.microsoft.com/office/powerpoint/2010/main" val="4200172329"/>
              </p:ext>
            </p:extLst>
          </p:nvPr>
        </p:nvGraphicFramePr>
        <p:xfrm>
          <a:off x="292893" y="701531"/>
          <a:ext cx="10536966" cy="5720917"/>
        </p:xfrm>
        <a:graphic>
          <a:graphicData uri="http://schemas.openxmlformats.org/drawingml/2006/table">
            <a:tbl>
              <a:tblPr firstRow="1" firstCol="1" bandRow="1"/>
              <a:tblGrid>
                <a:gridCol w="2784105">
                  <a:extLst>
                    <a:ext uri="{9D8B030D-6E8A-4147-A177-3AD203B41FA5}">
                      <a16:colId xmlns:a16="http://schemas.microsoft.com/office/drawing/2014/main" xmlns="" val="2536622539"/>
                    </a:ext>
                  </a:extLst>
                </a:gridCol>
                <a:gridCol w="4400061">
                  <a:extLst>
                    <a:ext uri="{9D8B030D-6E8A-4147-A177-3AD203B41FA5}">
                      <a16:colId xmlns:a16="http://schemas.microsoft.com/office/drawing/2014/main" xmlns="" val="473531892"/>
                    </a:ext>
                  </a:extLst>
                </a:gridCol>
                <a:gridCol w="1616109">
                  <a:extLst>
                    <a:ext uri="{9D8B030D-6E8A-4147-A177-3AD203B41FA5}">
                      <a16:colId xmlns:a16="http://schemas.microsoft.com/office/drawing/2014/main" xmlns="" val="776941303"/>
                    </a:ext>
                  </a:extLst>
                </a:gridCol>
                <a:gridCol w="1736691">
                  <a:extLst>
                    <a:ext uri="{9D8B030D-6E8A-4147-A177-3AD203B41FA5}">
                      <a16:colId xmlns:a16="http://schemas.microsoft.com/office/drawing/2014/main" xmlns="" val="774234786"/>
                    </a:ext>
                  </a:extLst>
                </a:gridCol>
              </a:tblGrid>
              <a:tr h="119441">
                <a:tc gridSpan="4">
                  <a:txBody>
                    <a:bodyPr/>
                    <a:lstStyle/>
                    <a:p>
                      <a:pPr>
                        <a:lnSpc>
                          <a:spcPct val="106000"/>
                        </a:lnSpc>
                        <a:spcAft>
                          <a:spcPts val="0"/>
                        </a:spcAft>
                      </a:pPr>
                      <a:r>
                        <a:rPr lang="en-GB"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Phase 3 prostate Rapid Diagnostic Service Plan on a Page</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36183" marR="36183" marT="7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n-GB"/>
                    </a:p>
                  </a:txBody>
                  <a:tcPr/>
                </a:tc>
                <a:tc hMerge="1">
                  <a:txBody>
                    <a:bodyPr/>
                    <a:lstStyle/>
                    <a:p>
                      <a:pPr>
                        <a:lnSpc>
                          <a:spcPct val="106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183" marR="36183" marT="7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n-GB"/>
                    </a:p>
                  </a:txBody>
                  <a:tcPr/>
                </a:tc>
                <a:extLst>
                  <a:ext uri="{0D108BD9-81ED-4DB2-BD59-A6C34878D82A}">
                    <a16:rowId xmlns:a16="http://schemas.microsoft.com/office/drawing/2014/main" xmlns="" val="270743136"/>
                  </a:ext>
                </a:extLst>
              </a:tr>
              <a:tr h="1390298">
                <a:tc gridSpan="4">
                  <a:txBody>
                    <a:bodyPr/>
                    <a:lstStyle/>
                    <a:p>
                      <a:pPr>
                        <a:lnSpc>
                          <a:spcPct val="106000"/>
                        </a:lnSpc>
                        <a:spcAft>
                          <a:spcPts val="0"/>
                        </a:spcAft>
                      </a:pPr>
                      <a:r>
                        <a:rPr lang="en-GB"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Examples of good practice (not exhaustive): To be discussed at steering group below @ Bristol, Gloucestershire, Salisbury, Taunton</a:t>
                      </a:r>
                      <a:endParaRPr lang="en-GB" sz="10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r>
                        <a:rPr lang="en-GB" sz="1000" b="1" kern="1200" dirty="0">
                          <a:solidFill>
                            <a:schemeClr val="tx1"/>
                          </a:solidFill>
                          <a:effectLst/>
                          <a:latin typeface="Arial" panose="020B0604020202020204" pitchFamily="34" charset="0"/>
                          <a:ea typeface="+mn-ea"/>
                          <a:cs typeface="Arial" panose="020B0604020202020204" pitchFamily="34" charset="0"/>
                        </a:rPr>
                        <a:t>Virtual telephone triage system:</a:t>
                      </a:r>
                      <a:r>
                        <a:rPr lang="en-GB" sz="1000" kern="1200" dirty="0">
                          <a:solidFill>
                            <a:schemeClr val="tx1"/>
                          </a:solidFill>
                          <a:effectLst/>
                          <a:latin typeface="Arial" panose="020B0604020202020204" pitchFamily="34" charset="0"/>
                          <a:ea typeface="+mn-ea"/>
                          <a:cs typeface="Arial" panose="020B0604020202020204" pitchFamily="34" charset="0"/>
                        </a:rPr>
                        <a:t> Introduced to allow appropriate men to receive an MRI without a face-to-face appointment first, minimising the number of hospital visits and allowing straight to test. </a:t>
                      </a:r>
                    </a:p>
                    <a:p>
                      <a:pPr marL="171450" lvl="0" indent="-171450">
                        <a:buFont typeface="Arial" panose="020B0604020202020204" pitchFamily="34" charset="0"/>
                        <a:buChar char="•"/>
                      </a:pPr>
                      <a:r>
                        <a:rPr lang="en-GB" sz="1000" b="1" kern="1200" dirty="0" err="1">
                          <a:solidFill>
                            <a:schemeClr val="tx1"/>
                          </a:solidFill>
                          <a:effectLst/>
                          <a:latin typeface="Arial" panose="020B0604020202020204" pitchFamily="34" charset="0"/>
                          <a:ea typeface="+mn-ea"/>
                          <a:cs typeface="Arial" panose="020B0604020202020204" pitchFamily="34" charset="0"/>
                        </a:rPr>
                        <a:t>mpMRI</a:t>
                      </a:r>
                      <a:r>
                        <a:rPr lang="en-GB" sz="1000" b="1" kern="1200" dirty="0">
                          <a:solidFill>
                            <a:schemeClr val="tx1"/>
                          </a:solidFill>
                          <a:effectLst/>
                          <a:latin typeface="Arial" panose="020B0604020202020204" pitchFamily="34" charset="0"/>
                          <a:ea typeface="+mn-ea"/>
                          <a:cs typeface="Arial" panose="020B0604020202020204" pitchFamily="34" charset="0"/>
                        </a:rPr>
                        <a:t> performed before biopsy:</a:t>
                      </a:r>
                      <a:r>
                        <a:rPr lang="en-GB" sz="1000" kern="1200" dirty="0">
                          <a:solidFill>
                            <a:schemeClr val="tx1"/>
                          </a:solidFill>
                          <a:effectLst/>
                          <a:latin typeface="Arial" panose="020B0604020202020204" pitchFamily="34" charset="0"/>
                          <a:ea typeface="+mn-ea"/>
                          <a:cs typeface="Arial" panose="020B0604020202020204" pitchFamily="34" charset="0"/>
                        </a:rPr>
                        <a:t> Stratify men towards a biopsy so at least 25% can avoid unnecessary invasive tests, diagnose over 90% of significant cancers and diagnose fewer insignificant cancers.  </a:t>
                      </a:r>
                    </a:p>
                    <a:p>
                      <a:pPr marL="171450" lvl="0" indent="-171450">
                        <a:buFont typeface="Arial" panose="020B0604020202020204" pitchFamily="34" charset="0"/>
                        <a:buChar char="•"/>
                      </a:pPr>
                      <a:r>
                        <a:rPr lang="en-GB" sz="1000" b="1" kern="1200" dirty="0">
                          <a:solidFill>
                            <a:schemeClr val="tx1"/>
                          </a:solidFill>
                          <a:effectLst/>
                          <a:latin typeface="Arial" panose="020B0604020202020204" pitchFamily="34" charset="0"/>
                          <a:ea typeface="+mn-ea"/>
                          <a:cs typeface="Arial" panose="020B0604020202020204" pitchFamily="34" charset="0"/>
                        </a:rPr>
                        <a:t>Local Anaesthetic </a:t>
                      </a:r>
                      <a:r>
                        <a:rPr lang="en-GB" sz="1000" b="1" kern="1200" dirty="0" err="1">
                          <a:solidFill>
                            <a:schemeClr val="tx1"/>
                          </a:solidFill>
                          <a:effectLst/>
                          <a:latin typeface="Arial" panose="020B0604020202020204" pitchFamily="34" charset="0"/>
                          <a:ea typeface="+mn-ea"/>
                          <a:cs typeface="Arial" panose="020B0604020202020204" pitchFamily="34" charset="0"/>
                        </a:rPr>
                        <a:t>Transperineal</a:t>
                      </a:r>
                      <a:r>
                        <a:rPr lang="en-GB" sz="1000" b="1" kern="1200" dirty="0">
                          <a:solidFill>
                            <a:schemeClr val="tx1"/>
                          </a:solidFill>
                          <a:effectLst/>
                          <a:latin typeface="Arial" panose="020B0604020202020204" pitchFamily="34" charset="0"/>
                          <a:ea typeface="+mn-ea"/>
                          <a:cs typeface="Arial" panose="020B0604020202020204" pitchFamily="34" charset="0"/>
                        </a:rPr>
                        <a:t> (LATP) biopsies  replace TRUS (Transrectal ultrasound-guided</a:t>
                      </a:r>
                      <a:r>
                        <a:rPr lang="en-GB" sz="1000" kern="1200" dirty="0">
                          <a:solidFill>
                            <a:schemeClr val="tx1"/>
                          </a:solidFill>
                          <a:effectLst/>
                          <a:latin typeface="Arial" panose="020B0604020202020204" pitchFamily="34" charset="0"/>
                          <a:ea typeface="+mn-ea"/>
                          <a:cs typeface="Arial" panose="020B0604020202020204" pitchFamily="34" charset="0"/>
                        </a:rPr>
                        <a:t>) and workforce training. LATP biopsies improve accuracy of diagnosis and carry less risk of sepsis to the patient. LATP is performed under local anaesthetic in an outpatient setting. All SWAG providers of prostate cancer services will have implemented this change by April 2021.This change supports the delivery of safer and faster care with optimised resources.   </a:t>
                      </a:r>
                    </a:p>
                    <a:p>
                      <a:pPr marL="171450" lvl="0" indent="-171450">
                        <a:buFont typeface="Arial" panose="020B0604020202020204" pitchFamily="34" charset="0"/>
                        <a:buChar char="•"/>
                      </a:pPr>
                      <a:r>
                        <a:rPr lang="en-GB" sz="1000" b="1" kern="1200" dirty="0">
                          <a:solidFill>
                            <a:schemeClr val="tx1"/>
                          </a:solidFill>
                          <a:effectLst/>
                          <a:latin typeface="Arial" panose="020B0604020202020204" pitchFamily="34" charset="0"/>
                          <a:ea typeface="+mn-ea"/>
                          <a:cs typeface="Arial" panose="020B0604020202020204" pitchFamily="34" charset="0"/>
                        </a:rPr>
                        <a:t>Database exports to the South West  Prostate dashboard</a:t>
                      </a:r>
                      <a:r>
                        <a:rPr lang="en-GB" sz="1000" kern="1200" dirty="0">
                          <a:solidFill>
                            <a:schemeClr val="tx1"/>
                          </a:solidFill>
                          <a:effectLst/>
                          <a:latin typeface="Arial" panose="020B0604020202020204" pitchFamily="34" charset="0"/>
                          <a:ea typeface="+mn-ea"/>
                          <a:cs typeface="Arial" panose="020B0604020202020204" pitchFamily="34" charset="0"/>
                        </a:rPr>
                        <a:t>. The implementation of the programme deliverables is monitored and supported by a robust prostate dashboard which generates the information essential to measure the key steps in the clinical pathway and supports equity of provision and access to appropriate diagnostic services across the whole region. The current dashboard is excel based and is now being upgraded to a web-based platform, which would future proof its design and make it possible extend its reach beyond the South West.  </a:t>
                      </a:r>
                    </a:p>
                    <a:p>
                      <a:pPr marL="0" indent="0">
                        <a:lnSpc>
                          <a:spcPct val="106000"/>
                        </a:lnSpc>
                        <a:spcAft>
                          <a:spcPts val="0"/>
                        </a:spcAft>
                        <a:buFont typeface="Arial" panose="020B0604020202020204" pitchFamily="34" charset="0"/>
                        <a:buNone/>
                      </a:pP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36183" marR="36183" marT="7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n-GB"/>
                    </a:p>
                  </a:txBody>
                  <a:tcPr/>
                </a:tc>
                <a:tc hMerge="1">
                  <a:txBody>
                    <a:bodyPr/>
                    <a:lstStyle/>
                    <a:p>
                      <a:pPr>
                        <a:lnSpc>
                          <a:spcPct val="106000"/>
                        </a:lnSpc>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183" marR="36183" marT="7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n-GB"/>
                    </a:p>
                  </a:txBody>
                  <a:tcPr/>
                </a:tc>
                <a:extLst>
                  <a:ext uri="{0D108BD9-81ED-4DB2-BD59-A6C34878D82A}">
                    <a16:rowId xmlns:a16="http://schemas.microsoft.com/office/drawing/2014/main" xmlns="" val="2554137047"/>
                  </a:ext>
                </a:extLst>
              </a:tr>
              <a:tr h="119441">
                <a:tc>
                  <a:txBody>
                    <a:bodyPr/>
                    <a:lstStyle/>
                    <a:p>
                      <a:pPr>
                        <a:lnSpc>
                          <a:spcPct val="106000"/>
                        </a:lnSpc>
                        <a:spcAft>
                          <a:spcPts val="0"/>
                        </a:spcAft>
                      </a:pPr>
                      <a:r>
                        <a:rPr lang="en-GB" sz="1000" b="1" kern="1200">
                          <a:solidFill>
                            <a:srgbClr val="000000"/>
                          </a:solidFill>
                          <a:effectLst/>
                          <a:latin typeface="Arial" panose="020B0604020202020204" pitchFamily="34" charset="0"/>
                          <a:ea typeface="Calibri" panose="020F0502020204030204" pitchFamily="34" charset="0"/>
                          <a:cs typeface="Arial" panose="020B0604020202020204" pitchFamily="34" charset="0"/>
                        </a:rPr>
                        <a:t>Alliance Objectives</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36183" marR="36183" marT="7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06000"/>
                        </a:lnSpc>
                        <a:spcAft>
                          <a:spcPts val="0"/>
                        </a:spcAft>
                      </a:pPr>
                      <a:r>
                        <a:rPr lang="en-GB" sz="1000" b="1" kern="1200">
                          <a:solidFill>
                            <a:srgbClr val="000000"/>
                          </a:solidFill>
                          <a:effectLst/>
                          <a:latin typeface="Arial" panose="020B0604020202020204" pitchFamily="34" charset="0"/>
                          <a:ea typeface="Calibri" panose="020F0502020204030204" pitchFamily="34" charset="0"/>
                          <a:cs typeface="Arial" panose="020B0604020202020204" pitchFamily="34" charset="0"/>
                        </a:rPr>
                        <a:t>Action Plan to Implement:  </a:t>
                      </a:r>
                      <a:endParaRPr lang="en-GB" sz="1000">
                        <a:effectLst/>
                        <a:latin typeface="Arial" panose="020B0604020202020204" pitchFamily="34" charset="0"/>
                        <a:ea typeface="Calibri" panose="020F0502020204030204" pitchFamily="34" charset="0"/>
                        <a:cs typeface="Arial" panose="020B0604020202020204" pitchFamily="34" charset="0"/>
                      </a:endParaRPr>
                    </a:p>
                  </a:txBody>
                  <a:tcPr marL="36183" marR="36183" marT="7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GB"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Delivery Timelines</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GB" sz="1000" b="1" dirty="0">
                          <a:effectLst/>
                          <a:latin typeface="Arial" panose="020B0604020202020204" pitchFamily="34" charset="0"/>
                          <a:ea typeface="Calibri" panose="020F0502020204030204" pitchFamily="34" charset="0"/>
                          <a:cs typeface="Arial" panose="020B0604020202020204" pitchFamily="34" charset="0"/>
                        </a:rPr>
                        <a:t>Resources required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5155383"/>
                  </a:ext>
                </a:extLst>
              </a:tr>
              <a:tr h="3377194">
                <a:tc>
                  <a:txBody>
                    <a:bodyPr/>
                    <a:lstStyle/>
                    <a:p>
                      <a:pPr>
                        <a:lnSpc>
                          <a:spcPct val="120000"/>
                        </a:lnSpc>
                        <a:spcAft>
                          <a:spcPts val="0"/>
                        </a:spcAft>
                      </a:pPr>
                      <a:r>
                        <a:rPr lang="en-GB"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Apply the 7 Rapid Diagnostic Centre principles to suspected prostate cancer pathway</a:t>
                      </a:r>
                      <a:endParaRPr lang="en-GB" sz="1000" dirty="0">
                        <a:effectLst/>
                        <a:latin typeface="Arial" panose="020B0604020202020204" pitchFamily="34" charset="0"/>
                        <a:cs typeface="Arial" panose="020B0604020202020204" pitchFamily="34" charset="0"/>
                      </a:endParaRPr>
                    </a:p>
                    <a:p>
                      <a:pPr marL="804545">
                        <a:lnSpc>
                          <a:spcPct val="120000"/>
                        </a:lnSpc>
                        <a:spcAft>
                          <a:spcPts val="0"/>
                        </a:spcAft>
                      </a:pPr>
                      <a:r>
                        <a:rPr lang="en-GB" sz="1000" dirty="0">
                          <a:effectLst/>
                          <a:latin typeface="Arial" panose="020B0604020202020204" pitchFamily="34" charset="0"/>
                          <a:ea typeface="Times New Roman" panose="02020603050405020304" pitchFamily="18" charset="0"/>
                          <a:cs typeface="Arial" panose="020B0604020202020204" pitchFamily="34" charset="0"/>
                        </a:rPr>
                        <a:t> </a:t>
                      </a:r>
                    </a:p>
                    <a:p>
                      <a:pPr marL="804545">
                        <a:lnSpc>
                          <a:spcPct val="120000"/>
                        </a:lnSpc>
                        <a:spcAft>
                          <a:spcPts val="0"/>
                        </a:spcAft>
                      </a:pPr>
                      <a:endParaRPr lang="en-GB" sz="1000" dirty="0">
                        <a:effectLst/>
                        <a:latin typeface="Arial" panose="020B0604020202020204" pitchFamily="34" charset="0"/>
                        <a:cs typeface="Arial" panose="020B0604020202020204" pitchFamily="34" charset="0"/>
                      </a:endParaRPr>
                    </a:p>
                    <a:p>
                      <a:pPr>
                        <a:lnSpc>
                          <a:spcPct val="120000"/>
                        </a:lnSpc>
                        <a:spcAft>
                          <a:spcPts val="0"/>
                        </a:spcAft>
                      </a:pPr>
                      <a:r>
                        <a:rPr lang="en-GB"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Implement pathway SW prostate pathway standards (agree and deliver local action plan)</a:t>
                      </a:r>
                    </a:p>
                    <a:p>
                      <a:pPr>
                        <a:lnSpc>
                          <a:spcPct val="120000"/>
                        </a:lnSpc>
                        <a:spcAft>
                          <a:spcPts val="0"/>
                        </a:spcAft>
                      </a:pPr>
                      <a:r>
                        <a:rPr lang="en-GB" sz="10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20000"/>
                        </a:lnSpc>
                        <a:spcAft>
                          <a:spcPts val="0"/>
                        </a:spcAft>
                      </a:pPr>
                      <a:endParaRPr lang="en-GB" sz="1000" dirty="0">
                        <a:effectLst/>
                        <a:latin typeface="Arial" panose="020B0604020202020204" pitchFamily="34" charset="0"/>
                        <a:cs typeface="Arial" panose="020B0604020202020204" pitchFamily="34" charset="0"/>
                      </a:endParaRPr>
                    </a:p>
                    <a:p>
                      <a:pPr>
                        <a:lnSpc>
                          <a:spcPct val="120000"/>
                        </a:lnSpc>
                        <a:spcAft>
                          <a:spcPts val="0"/>
                        </a:spcAft>
                      </a:pPr>
                      <a:r>
                        <a:rPr lang="en-GB"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Implement the timelines as described in the National Timed Pathway for Prostate Cancer </a:t>
                      </a:r>
                    </a:p>
                    <a:p>
                      <a:pPr>
                        <a:lnSpc>
                          <a:spcPct val="120000"/>
                        </a:lnSpc>
                        <a:spcAft>
                          <a:spcPts val="0"/>
                        </a:spcAft>
                      </a:pPr>
                      <a:r>
                        <a:rPr lang="en-GB"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a:lnSpc>
                          <a:spcPct val="120000"/>
                        </a:lnSpc>
                        <a:spcAft>
                          <a:spcPts val="0"/>
                        </a:spcAft>
                      </a:pPr>
                      <a:endParaRPr lang="en-GB" sz="1000" dirty="0">
                        <a:effectLst/>
                        <a:latin typeface="Arial" panose="020B0604020202020204" pitchFamily="34" charset="0"/>
                        <a:cs typeface="Arial" panose="020B0604020202020204" pitchFamily="34" charset="0"/>
                      </a:endParaRPr>
                    </a:p>
                    <a:p>
                      <a:pPr>
                        <a:lnSpc>
                          <a:spcPct val="120000"/>
                        </a:lnSpc>
                        <a:spcAft>
                          <a:spcPts val="0"/>
                        </a:spcAft>
                      </a:pPr>
                      <a:r>
                        <a:rPr lang="en-GB"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Communication to patient cancer or no cancer by day 28 (Faster diagnosis standard)</a:t>
                      </a:r>
                      <a:endParaRPr lang="en-GB" sz="1000" dirty="0">
                        <a:effectLst/>
                        <a:latin typeface="Arial" panose="020B0604020202020204" pitchFamily="34" charset="0"/>
                        <a:cs typeface="Arial" panose="020B0604020202020204" pitchFamily="34" charset="0"/>
                      </a:endParaRPr>
                    </a:p>
                    <a:p>
                      <a:pPr>
                        <a:lnSpc>
                          <a:spcPct val="120000"/>
                        </a:lnSpc>
                        <a:spcAft>
                          <a:spcPts val="0"/>
                        </a:spcAft>
                      </a:pPr>
                      <a:r>
                        <a:rPr lang="en-GB" sz="1000" dirty="0">
                          <a:effectLst/>
                          <a:latin typeface="Arial" panose="020B0604020202020204" pitchFamily="34" charset="0"/>
                          <a:ea typeface="Times New Roman" panose="02020603050405020304" pitchFamily="18" charset="0"/>
                          <a:cs typeface="Arial" panose="020B0604020202020204" pitchFamily="34" charset="0"/>
                        </a:rPr>
                        <a:t> </a:t>
                      </a:r>
                      <a:endParaRPr lang="en-GB" sz="1000" dirty="0">
                        <a:effectLst/>
                        <a:latin typeface="Arial" panose="020B0604020202020204" pitchFamily="34" charset="0"/>
                        <a:cs typeface="Arial" panose="020B0604020202020204" pitchFamily="34" charset="0"/>
                      </a:endParaRPr>
                    </a:p>
                    <a:p>
                      <a:pPr>
                        <a:lnSpc>
                          <a:spcPct val="120000"/>
                        </a:lnSpc>
                        <a:spcAft>
                          <a:spcPts val="0"/>
                        </a:spcAft>
                      </a:pPr>
                      <a:r>
                        <a:rPr lang="en-GB" sz="1000" dirty="0">
                          <a:effectLst/>
                          <a:latin typeface="Arial" panose="020B0604020202020204" pitchFamily="34" charset="0"/>
                          <a:ea typeface="Times New Roman" panose="02020603050405020304" pitchFamily="18" charset="0"/>
                          <a:cs typeface="Arial" panose="020B0604020202020204" pitchFamily="34" charset="0"/>
                        </a:rPr>
                        <a:t> </a:t>
                      </a:r>
                      <a:endParaRPr lang="en-GB" sz="1000" dirty="0">
                        <a:effectLst/>
                        <a:latin typeface="Arial" panose="020B0604020202020204" pitchFamily="34" charset="0"/>
                        <a:cs typeface="Arial" panose="020B0604020202020204" pitchFamily="34" charset="0"/>
                      </a:endParaRPr>
                    </a:p>
                    <a:p>
                      <a:pPr marL="457200">
                        <a:lnSpc>
                          <a:spcPct val="120000"/>
                        </a:lnSpc>
                        <a:spcAft>
                          <a:spcPts val="0"/>
                        </a:spcAft>
                      </a:pPr>
                      <a:r>
                        <a:rPr lang="en-GB" sz="1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36183" marR="36183" marT="7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07000"/>
                        </a:lnSpc>
                      </a:pPr>
                      <a:endParaRPr lang="en-GB" sz="1000" dirty="0">
                        <a:effectLst/>
                        <a:latin typeface="Arial" panose="020B0604020202020204" pitchFamily="34" charset="0"/>
                        <a:cs typeface="Arial" panose="020B0604020202020204" pitchFamily="34" charset="0"/>
                      </a:endParaRPr>
                    </a:p>
                  </a:txBody>
                  <a:tcPr marL="36183" marR="36183" marT="70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GB" sz="1000" dirty="0">
                          <a:effectLst/>
                          <a:latin typeface="Arial" panose="020B0604020202020204" pitchFamily="34" charset="0"/>
                          <a:ea typeface="Times New Roman" panose="02020603050405020304" pitchFamily="18"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endParaRPr lang="en-GB" sz="10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70241217"/>
                  </a:ext>
                </a:extLst>
              </a:tr>
            </a:tbl>
          </a:graphicData>
        </a:graphic>
      </p:graphicFrame>
    </p:spTree>
    <p:extLst>
      <p:ext uri="{BB962C8B-B14F-4D97-AF65-F5344CB8AC3E}">
        <p14:creationId xmlns:p14="http://schemas.microsoft.com/office/powerpoint/2010/main" val="140798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F64D54-DA3D-47AE-8E20-EA2C4015041F}"/>
              </a:ext>
            </a:extLst>
          </p:cNvPr>
          <p:cNvSpPr>
            <a:spLocks noGrp="1"/>
          </p:cNvSpPr>
          <p:nvPr>
            <p:ph type="ctrTitle"/>
          </p:nvPr>
        </p:nvSpPr>
        <p:spPr>
          <a:xfrm>
            <a:off x="127461" y="360248"/>
            <a:ext cx="11438020" cy="708415"/>
          </a:xfrm>
        </p:spPr>
        <p:txBody>
          <a:bodyPr/>
          <a:lstStyle/>
          <a:p>
            <a:r>
              <a:rPr lang="en-GB" dirty="0"/>
              <a:t>Due Diligence / RDS Criteria – The essential requirements prostate RDS</a:t>
            </a:r>
          </a:p>
        </p:txBody>
      </p:sp>
      <p:graphicFrame>
        <p:nvGraphicFramePr>
          <p:cNvPr id="3" name="Table 2">
            <a:extLst>
              <a:ext uri="{FF2B5EF4-FFF2-40B4-BE49-F238E27FC236}">
                <a16:creationId xmlns:a16="http://schemas.microsoft.com/office/drawing/2014/main" xmlns="" id="{AB2353D7-F734-42F1-891D-84DD0422664C}"/>
              </a:ext>
            </a:extLst>
          </p:cNvPr>
          <p:cNvGraphicFramePr>
            <a:graphicFrameLocks noGrp="1"/>
          </p:cNvGraphicFramePr>
          <p:nvPr>
            <p:extLst>
              <p:ext uri="{D42A27DB-BD31-4B8C-83A1-F6EECF244321}">
                <p14:modId xmlns:p14="http://schemas.microsoft.com/office/powerpoint/2010/main" val="1820704431"/>
              </p:ext>
            </p:extLst>
          </p:nvPr>
        </p:nvGraphicFramePr>
        <p:xfrm>
          <a:off x="272715" y="1068663"/>
          <a:ext cx="11438020" cy="5739088"/>
        </p:xfrm>
        <a:graphic>
          <a:graphicData uri="http://schemas.openxmlformats.org/drawingml/2006/table">
            <a:tbl>
              <a:tblPr/>
              <a:tblGrid>
                <a:gridCol w="4355432">
                  <a:extLst>
                    <a:ext uri="{9D8B030D-6E8A-4147-A177-3AD203B41FA5}">
                      <a16:colId xmlns:a16="http://schemas.microsoft.com/office/drawing/2014/main" xmlns="" val="3656242815"/>
                    </a:ext>
                  </a:extLst>
                </a:gridCol>
                <a:gridCol w="1339516">
                  <a:extLst>
                    <a:ext uri="{9D8B030D-6E8A-4147-A177-3AD203B41FA5}">
                      <a16:colId xmlns:a16="http://schemas.microsoft.com/office/drawing/2014/main" xmlns="" val="3061786986"/>
                    </a:ext>
                  </a:extLst>
                </a:gridCol>
                <a:gridCol w="1331495">
                  <a:extLst>
                    <a:ext uri="{9D8B030D-6E8A-4147-A177-3AD203B41FA5}">
                      <a16:colId xmlns:a16="http://schemas.microsoft.com/office/drawing/2014/main" xmlns="" val="3221619821"/>
                    </a:ext>
                  </a:extLst>
                </a:gridCol>
                <a:gridCol w="1275347">
                  <a:extLst>
                    <a:ext uri="{9D8B030D-6E8A-4147-A177-3AD203B41FA5}">
                      <a16:colId xmlns:a16="http://schemas.microsoft.com/office/drawing/2014/main" xmlns="" val="3411486172"/>
                    </a:ext>
                  </a:extLst>
                </a:gridCol>
                <a:gridCol w="3136230">
                  <a:extLst>
                    <a:ext uri="{9D8B030D-6E8A-4147-A177-3AD203B41FA5}">
                      <a16:colId xmlns:a16="http://schemas.microsoft.com/office/drawing/2014/main" xmlns="" val="2923488126"/>
                    </a:ext>
                  </a:extLst>
                </a:gridCol>
              </a:tblGrid>
              <a:tr h="346374">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SWAG SS Prostate RDS requirement</a:t>
                      </a:r>
                    </a:p>
                  </a:txBody>
                  <a:tcPr marL="6129" marR="6129" marT="61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Achieved</a:t>
                      </a:r>
                    </a:p>
                  </a:txBody>
                  <a:tcPr marL="6129" marR="6129" marT="612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Partially achieved</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To be achieved pre Q3 21/22</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Evidence of achievement: narrative and audit where appropriate</a:t>
                      </a:r>
                    </a:p>
                  </a:txBody>
                  <a:tcPr marL="6129" marR="6129" marT="612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641923372"/>
                  </a:ext>
                </a:extLst>
              </a:tr>
              <a:tr h="323473">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System wide measures to increase referrals in populations inequitably accessing healthcare (RDC principle 1)</a:t>
                      </a:r>
                    </a:p>
                  </a:txBody>
                  <a:tcPr marL="6129" marR="6129" marT="61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 </a:t>
                      </a:r>
                    </a:p>
                  </a:txBody>
                  <a:tcPr marL="6129" marR="6129" marT="612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CA Referral rate equality report and PCN CCG  audit</a:t>
                      </a:r>
                    </a:p>
                  </a:txBody>
                  <a:tcPr marL="6129" marR="6129" marT="612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22957370"/>
                  </a:ext>
                </a:extLst>
              </a:tr>
              <a:tr h="424567">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Referral quality feedback with Primary care to optimise detection rates (RDC principle 2)</a:t>
                      </a:r>
                    </a:p>
                  </a:txBody>
                  <a:tcPr marL="6129" marR="6129" marT="61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 </a:t>
                      </a:r>
                    </a:p>
                  </a:txBody>
                  <a:tcPr marL="6129" marR="6129" marT="612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 PHE detection rate  PCN CCG  audit</a:t>
                      </a:r>
                    </a:p>
                  </a:txBody>
                  <a:tcPr marL="6129" marR="6129" marT="612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12683795"/>
                  </a:ext>
                </a:extLst>
              </a:tr>
              <a:tr h="609600">
                <a:tc>
                  <a:txBody>
                    <a:bodyPr/>
                    <a:lstStyle/>
                    <a:p>
                      <a:pPr algn="l" fontAlgn="ctr"/>
                      <a:r>
                        <a:rPr lang="en-GB" sz="1100" b="0" i="0" u="none" strike="noStrike" dirty="0">
                          <a:solidFill>
                            <a:srgbClr val="000000"/>
                          </a:solidFill>
                          <a:effectLst/>
                          <a:latin typeface="Arial" panose="020B0604020202020204" pitchFamily="34" charset="0"/>
                          <a:cs typeface="Arial" panose="020B0604020202020204" pitchFamily="34" charset="0"/>
                        </a:rPr>
                        <a:t>Virtual Telephone triage (within 3 days) system in place- Straight to </a:t>
                      </a:r>
                      <a:r>
                        <a:rPr lang="en-GB" sz="1100" b="0" i="0" u="none" strike="noStrike" dirty="0" err="1">
                          <a:solidFill>
                            <a:srgbClr val="000000"/>
                          </a:solidFill>
                          <a:effectLst/>
                          <a:latin typeface="Arial" panose="020B0604020202020204" pitchFamily="34" charset="0"/>
                          <a:cs typeface="Arial" panose="020B0604020202020204" pitchFamily="34" charset="0"/>
                        </a:rPr>
                        <a:t>mpMRI</a:t>
                      </a:r>
                      <a:r>
                        <a:rPr lang="en-GB" sz="1100" b="0" i="0" u="none" strike="noStrike" dirty="0">
                          <a:solidFill>
                            <a:srgbClr val="000000"/>
                          </a:solidFill>
                          <a:effectLst/>
                          <a:latin typeface="Arial" panose="020B0604020202020204" pitchFamily="34" charset="0"/>
                          <a:cs typeface="Arial" panose="020B0604020202020204" pitchFamily="34" charset="0"/>
                        </a:rPr>
                        <a:t> without F2F/OPA (RDC Principle 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 </a:t>
                      </a:r>
                    </a:p>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 </a:t>
                      </a:r>
                    </a:p>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 </a:t>
                      </a:r>
                    </a:p>
                  </a:txBody>
                  <a:tcPr marL="6129" marR="6129" marT="612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 </a:t>
                      </a:r>
                    </a:p>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 </a:t>
                      </a:r>
                    </a:p>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 </a:t>
                      </a:r>
                    </a:p>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 </a:t>
                      </a:r>
                    </a:p>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 </a:t>
                      </a:r>
                    </a:p>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SW prostate dashboard report / link to narrative quarterly action report</a:t>
                      </a:r>
                    </a:p>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 </a:t>
                      </a:r>
                    </a:p>
                  </a:txBody>
                  <a:tcPr marL="6129" marR="6129" marT="612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8003897"/>
                  </a:ext>
                </a:extLst>
              </a:tr>
              <a:tr h="59355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Arial" panose="020B0604020202020204" pitchFamily="34" charset="0"/>
                          <a:cs typeface="Arial" panose="020B0604020202020204" pitchFamily="34" charset="0"/>
                        </a:rPr>
                        <a:t>Biopsy by Day 9 (Local anaesthetic </a:t>
                      </a:r>
                      <a:r>
                        <a:rPr lang="en-GB" sz="1100" b="0" i="0" u="none" strike="noStrike" dirty="0" err="1">
                          <a:solidFill>
                            <a:srgbClr val="000000"/>
                          </a:solidFill>
                          <a:effectLst/>
                          <a:latin typeface="Arial" panose="020B0604020202020204" pitchFamily="34" charset="0"/>
                          <a:cs typeface="Arial" panose="020B0604020202020204" pitchFamily="34" charset="0"/>
                        </a:rPr>
                        <a:t>transperineal</a:t>
                      </a:r>
                      <a:r>
                        <a:rPr lang="en-GB" sz="1100" b="0" i="0" u="none" strike="noStrike" dirty="0">
                          <a:solidFill>
                            <a:srgbClr val="000000"/>
                          </a:solidFill>
                          <a:effectLst/>
                          <a:latin typeface="Arial" panose="020B0604020202020204" pitchFamily="34" charset="0"/>
                          <a:cs typeface="Arial" panose="020B0604020202020204" pitchFamily="34" charset="0"/>
                        </a:rPr>
                        <a:t> biopsies should replace all Transrectal Ultrasound Guided Biopsies and Template Biopsies are carried out under local anaesthetic (unless contra-indicated) (RDC principle 4&amp;5)</a:t>
                      </a:r>
                    </a:p>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129" marR="6129" marT="61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 </a:t>
                      </a:r>
                    </a:p>
                  </a:txBody>
                  <a:tcPr marL="6129" marR="6129" marT="612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rial" panose="020B0604020202020204" pitchFamily="34" charset="0"/>
                          <a:cs typeface="Arial" panose="020B0604020202020204" pitchFamily="34" charset="0"/>
                        </a:rPr>
                        <a:t>SW prostate dashboard report/ link to narrative quarterly action report</a:t>
                      </a:r>
                    </a:p>
                    <a:p>
                      <a:pPr algn="l" fontAlgn="b"/>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6129" marR="6129" marT="612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9387972"/>
                  </a:ext>
                </a:extLst>
              </a:tr>
              <a:tr h="585536">
                <a:tc>
                  <a:txBody>
                    <a:bodyPr/>
                    <a:lstStyle/>
                    <a:p>
                      <a:pPr algn="l" fontAlgn="ctr"/>
                      <a:r>
                        <a:rPr lang="en-GB" sz="1100" b="0" i="0" u="none" strike="noStrike" dirty="0">
                          <a:solidFill>
                            <a:srgbClr val="000000"/>
                          </a:solidFill>
                          <a:effectLst/>
                          <a:latin typeface="Arial" panose="020B0604020202020204" pitchFamily="34" charset="0"/>
                          <a:cs typeface="Arial" panose="020B0604020202020204" pitchFamily="34" charset="0"/>
                        </a:rPr>
                        <a:t>Plans for 1 stop provision </a:t>
                      </a:r>
                      <a:r>
                        <a:rPr lang="en-GB" sz="1100" b="0" i="0" u="none" strike="noStrike" dirty="0" err="1">
                          <a:solidFill>
                            <a:srgbClr val="000000"/>
                          </a:solidFill>
                          <a:effectLst/>
                          <a:latin typeface="Arial" panose="020B0604020202020204" pitchFamily="34" charset="0"/>
                          <a:cs typeface="Arial" panose="020B0604020202020204" pitchFamily="34" charset="0"/>
                        </a:rPr>
                        <a:t>mpMRI</a:t>
                      </a:r>
                      <a:r>
                        <a:rPr lang="en-GB" sz="1100" b="0" i="0" u="none" strike="noStrike" dirty="0">
                          <a:solidFill>
                            <a:srgbClr val="000000"/>
                          </a:solidFill>
                          <a:effectLst/>
                          <a:latin typeface="Arial" panose="020B0604020202020204" pitchFamily="34" charset="0"/>
                          <a:cs typeface="Arial" panose="020B0604020202020204" pitchFamily="34" charset="0"/>
                        </a:rPr>
                        <a:t> / biopsy (RDC Principle 4&amp;5)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 </a:t>
                      </a:r>
                    </a:p>
                  </a:txBody>
                  <a:tcPr marL="6129" marR="6129" marT="612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Business case submission</a:t>
                      </a:r>
                    </a:p>
                  </a:txBody>
                  <a:tcPr marL="6129" marR="6129" marT="612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24566767"/>
                  </a:ext>
                </a:extLst>
              </a:tr>
              <a:tr h="25452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Arial" panose="020B0604020202020204" pitchFamily="34" charset="0"/>
                          <a:cs typeface="Arial" panose="020B0604020202020204" pitchFamily="34" charset="0"/>
                        </a:rPr>
                        <a:t>Single point of contact for patient incl. MECC approach followed by handover to CNS team where cancer diagnosed (RDC Principle 7)</a:t>
                      </a:r>
                    </a:p>
                    <a:p>
                      <a:pPr marL="0" marR="0" lvl="0" indent="0" algn="l" defTabSz="914400" rtl="0" eaLnBrk="1" fontAlgn="b" latinLnBrk="0" hangingPunct="1">
                        <a:lnSpc>
                          <a:spcPct val="100000"/>
                        </a:lnSpc>
                        <a:spcBef>
                          <a:spcPts val="0"/>
                        </a:spcBef>
                        <a:spcAft>
                          <a:spcPts val="0"/>
                        </a:spcAft>
                        <a:buClrTx/>
                        <a:buSzTx/>
                        <a:buFontTx/>
                        <a:buNone/>
                        <a:tabLst/>
                        <a:defRPr/>
                      </a:pP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129" marR="6129" marT="61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 </a:t>
                      </a:r>
                    </a:p>
                  </a:txBody>
                  <a:tcPr marL="6129" marR="6129" marT="612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SOP</a:t>
                      </a:r>
                    </a:p>
                  </a:txBody>
                  <a:tcPr marL="6129" marR="6129" marT="612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10283319"/>
                  </a:ext>
                </a:extLst>
              </a:tr>
              <a:tr h="25452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Arial" panose="020B0604020202020204" pitchFamily="34" charset="0"/>
                          <a:cs typeface="Arial" panose="020B0604020202020204" pitchFamily="34" charset="0"/>
                        </a:rPr>
                        <a:t>Staging Investigations referred by day 14 with (7 day turnaround include report) (RDC Principle 4&amp;5)</a:t>
                      </a:r>
                    </a:p>
                  </a:txBody>
                  <a:tcPr marL="6129" marR="6129" marT="61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6129" marR="6129" marT="612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rial" panose="020B0604020202020204" pitchFamily="34" charset="0"/>
                          <a:cs typeface="Arial" panose="020B0604020202020204" pitchFamily="34" charset="0"/>
                        </a:rPr>
                        <a:t>SW prostate dashboard report/ link to narrative quarterly action report</a:t>
                      </a:r>
                    </a:p>
                    <a:p>
                      <a:pPr algn="l" fontAlgn="b"/>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6129" marR="6129" marT="612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02536221"/>
                  </a:ext>
                </a:extLst>
              </a:tr>
              <a:tr h="16965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Arial" panose="020B0604020202020204" pitchFamily="34" charset="0"/>
                          <a:cs typeface="Arial" panose="020B0604020202020204" pitchFamily="34" charset="0"/>
                        </a:rPr>
                        <a:t>MDT day 21 (RDC Principle 5)</a:t>
                      </a:r>
                    </a:p>
                    <a:p>
                      <a:pPr algn="l"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6129" marR="6129" marT="61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6129" marR="6129" marT="612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rial" panose="020B0604020202020204" pitchFamily="34" charset="0"/>
                          <a:cs typeface="Arial" panose="020B0604020202020204" pitchFamily="34" charset="0"/>
                        </a:rPr>
                        <a:t>SW prostate dashboard report/ link to narrative quarterly action report</a:t>
                      </a:r>
                    </a:p>
                    <a:p>
                      <a:pPr algn="l" fontAlgn="b"/>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6129" marR="6129" marT="612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60874366"/>
                  </a:ext>
                </a:extLst>
              </a:tr>
              <a:tr h="409993">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Communication cancer / no cancer to patients by day 28 (RDC Principle 7)</a:t>
                      </a:r>
                    </a:p>
                  </a:txBody>
                  <a:tcPr marL="6129" marR="6129" marT="61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 </a:t>
                      </a:r>
                    </a:p>
                  </a:txBody>
                  <a:tcPr marL="6129" marR="6129" marT="612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 FDS CWT data</a:t>
                      </a:r>
                    </a:p>
                  </a:txBody>
                  <a:tcPr marL="6129" marR="6129" marT="612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69576534"/>
                  </a:ext>
                </a:extLst>
              </a:tr>
              <a:tr h="374649">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Diagnosis report or onward referral – referrals to CUP should include details of biopsy referral made (RDC Principle 6)</a:t>
                      </a:r>
                    </a:p>
                  </a:txBody>
                  <a:tcPr marL="6129" marR="6129" marT="61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 </a:t>
                      </a:r>
                    </a:p>
                  </a:txBody>
                  <a:tcPr marL="6129" marR="6129" marT="612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 SOP</a:t>
                      </a:r>
                    </a:p>
                  </a:txBody>
                  <a:tcPr marL="6129" marR="6129" marT="612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0980563"/>
                  </a:ext>
                </a:extLst>
              </a:tr>
            </a:tbl>
          </a:graphicData>
        </a:graphic>
      </p:graphicFrame>
    </p:spTree>
    <p:extLst>
      <p:ext uri="{BB962C8B-B14F-4D97-AF65-F5344CB8AC3E}">
        <p14:creationId xmlns:p14="http://schemas.microsoft.com/office/powerpoint/2010/main" val="1290042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5D52C7-564A-4C5F-A40B-0EE89FE86DA2}"/>
              </a:ext>
            </a:extLst>
          </p:cNvPr>
          <p:cNvSpPr>
            <a:spLocks noGrp="1"/>
          </p:cNvSpPr>
          <p:nvPr>
            <p:ph type="ctrTitle"/>
          </p:nvPr>
        </p:nvSpPr>
        <p:spPr/>
        <p:txBody>
          <a:bodyPr/>
          <a:lstStyle/>
          <a:p>
            <a:r>
              <a:rPr lang="en-GB" dirty="0"/>
              <a:t>Prostate Pathway length</a:t>
            </a:r>
          </a:p>
        </p:txBody>
      </p:sp>
      <p:pic>
        <p:nvPicPr>
          <p:cNvPr id="3" name="Picture 2">
            <a:extLst>
              <a:ext uri="{FF2B5EF4-FFF2-40B4-BE49-F238E27FC236}">
                <a16:creationId xmlns:a16="http://schemas.microsoft.com/office/drawing/2014/main" xmlns="" id="{84CF22D6-6E79-4224-B2D9-1A309D554ED0}"/>
              </a:ext>
            </a:extLst>
          </p:cNvPr>
          <p:cNvPicPr>
            <a:picLocks noChangeAspect="1"/>
          </p:cNvPicPr>
          <p:nvPr/>
        </p:nvPicPr>
        <p:blipFill>
          <a:blip r:embed="rId2"/>
          <a:stretch>
            <a:fillRect/>
          </a:stretch>
        </p:blipFill>
        <p:spPr>
          <a:xfrm>
            <a:off x="0" y="1285037"/>
            <a:ext cx="12192000" cy="4287925"/>
          </a:xfrm>
          <a:prstGeom prst="rect">
            <a:avLst/>
          </a:prstGeom>
        </p:spPr>
      </p:pic>
    </p:spTree>
    <p:extLst>
      <p:ext uri="{BB962C8B-B14F-4D97-AF65-F5344CB8AC3E}">
        <p14:creationId xmlns:p14="http://schemas.microsoft.com/office/powerpoint/2010/main" val="3662123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 id="{9693ED65-7B5F-4248-89EB-82BAA446CC05}"/>
              </a:ext>
            </a:extLst>
          </p:cNvPr>
          <p:cNvGraphicFramePr>
            <a:graphicFrameLocks/>
          </p:cNvGraphicFramePr>
          <p:nvPr>
            <p:extLst>
              <p:ext uri="{D42A27DB-BD31-4B8C-83A1-F6EECF244321}">
                <p14:modId xmlns:p14="http://schemas.microsoft.com/office/powerpoint/2010/main" val="2097498247"/>
              </p:ext>
            </p:extLst>
          </p:nvPr>
        </p:nvGraphicFramePr>
        <p:xfrm>
          <a:off x="247815" y="158608"/>
          <a:ext cx="11696369" cy="608274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xmlns="" id="{D2A32027-9D61-44EC-9FF4-2AFA1A92B566}"/>
              </a:ext>
            </a:extLst>
          </p:cNvPr>
          <p:cNvSpPr txBox="1"/>
          <p:nvPr/>
        </p:nvSpPr>
        <p:spPr>
          <a:xfrm>
            <a:off x="-132797" y="2470066"/>
            <a:ext cx="513410" cy="1459832"/>
          </a:xfrm>
          <a:prstGeom prst="rect">
            <a:avLst/>
          </a:prstGeom>
          <a:noFill/>
        </p:spPr>
        <p:txBody>
          <a:bodyPr vert="wordArtVert" wrap="square" rtlCol="0">
            <a:spAutoFit/>
          </a:bodyPr>
          <a:lstStyle/>
          <a:p>
            <a:r>
              <a:rPr lang="en-GB" dirty="0"/>
              <a:t>Days</a:t>
            </a:r>
          </a:p>
        </p:txBody>
      </p:sp>
      <p:sp>
        <p:nvSpPr>
          <p:cNvPr id="3" name="TextBox 2">
            <a:extLst>
              <a:ext uri="{FF2B5EF4-FFF2-40B4-BE49-F238E27FC236}">
                <a16:creationId xmlns:a16="http://schemas.microsoft.com/office/drawing/2014/main" xmlns="" id="{4B632932-0A11-4281-B175-BE7EEAB1CFCA}"/>
              </a:ext>
            </a:extLst>
          </p:cNvPr>
          <p:cNvSpPr txBox="1"/>
          <p:nvPr/>
        </p:nvSpPr>
        <p:spPr>
          <a:xfrm>
            <a:off x="208546" y="6416842"/>
            <a:ext cx="8871285" cy="369332"/>
          </a:xfrm>
          <a:prstGeom prst="rect">
            <a:avLst/>
          </a:prstGeom>
          <a:noFill/>
        </p:spPr>
        <p:txBody>
          <a:bodyPr wrap="square" rtlCol="0">
            <a:spAutoFit/>
          </a:bodyPr>
          <a:lstStyle/>
          <a:p>
            <a:r>
              <a:rPr lang="en-GB" dirty="0"/>
              <a:t>* Not all providers have submitted all monthly </a:t>
            </a:r>
            <a:r>
              <a:rPr lang="en-GB"/>
              <a:t>submission to </a:t>
            </a:r>
            <a:r>
              <a:rPr lang="en-GB" dirty="0"/>
              <a:t>February 2021</a:t>
            </a:r>
          </a:p>
        </p:txBody>
      </p:sp>
    </p:spTree>
    <p:extLst>
      <p:ext uri="{BB962C8B-B14F-4D97-AF65-F5344CB8AC3E}">
        <p14:creationId xmlns:p14="http://schemas.microsoft.com/office/powerpoint/2010/main" val="3788710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19B4A-6C4D-417D-A358-98ACCE7629AB}"/>
              </a:ext>
            </a:extLst>
          </p:cNvPr>
          <p:cNvSpPr>
            <a:spLocks noGrp="1"/>
          </p:cNvSpPr>
          <p:nvPr>
            <p:ph type="ctrTitle"/>
          </p:nvPr>
        </p:nvSpPr>
        <p:spPr>
          <a:xfrm>
            <a:off x="127460" y="641851"/>
            <a:ext cx="9989128" cy="708415"/>
          </a:xfrm>
        </p:spPr>
        <p:txBody>
          <a:bodyPr/>
          <a:lstStyle/>
          <a:p>
            <a:r>
              <a:rPr lang="en-GB" dirty="0"/>
              <a:t>Site specific - </a:t>
            </a:r>
            <a:r>
              <a:rPr lang="en-GB" b="0" dirty="0">
                <a:solidFill>
                  <a:prstClr val="black"/>
                </a:solidFill>
                <a:latin typeface="Calibri" panose="020F0502020204030204"/>
              </a:rPr>
              <a:t>Prostate timed pathway</a:t>
            </a:r>
            <a:br>
              <a:rPr lang="en-GB" b="0" dirty="0">
                <a:solidFill>
                  <a:prstClr val="black"/>
                </a:solidFill>
                <a:latin typeface="Calibri" panose="020F0502020204030204"/>
              </a:rPr>
            </a:br>
            <a:endParaRPr lang="en-GB" dirty="0"/>
          </a:p>
        </p:txBody>
      </p:sp>
      <p:pic>
        <p:nvPicPr>
          <p:cNvPr id="11" name="Picture 10">
            <a:extLst>
              <a:ext uri="{FF2B5EF4-FFF2-40B4-BE49-F238E27FC236}">
                <a16:creationId xmlns:a16="http://schemas.microsoft.com/office/drawing/2014/main" xmlns="" id="{E2A6C982-E480-4F68-BAE5-8732F3906664}"/>
              </a:ext>
            </a:extLst>
          </p:cNvPr>
          <p:cNvPicPr>
            <a:picLocks noChangeAspect="1"/>
          </p:cNvPicPr>
          <p:nvPr/>
        </p:nvPicPr>
        <p:blipFill>
          <a:blip r:embed="rId2"/>
          <a:stretch>
            <a:fillRect/>
          </a:stretch>
        </p:blipFill>
        <p:spPr>
          <a:xfrm>
            <a:off x="220037" y="1185727"/>
            <a:ext cx="9803973" cy="5030422"/>
          </a:xfrm>
          <a:prstGeom prst="rect">
            <a:avLst/>
          </a:prstGeom>
        </p:spPr>
      </p:pic>
    </p:spTree>
    <p:extLst>
      <p:ext uri="{BB962C8B-B14F-4D97-AF65-F5344CB8AC3E}">
        <p14:creationId xmlns:p14="http://schemas.microsoft.com/office/powerpoint/2010/main" val="1327633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3A3899-5557-422E-8223-C51A457283FB}"/>
              </a:ext>
            </a:extLst>
          </p:cNvPr>
          <p:cNvSpPr>
            <a:spLocks noGrp="1"/>
          </p:cNvSpPr>
          <p:nvPr>
            <p:ph type="ctrTitle"/>
          </p:nvPr>
        </p:nvSpPr>
        <p:spPr/>
        <p:txBody>
          <a:bodyPr/>
          <a:lstStyle/>
          <a:p>
            <a:r>
              <a:rPr lang="en-GB" dirty="0"/>
              <a:t>SW Prostate pathway actions</a:t>
            </a:r>
          </a:p>
        </p:txBody>
      </p:sp>
      <p:graphicFrame>
        <p:nvGraphicFramePr>
          <p:cNvPr id="3" name="Table 2">
            <a:extLst>
              <a:ext uri="{FF2B5EF4-FFF2-40B4-BE49-F238E27FC236}">
                <a16:creationId xmlns:a16="http://schemas.microsoft.com/office/drawing/2014/main" xmlns="" id="{7E12EB37-E280-4AAC-A9A5-506952DF5315}"/>
              </a:ext>
            </a:extLst>
          </p:cNvPr>
          <p:cNvGraphicFramePr>
            <a:graphicFrameLocks noGrp="1"/>
          </p:cNvGraphicFramePr>
          <p:nvPr>
            <p:extLst>
              <p:ext uri="{D42A27DB-BD31-4B8C-83A1-F6EECF244321}">
                <p14:modId xmlns:p14="http://schemas.microsoft.com/office/powerpoint/2010/main" val="4208151868"/>
              </p:ext>
            </p:extLst>
          </p:nvPr>
        </p:nvGraphicFramePr>
        <p:xfrm>
          <a:off x="240630" y="925150"/>
          <a:ext cx="11518231" cy="5645717"/>
        </p:xfrm>
        <a:graphic>
          <a:graphicData uri="http://schemas.openxmlformats.org/drawingml/2006/table">
            <a:tbl>
              <a:tblPr/>
              <a:tblGrid>
                <a:gridCol w="872591">
                  <a:extLst>
                    <a:ext uri="{9D8B030D-6E8A-4147-A177-3AD203B41FA5}">
                      <a16:colId xmlns:a16="http://schemas.microsoft.com/office/drawing/2014/main" xmlns="" val="783544371"/>
                    </a:ext>
                  </a:extLst>
                </a:gridCol>
                <a:gridCol w="1605572">
                  <a:extLst>
                    <a:ext uri="{9D8B030D-6E8A-4147-A177-3AD203B41FA5}">
                      <a16:colId xmlns:a16="http://schemas.microsoft.com/office/drawing/2014/main" xmlns="" val="964364237"/>
                    </a:ext>
                  </a:extLst>
                </a:gridCol>
                <a:gridCol w="9040068">
                  <a:extLst>
                    <a:ext uri="{9D8B030D-6E8A-4147-A177-3AD203B41FA5}">
                      <a16:colId xmlns:a16="http://schemas.microsoft.com/office/drawing/2014/main" xmlns="" val="2607146520"/>
                    </a:ext>
                  </a:extLst>
                </a:gridCol>
              </a:tblGrid>
              <a:tr h="111023">
                <a:tc>
                  <a:txBody>
                    <a:bodyPr/>
                    <a:lstStyle/>
                    <a:p>
                      <a:pPr algn="ctr" fontAlgn="ctr"/>
                      <a:r>
                        <a:rPr lang="en-GB" sz="1400" b="1" i="0" u="none" strike="noStrike">
                          <a:solidFill>
                            <a:srgbClr val="000000"/>
                          </a:solidFill>
                          <a:effectLst/>
                          <a:latin typeface="Arial" panose="020B0604020202020204" pitchFamily="34" charset="0"/>
                          <a:cs typeface="Arial" panose="020B0604020202020204" pitchFamily="34" charset="0"/>
                        </a:rPr>
                        <a:t>Ref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400" b="1" i="0" u="none" strike="noStrike">
                          <a:solidFill>
                            <a:srgbClr val="000000"/>
                          </a:solidFill>
                          <a:effectLst/>
                          <a:latin typeface="Arial" panose="020B0604020202020204" pitchFamily="34" charset="0"/>
                          <a:cs typeface="Arial" panose="020B0604020202020204" pitchFamily="34" charset="0"/>
                        </a:rPr>
                        <a:t>Topic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400" b="1" i="0" u="none" strike="noStrike">
                          <a:solidFill>
                            <a:srgbClr val="000000"/>
                          </a:solidFill>
                          <a:effectLst/>
                          <a:latin typeface="Arial" panose="020B0604020202020204" pitchFamily="34" charset="0"/>
                          <a:cs typeface="Arial" panose="020B0604020202020204" pitchFamily="34" charset="0"/>
                        </a:rPr>
                        <a:t>Standards Actions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448005751"/>
                  </a:ext>
                </a:extLst>
              </a:tr>
              <a:tr h="111023">
                <a:tc>
                  <a:txBody>
                    <a:bodyPr/>
                    <a:lstStyle/>
                    <a:p>
                      <a:pPr algn="ctr" fontAlgn="ctr"/>
                      <a:r>
                        <a:rPr lang="en-GB" sz="1400" b="1" i="0" u="none" strike="noStrike">
                          <a:solidFill>
                            <a:srgbClr val="000000"/>
                          </a:solidFill>
                          <a:effectLst/>
                          <a:latin typeface="Arial" panose="020B0604020202020204" pitchFamily="34" charset="0"/>
                          <a:cs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Data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Data submitted monthly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38454050"/>
                  </a:ext>
                </a:extLst>
              </a:tr>
              <a:tr h="111023">
                <a:tc>
                  <a:txBody>
                    <a:bodyPr/>
                    <a:lstStyle/>
                    <a:p>
                      <a:pPr algn="ctr" fontAlgn="ctr"/>
                      <a:r>
                        <a:rPr lang="en-GB" sz="1400" b="1" i="0" u="none" strike="noStrike">
                          <a:solidFill>
                            <a:srgbClr val="000000"/>
                          </a:solidFill>
                          <a:effectLst/>
                          <a:latin typeface="Arial" panose="020B0604020202020204" pitchFamily="34" charset="0"/>
                          <a:cs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Pathway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201F1E"/>
                          </a:solidFill>
                          <a:effectLst/>
                          <a:latin typeface="Arial" panose="020B0604020202020204" pitchFamily="34" charset="0"/>
                          <a:cs typeface="Arial" panose="020B0604020202020204" pitchFamily="34" charset="0"/>
                        </a:rPr>
                        <a:t>Local pathway action plan signed off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02211468"/>
                  </a:ext>
                </a:extLst>
              </a:tr>
              <a:tr h="111023">
                <a:tc>
                  <a:txBody>
                    <a:bodyPr/>
                    <a:lstStyle/>
                    <a:p>
                      <a:pPr algn="ctr" fontAlgn="ctr"/>
                      <a:r>
                        <a:rPr lang="en-GB" sz="1400" b="1" i="0" u="none" strike="noStrike">
                          <a:solidFill>
                            <a:srgbClr val="000000"/>
                          </a:solidFill>
                          <a:effectLst/>
                          <a:latin typeface="Arial" panose="020B0604020202020204" pitchFamily="34" charset="0"/>
                          <a:cs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Pathway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Meet Faster Diagnosis Standard (28 days)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92654920"/>
                  </a:ext>
                </a:extLst>
              </a:tr>
              <a:tr h="222046">
                <a:tc>
                  <a:txBody>
                    <a:bodyPr/>
                    <a:lstStyle/>
                    <a:p>
                      <a:pPr algn="ctr" fontAlgn="ctr"/>
                      <a:r>
                        <a:rPr lang="en-GB" sz="1400" b="1" i="0" u="none" strike="noStrike">
                          <a:solidFill>
                            <a:srgbClr val="000000"/>
                          </a:solidFill>
                          <a:effectLst/>
                          <a:latin typeface="Arial" panose="020B0604020202020204" pitchFamily="34" charset="0"/>
                          <a:cs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Referral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Virtual Telephone triage system in place- Straight to mpMRI without F2F/OPA witin 3 days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6207275"/>
                  </a:ext>
                </a:extLst>
              </a:tr>
              <a:tr h="111023">
                <a:tc>
                  <a:txBody>
                    <a:bodyPr/>
                    <a:lstStyle/>
                    <a:p>
                      <a:pPr algn="ctr" fontAlgn="ctr"/>
                      <a:r>
                        <a:rPr lang="en-GB" sz="1400" b="1" i="0" u="none" strike="noStrike">
                          <a:solidFill>
                            <a:srgbClr val="000000"/>
                          </a:solidFill>
                          <a:effectLst/>
                          <a:latin typeface="Arial" panose="020B0604020202020204" pitchFamily="34" charset="0"/>
                          <a:cs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MRI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Image scanning in line with SW policy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50520441"/>
                  </a:ext>
                </a:extLst>
              </a:tr>
              <a:tr h="111023">
                <a:tc>
                  <a:txBody>
                    <a:bodyPr/>
                    <a:lstStyle/>
                    <a:p>
                      <a:pPr algn="ctr" fontAlgn="ctr"/>
                      <a:r>
                        <a:rPr lang="en-GB" sz="1400" b="1" i="0" u="none" strike="noStrike">
                          <a:solidFill>
                            <a:srgbClr val="000000"/>
                          </a:solidFill>
                          <a:effectLst/>
                          <a:latin typeface="Arial" panose="020B0604020202020204" pitchFamily="34" charset="0"/>
                          <a:cs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MRI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Multiparametric MRI should be performed before biopsy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83180950"/>
                  </a:ext>
                </a:extLst>
              </a:tr>
              <a:tr h="222046">
                <a:tc>
                  <a:txBody>
                    <a:bodyPr/>
                    <a:lstStyle/>
                    <a:p>
                      <a:pPr algn="ctr" fontAlgn="ctr"/>
                      <a:r>
                        <a:rPr lang="en-GB" sz="1400" b="1" i="0" u="none" strike="noStrike">
                          <a:solidFill>
                            <a:srgbClr val="000000"/>
                          </a:solidFill>
                          <a:effectLst/>
                          <a:latin typeface="Arial" panose="020B0604020202020204" pitchFamily="34" charset="0"/>
                          <a:cs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MRI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400" b="0" i="0" u="none" strike="noStrike">
                          <a:solidFill>
                            <a:srgbClr val="000000"/>
                          </a:solidFill>
                          <a:effectLst/>
                          <a:latin typeface="Arial" panose="020B0604020202020204" pitchFamily="34" charset="0"/>
                          <a:cs typeface="Arial" panose="020B0604020202020204" pitchFamily="34" charset="0"/>
                        </a:rPr>
                        <a:t>mpMRI should be reported using the PIRADS or LIKERT score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34532912"/>
                  </a:ext>
                </a:extLst>
              </a:tr>
              <a:tr h="222046">
                <a:tc>
                  <a:txBody>
                    <a:bodyPr/>
                    <a:lstStyle/>
                    <a:p>
                      <a:pPr algn="ctr" fontAlgn="ctr"/>
                      <a:r>
                        <a:rPr lang="en-GB" sz="1400" b="1" i="0" u="none" strike="noStrike">
                          <a:solidFill>
                            <a:srgbClr val="000000"/>
                          </a:solidFill>
                          <a:effectLst/>
                          <a:latin typeface="Arial" panose="020B0604020202020204" pitchFamily="34" charset="0"/>
                          <a:cs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MRI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Trial same day mpMRI and Biopsy for a defined cohort of patients (ask alliance for trial info if interested)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3710504"/>
                  </a:ext>
                </a:extLst>
              </a:tr>
              <a:tr h="111023">
                <a:tc>
                  <a:txBody>
                    <a:bodyPr/>
                    <a:lstStyle/>
                    <a:p>
                      <a:pPr algn="ctr" fontAlgn="ctr"/>
                      <a:r>
                        <a:rPr lang="en-GB" sz="1400" b="1" i="0" u="none" strike="noStrike">
                          <a:solidFill>
                            <a:srgbClr val="000000"/>
                          </a:solidFill>
                          <a:effectLst/>
                          <a:latin typeface="Arial" panose="020B0604020202020204" pitchFamily="34" charset="0"/>
                          <a:cs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Biopsy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Max. of 18 cores taken at biopsy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0139575"/>
                  </a:ext>
                </a:extLst>
              </a:tr>
              <a:tr h="363347">
                <a:tc>
                  <a:txBody>
                    <a:bodyPr/>
                    <a:lstStyle/>
                    <a:p>
                      <a:pPr algn="ctr" fontAlgn="ctr"/>
                      <a:r>
                        <a:rPr lang="en-GB" sz="1400" b="1" i="0" u="none" strike="noStrike">
                          <a:solidFill>
                            <a:srgbClr val="000000"/>
                          </a:solidFill>
                          <a:effectLst/>
                          <a:latin typeface="Arial" panose="020B0604020202020204" pitchFamily="34" charset="0"/>
                          <a:cs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Biopsy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Providers create and deliver a workforce plan to reduce the proportion of biopsies performed by consultant surgeons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67724743"/>
                  </a:ext>
                </a:extLst>
              </a:tr>
              <a:tr h="333068">
                <a:tc>
                  <a:txBody>
                    <a:bodyPr/>
                    <a:lstStyle/>
                    <a:p>
                      <a:pPr algn="ctr" fontAlgn="ctr"/>
                      <a:r>
                        <a:rPr lang="en-GB" sz="1400" b="1" i="0" u="none" strike="noStrike">
                          <a:solidFill>
                            <a:srgbClr val="000000"/>
                          </a:solidFill>
                          <a:effectLst/>
                          <a:latin typeface="Arial" panose="020B0604020202020204" pitchFamily="34" charset="0"/>
                          <a:cs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Biopsy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Biopsies should not be carried out on men whose mpMRI score (PIRADS or LIKERT) is 1 or 2 where mpMRI NPV has reached the metric shown in the table, right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85539716"/>
                  </a:ext>
                </a:extLst>
              </a:tr>
              <a:tr h="243493">
                <a:tc>
                  <a:txBody>
                    <a:bodyPr/>
                    <a:lstStyle/>
                    <a:p>
                      <a:pPr algn="ctr" fontAlgn="ctr"/>
                      <a:r>
                        <a:rPr lang="en-GB" sz="1400" b="1" i="0" u="none" strike="noStrike">
                          <a:solidFill>
                            <a:srgbClr val="000000"/>
                          </a:solidFill>
                          <a:effectLst/>
                          <a:latin typeface="Arial" panose="020B0604020202020204" pitchFamily="34" charset="0"/>
                          <a:cs typeface="Arial" panose="020B0604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Biopsy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mpMRI signed off as providing good NPV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170656"/>
                  </a:ext>
                </a:extLst>
              </a:tr>
              <a:tr h="243493">
                <a:tc>
                  <a:txBody>
                    <a:bodyPr/>
                    <a:lstStyle/>
                    <a:p>
                      <a:pPr algn="ctr" fontAlgn="ctr"/>
                      <a:r>
                        <a:rPr lang="en-GB" sz="1400" b="1" i="0" u="none" strike="noStrike">
                          <a:solidFill>
                            <a:srgbClr val="000000"/>
                          </a:solidFill>
                          <a:effectLst/>
                          <a:latin typeface="Arial" panose="020B0604020202020204" pitchFamily="34" charset="0"/>
                          <a:cs typeface="Arial" panose="020B060402020202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Biopsy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Local anaesthetic transperineal biopsies should replace all Transrectal Ultrasound Guided Biopsies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76522707"/>
                  </a:ext>
                </a:extLst>
              </a:tr>
              <a:tr h="382272">
                <a:tc>
                  <a:txBody>
                    <a:bodyPr/>
                    <a:lstStyle/>
                    <a:p>
                      <a:pPr algn="ctr" fontAlgn="ctr"/>
                      <a:r>
                        <a:rPr lang="en-GB" sz="1400" b="1" i="0" u="none" strike="noStrike">
                          <a:solidFill>
                            <a:srgbClr val="000000"/>
                          </a:solidFill>
                          <a:effectLst/>
                          <a:latin typeface="Arial" panose="020B0604020202020204" pitchFamily="34" charset="0"/>
                          <a:cs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Biopsy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Template Biopsies are carried out under local anaesthetic. This means that general anaesthetic template biopsies should cease (unless contra-indicated)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00141197"/>
                  </a:ext>
                </a:extLst>
              </a:tr>
              <a:tr h="378487">
                <a:tc>
                  <a:txBody>
                    <a:bodyPr/>
                    <a:lstStyle/>
                    <a:p>
                      <a:pPr algn="ctr" fontAlgn="ctr"/>
                      <a:r>
                        <a:rPr lang="en-GB" sz="1400" b="1" i="0" u="none" strike="noStrike">
                          <a:solidFill>
                            <a:srgbClr val="000000"/>
                          </a:solidFill>
                          <a:effectLst/>
                          <a:latin typeface="Arial" panose="020B0604020202020204" pitchFamily="34" charset="0"/>
                          <a:cs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Surgery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The decision to aggressively treat a patient with Gleeson grade group 1 cancer should be fully justified to the MDM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6679397"/>
                  </a:ext>
                </a:extLst>
              </a:tr>
              <a:tr h="122377">
                <a:tc>
                  <a:txBody>
                    <a:bodyPr/>
                    <a:lstStyle/>
                    <a:p>
                      <a:pPr algn="l" fontAlgn="b"/>
                      <a:endParaRPr lang="en-GB"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36075546"/>
                  </a:ext>
                </a:extLst>
              </a:tr>
              <a:tr h="111023">
                <a:tc>
                  <a:txBody>
                    <a:bodyPr/>
                    <a:lstStyle/>
                    <a:p>
                      <a:pPr algn="ctr" fontAlgn="ctr"/>
                      <a:r>
                        <a:rPr lang="en-GB" sz="1400" b="1" i="0" u="none" strike="noStrike">
                          <a:solidFill>
                            <a:srgbClr val="000000"/>
                          </a:solidFill>
                          <a:effectLst/>
                          <a:latin typeface="Arial" panose="020B0604020202020204" pitchFamily="34" charset="0"/>
                          <a:cs typeface="Arial" panose="020B0604020202020204" pitchFamily="34" charset="0"/>
                        </a:rPr>
                        <a:t>Ref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400" b="1" i="0" u="none" strike="noStrike">
                          <a:solidFill>
                            <a:srgbClr val="000000"/>
                          </a:solidFill>
                          <a:effectLst/>
                          <a:latin typeface="Arial" panose="020B0604020202020204" pitchFamily="34" charset="0"/>
                          <a:cs typeface="Arial" panose="020B0604020202020204" pitchFamily="34" charset="0"/>
                        </a:rPr>
                        <a:t>Topic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400" b="1" i="0" u="none" strike="noStrike">
                          <a:solidFill>
                            <a:srgbClr val="000000"/>
                          </a:solidFill>
                          <a:effectLst/>
                          <a:latin typeface="Arial" panose="020B0604020202020204" pitchFamily="34" charset="0"/>
                          <a:cs typeface="Arial" panose="020B0604020202020204" pitchFamily="34" charset="0"/>
                        </a:rPr>
                        <a:t>Additional Actions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052401156"/>
                  </a:ext>
                </a:extLst>
              </a:tr>
              <a:tr h="243493">
                <a:tc>
                  <a:txBody>
                    <a:bodyPr/>
                    <a:lstStyle/>
                    <a:p>
                      <a:pPr algn="ctr" fontAlgn="ctr"/>
                      <a:r>
                        <a:rPr lang="en-GB" sz="1400" b="1" i="0" u="none" strike="noStrike">
                          <a:solidFill>
                            <a:srgbClr val="000000"/>
                          </a:solidFill>
                          <a:effectLst/>
                          <a:latin typeface="Arial" panose="020B0604020202020204" pitchFamily="34" charset="0"/>
                          <a:cs typeface="Arial" panose="020B060402020202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Pathway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Aim to reduce the pathway for patients having both MRI and biopsy as currently &lt;10% achieving the 28 day 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42584780"/>
                  </a:ext>
                </a:extLst>
              </a:tr>
              <a:tr h="243493">
                <a:tc>
                  <a:txBody>
                    <a:bodyPr/>
                    <a:lstStyle/>
                    <a:p>
                      <a:pPr algn="ctr" fontAlgn="ctr"/>
                      <a:r>
                        <a:rPr lang="en-GB" sz="1400" b="1" i="0" u="none" strike="noStrike">
                          <a:solidFill>
                            <a:srgbClr val="000000"/>
                          </a:solidFill>
                          <a:effectLst/>
                          <a:latin typeface="Arial" panose="020B0604020202020204" pitchFamily="34" charset="0"/>
                          <a:cs typeface="Arial" panose="020B060402020202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MRI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Use 0.12/0.15 PSAD with MRI score to reliably exclude significant cancer in PIRADS 3 patients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54037652"/>
                  </a:ext>
                </a:extLst>
              </a:tr>
              <a:tr h="243493">
                <a:tc>
                  <a:txBody>
                    <a:bodyPr/>
                    <a:lstStyle/>
                    <a:p>
                      <a:pPr algn="ctr" fontAlgn="ctr"/>
                      <a:r>
                        <a:rPr lang="en-GB" sz="1400" b="1" i="0" u="none" strike="noStrike">
                          <a:solidFill>
                            <a:srgbClr val="000000"/>
                          </a:solidFill>
                          <a:effectLst/>
                          <a:latin typeface="Arial" panose="020B0604020202020204" pitchFamily="34" charset="0"/>
                          <a:cs typeface="Arial" panose="020B060402020202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GB" sz="1400" b="0" i="0" u="none" strike="noStrike">
                          <a:solidFill>
                            <a:srgbClr val="000000"/>
                          </a:solidFill>
                          <a:effectLst/>
                          <a:latin typeface="Arial" panose="020B0604020202020204" pitchFamily="34" charset="0"/>
                          <a:cs typeface="Arial" panose="020B0604020202020204" pitchFamily="34" charset="0"/>
                        </a:rPr>
                        <a:t>MRI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noStrike" dirty="0">
                          <a:solidFill>
                            <a:srgbClr val="000000"/>
                          </a:solidFill>
                          <a:effectLst/>
                          <a:latin typeface="Arial" panose="020B0604020202020204" pitchFamily="34" charset="0"/>
                          <a:cs typeface="Arial" panose="020B0604020202020204" pitchFamily="34" charset="0"/>
                        </a:rPr>
                        <a:t>Use contrast for all MRI diagnosis scans </a:t>
                      </a:r>
                      <a:br>
                        <a:rPr lang="en-GB" sz="1400" b="0" i="0" u="none" strike="noStrike" dirty="0">
                          <a:solidFill>
                            <a:srgbClr val="000000"/>
                          </a:solidFill>
                          <a:effectLst/>
                          <a:latin typeface="Arial" panose="020B0604020202020204" pitchFamily="34" charset="0"/>
                          <a:cs typeface="Arial" panose="020B0604020202020204" pitchFamily="34" charset="0"/>
                        </a:rPr>
                      </a:br>
                      <a:r>
                        <a:rPr lang="en-GB" sz="1400" b="0" i="0" u="none" strike="noStrike" dirty="0">
                          <a:solidFill>
                            <a:srgbClr val="000000"/>
                          </a:solidFill>
                          <a:effectLst/>
                          <a:latin typeface="Arial" panose="020B0604020202020204" pitchFamily="34" charset="0"/>
                          <a:cs typeface="Arial" panose="020B0604020202020204" pitchFamily="34" charset="0"/>
                        </a:rPr>
                        <a:t>(unless MRI quality is already good enough)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24007420"/>
                  </a:ext>
                </a:extLst>
              </a:tr>
            </a:tbl>
          </a:graphicData>
        </a:graphic>
      </p:graphicFrame>
    </p:spTree>
    <p:extLst>
      <p:ext uri="{BB962C8B-B14F-4D97-AF65-F5344CB8AC3E}">
        <p14:creationId xmlns:p14="http://schemas.microsoft.com/office/powerpoint/2010/main" val="3748000095"/>
      </p:ext>
    </p:extLst>
  </p:cSld>
  <p:clrMapOvr>
    <a:masterClrMapping/>
  </p:clrMapOvr>
</p:sld>
</file>

<file path=ppt/theme/theme1.xml><?xml version="1.0" encoding="utf-8"?>
<a:theme xmlns:a="http://schemas.openxmlformats.org/drawingml/2006/main" name="SWAG C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WAG CA _ 2020 Powerpoint Template.potx" id="{B9853DA4-255A-453C-9E9A-308F52F5DEA4}" vid="{CE236249-2973-486C-BA8B-B655D4B5B55F}"/>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4982</TotalTime>
  <Words>784</Words>
  <Application>Microsoft Office PowerPoint</Application>
  <PresentationFormat>Custom</PresentationFormat>
  <Paragraphs>216</Paragraphs>
  <Slides>8</Slides>
  <Notes>0</Notes>
  <HiddenSlides>0</HiddenSlides>
  <MMClips>0</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SWAG CA</vt:lpstr>
      <vt:lpstr>1_Office Theme</vt:lpstr>
      <vt:lpstr>Office Theme</vt:lpstr>
      <vt:lpstr>PowerPoint Presentation</vt:lpstr>
      <vt:lpstr>SWAG Prostate Rapid Diagnostic Service Transformation</vt:lpstr>
      <vt:lpstr>Plan on page – RDS prostate template</vt:lpstr>
      <vt:lpstr>Due Diligence / RDS Criteria – The essential requirements prostate RDS</vt:lpstr>
      <vt:lpstr>Prostate Pathway length</vt:lpstr>
      <vt:lpstr>PowerPoint Presentation</vt:lpstr>
      <vt:lpstr>Site specific - Prostate timed pathway </vt:lpstr>
      <vt:lpstr>SW Prostate pathway actions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on page – RDS prostate template</dc:title>
  <dc:creator>Nicola Gowen</dc:creator>
  <cp:lastModifiedBy>Dunderdale, Helen</cp:lastModifiedBy>
  <cp:revision>21</cp:revision>
  <dcterms:created xsi:type="dcterms:W3CDTF">2021-04-23T07:35:40Z</dcterms:created>
  <dcterms:modified xsi:type="dcterms:W3CDTF">2021-06-21T12:18:40Z</dcterms:modified>
</cp:coreProperties>
</file>