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2" d="100"/>
          <a:sy n="72" d="100"/>
        </p:scale>
        <p:origin x="-1096" y="32"/>
      </p:cViewPr>
      <p:guideLst>
        <p:guide orient="horz" pos="431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orthbristol.local\Directorate\CoreClinDir\chemistry\Paul%20Thomas\Chemistry%20Developments\FiT%20testing\SWAG%20data%20sets\Alliance%20meeting%20Oct%202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orthbristol.local\Directorate\CoreClinDir\chemistry\Paul%20Thomas\Chemistry%20Developments\FiT%20testing\SWAG%20data%20sets\Alliance%20meeting%20Oct%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'work load'!$C$4:$C$41</c:f>
              <c:numCache>
                <c:formatCode>mmm\-yy</c:formatCode>
                <c:ptCount val="38"/>
                <c:pt idx="0">
                  <c:v>43282</c:v>
                </c:pt>
                <c:pt idx="1">
                  <c:v>43313</c:v>
                </c:pt>
                <c:pt idx="2">
                  <c:v>43344</c:v>
                </c:pt>
                <c:pt idx="3">
                  <c:v>43374</c:v>
                </c:pt>
                <c:pt idx="4">
                  <c:v>43405</c:v>
                </c:pt>
                <c:pt idx="5">
                  <c:v>43435</c:v>
                </c:pt>
                <c:pt idx="6">
                  <c:v>43466</c:v>
                </c:pt>
                <c:pt idx="7">
                  <c:v>43497</c:v>
                </c:pt>
                <c:pt idx="8">
                  <c:v>43525</c:v>
                </c:pt>
                <c:pt idx="9">
                  <c:v>43556</c:v>
                </c:pt>
                <c:pt idx="10">
                  <c:v>43586</c:v>
                </c:pt>
                <c:pt idx="11">
                  <c:v>43617</c:v>
                </c:pt>
                <c:pt idx="12">
                  <c:v>43647</c:v>
                </c:pt>
                <c:pt idx="13">
                  <c:v>43678</c:v>
                </c:pt>
                <c:pt idx="14">
                  <c:v>43709</c:v>
                </c:pt>
                <c:pt idx="15">
                  <c:v>43739</c:v>
                </c:pt>
                <c:pt idx="16">
                  <c:v>43770</c:v>
                </c:pt>
                <c:pt idx="17">
                  <c:v>43800</c:v>
                </c:pt>
                <c:pt idx="18">
                  <c:v>43831</c:v>
                </c:pt>
                <c:pt idx="19">
                  <c:v>43862</c:v>
                </c:pt>
                <c:pt idx="20">
                  <c:v>43891</c:v>
                </c:pt>
                <c:pt idx="21">
                  <c:v>43922</c:v>
                </c:pt>
                <c:pt idx="22">
                  <c:v>43952</c:v>
                </c:pt>
                <c:pt idx="23">
                  <c:v>43983</c:v>
                </c:pt>
                <c:pt idx="24">
                  <c:v>44013</c:v>
                </c:pt>
                <c:pt idx="25">
                  <c:v>44044</c:v>
                </c:pt>
                <c:pt idx="26">
                  <c:v>44075</c:v>
                </c:pt>
                <c:pt idx="27">
                  <c:v>44105</c:v>
                </c:pt>
                <c:pt idx="28">
                  <c:v>44136</c:v>
                </c:pt>
                <c:pt idx="29">
                  <c:v>44166</c:v>
                </c:pt>
                <c:pt idx="30">
                  <c:v>44197</c:v>
                </c:pt>
                <c:pt idx="31">
                  <c:v>44228</c:v>
                </c:pt>
                <c:pt idx="32">
                  <c:v>44256</c:v>
                </c:pt>
                <c:pt idx="33">
                  <c:v>44287</c:v>
                </c:pt>
                <c:pt idx="34">
                  <c:v>44317</c:v>
                </c:pt>
                <c:pt idx="35">
                  <c:v>44348</c:v>
                </c:pt>
                <c:pt idx="36">
                  <c:v>44378</c:v>
                </c:pt>
                <c:pt idx="37">
                  <c:v>44409</c:v>
                </c:pt>
              </c:numCache>
            </c:numRef>
          </c:cat>
          <c:val>
            <c:numRef>
              <c:f>'work load'!$D$4:$D$41</c:f>
              <c:numCache>
                <c:formatCode>General</c:formatCode>
                <c:ptCount val="38"/>
                <c:pt idx="0">
                  <c:v>148</c:v>
                </c:pt>
                <c:pt idx="1">
                  <c:v>357</c:v>
                </c:pt>
                <c:pt idx="2">
                  <c:v>375</c:v>
                </c:pt>
                <c:pt idx="3">
                  <c:v>454</c:v>
                </c:pt>
                <c:pt idx="4">
                  <c:v>470</c:v>
                </c:pt>
                <c:pt idx="5">
                  <c:v>509</c:v>
                </c:pt>
                <c:pt idx="6">
                  <c:v>484</c:v>
                </c:pt>
                <c:pt idx="7">
                  <c:v>595</c:v>
                </c:pt>
                <c:pt idx="8">
                  <c:v>517</c:v>
                </c:pt>
                <c:pt idx="9">
                  <c:v>766</c:v>
                </c:pt>
                <c:pt idx="10">
                  <c:v>572</c:v>
                </c:pt>
                <c:pt idx="11">
                  <c:v>789</c:v>
                </c:pt>
                <c:pt idx="12">
                  <c:v>847</c:v>
                </c:pt>
                <c:pt idx="13">
                  <c:v>903</c:v>
                </c:pt>
                <c:pt idx="14">
                  <c:v>911</c:v>
                </c:pt>
                <c:pt idx="15">
                  <c:v>964</c:v>
                </c:pt>
                <c:pt idx="16">
                  <c:v>995</c:v>
                </c:pt>
                <c:pt idx="17">
                  <c:v>989</c:v>
                </c:pt>
                <c:pt idx="18">
                  <c:v>1185</c:v>
                </c:pt>
                <c:pt idx="19">
                  <c:v>1073</c:v>
                </c:pt>
                <c:pt idx="20">
                  <c:v>1019</c:v>
                </c:pt>
                <c:pt idx="21">
                  <c:v>414</c:v>
                </c:pt>
                <c:pt idx="22">
                  <c:v>657</c:v>
                </c:pt>
                <c:pt idx="23">
                  <c:v>1139</c:v>
                </c:pt>
                <c:pt idx="24">
                  <c:v>1907</c:v>
                </c:pt>
                <c:pt idx="25">
                  <c:v>2044</c:v>
                </c:pt>
                <c:pt idx="26">
                  <c:v>2598</c:v>
                </c:pt>
                <c:pt idx="27">
                  <c:v>2905</c:v>
                </c:pt>
                <c:pt idx="28">
                  <c:v>3077</c:v>
                </c:pt>
                <c:pt idx="29">
                  <c:v>3746</c:v>
                </c:pt>
                <c:pt idx="30">
                  <c:v>3212</c:v>
                </c:pt>
                <c:pt idx="31">
                  <c:v>3657</c:v>
                </c:pt>
                <c:pt idx="32">
                  <c:v>4711</c:v>
                </c:pt>
                <c:pt idx="33">
                  <c:v>4177</c:v>
                </c:pt>
                <c:pt idx="34">
                  <c:v>4417</c:v>
                </c:pt>
                <c:pt idx="35">
                  <c:v>4996</c:v>
                </c:pt>
                <c:pt idx="36">
                  <c:v>5067</c:v>
                </c:pt>
                <c:pt idx="37">
                  <c:v>5060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293952"/>
        <c:axId val="131295872"/>
      </c:lineChart>
      <c:dateAx>
        <c:axId val="131293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Date</a:t>
                </a:r>
              </a:p>
            </c:rich>
          </c:tx>
          <c:layout/>
          <c:overlay val="0"/>
        </c:title>
        <c:numFmt formatCode="mmm\-yy" sourceLinked="1"/>
        <c:majorTickMark val="out"/>
        <c:minorTickMark val="none"/>
        <c:tickLblPos val="nextTo"/>
        <c:crossAx val="131295872"/>
        <c:crosses val="autoZero"/>
        <c:auto val="1"/>
        <c:lblOffset val="100"/>
        <c:baseTimeUnit val="months"/>
      </c:dateAx>
      <c:valAx>
        <c:axId val="1312958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FIT</a:t>
                </a:r>
                <a:r>
                  <a:rPr lang="en-GB" baseline="0"/>
                  <a:t> tests primary care</a:t>
                </a:r>
                <a:endParaRPr lang="en-GB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129395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marker>
            <c:symbol val="none"/>
          </c:marker>
          <c:cat>
            <c:numRef>
              <c:f>'% +ve'!$B$2:$B$39</c:f>
              <c:numCache>
                <c:formatCode>mmm\-yy</c:formatCode>
                <c:ptCount val="38"/>
                <c:pt idx="0">
                  <c:v>43282</c:v>
                </c:pt>
                <c:pt idx="1">
                  <c:v>43313</c:v>
                </c:pt>
                <c:pt idx="2">
                  <c:v>43344</c:v>
                </c:pt>
                <c:pt idx="3">
                  <c:v>43374</c:v>
                </c:pt>
                <c:pt idx="4">
                  <c:v>43405</c:v>
                </c:pt>
                <c:pt idx="5">
                  <c:v>43435</c:v>
                </c:pt>
                <c:pt idx="6">
                  <c:v>43466</c:v>
                </c:pt>
                <c:pt idx="7">
                  <c:v>43497</c:v>
                </c:pt>
                <c:pt idx="8">
                  <c:v>43525</c:v>
                </c:pt>
                <c:pt idx="9">
                  <c:v>43556</c:v>
                </c:pt>
                <c:pt idx="10">
                  <c:v>43586</c:v>
                </c:pt>
                <c:pt idx="11">
                  <c:v>43617</c:v>
                </c:pt>
                <c:pt idx="12">
                  <c:v>43647</c:v>
                </c:pt>
                <c:pt idx="13">
                  <c:v>43678</c:v>
                </c:pt>
                <c:pt idx="14">
                  <c:v>43709</c:v>
                </c:pt>
                <c:pt idx="15">
                  <c:v>43739</c:v>
                </c:pt>
                <c:pt idx="16">
                  <c:v>43770</c:v>
                </c:pt>
                <c:pt idx="17">
                  <c:v>43800</c:v>
                </c:pt>
                <c:pt idx="18">
                  <c:v>43831</c:v>
                </c:pt>
                <c:pt idx="19">
                  <c:v>43862</c:v>
                </c:pt>
                <c:pt idx="20">
                  <c:v>43891</c:v>
                </c:pt>
                <c:pt idx="21">
                  <c:v>43922</c:v>
                </c:pt>
                <c:pt idx="22">
                  <c:v>43952</c:v>
                </c:pt>
                <c:pt idx="23">
                  <c:v>43983</c:v>
                </c:pt>
                <c:pt idx="24">
                  <c:v>44013</c:v>
                </c:pt>
                <c:pt idx="25">
                  <c:v>44044</c:v>
                </c:pt>
                <c:pt idx="26">
                  <c:v>44075</c:v>
                </c:pt>
                <c:pt idx="27">
                  <c:v>44105</c:v>
                </c:pt>
                <c:pt idx="28">
                  <c:v>44136</c:v>
                </c:pt>
                <c:pt idx="29">
                  <c:v>44166</c:v>
                </c:pt>
                <c:pt idx="30">
                  <c:v>44197</c:v>
                </c:pt>
                <c:pt idx="31">
                  <c:v>44228</c:v>
                </c:pt>
                <c:pt idx="32">
                  <c:v>44256</c:v>
                </c:pt>
                <c:pt idx="33">
                  <c:v>44287</c:v>
                </c:pt>
                <c:pt idx="34">
                  <c:v>44317</c:v>
                </c:pt>
                <c:pt idx="35">
                  <c:v>44348</c:v>
                </c:pt>
                <c:pt idx="36">
                  <c:v>44378</c:v>
                </c:pt>
                <c:pt idx="37">
                  <c:v>44409</c:v>
                </c:pt>
              </c:numCache>
            </c:numRef>
          </c:cat>
          <c:val>
            <c:numRef>
              <c:f>'% +ve'!$C$2:$C$39</c:f>
              <c:numCache>
                <c:formatCode>General</c:formatCode>
                <c:ptCount val="38"/>
                <c:pt idx="0">
                  <c:v>16</c:v>
                </c:pt>
                <c:pt idx="1">
                  <c:v>16</c:v>
                </c:pt>
                <c:pt idx="2">
                  <c:v>15</c:v>
                </c:pt>
                <c:pt idx="3">
                  <c:v>19</c:v>
                </c:pt>
                <c:pt idx="4">
                  <c:v>16</c:v>
                </c:pt>
                <c:pt idx="5">
                  <c:v>18</c:v>
                </c:pt>
                <c:pt idx="6">
                  <c:v>17</c:v>
                </c:pt>
                <c:pt idx="7">
                  <c:v>15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16</c:v>
                </c:pt>
                <c:pt idx="12">
                  <c:v>14</c:v>
                </c:pt>
                <c:pt idx="13">
                  <c:v>17</c:v>
                </c:pt>
                <c:pt idx="14">
                  <c:v>13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16</c:v>
                </c:pt>
                <c:pt idx="19">
                  <c:v>16</c:v>
                </c:pt>
                <c:pt idx="20">
                  <c:v>16</c:v>
                </c:pt>
                <c:pt idx="21">
                  <c:v>19</c:v>
                </c:pt>
                <c:pt idx="22">
                  <c:v>16</c:v>
                </c:pt>
                <c:pt idx="23">
                  <c:v>17</c:v>
                </c:pt>
                <c:pt idx="24">
                  <c:v>18</c:v>
                </c:pt>
                <c:pt idx="25">
                  <c:v>17</c:v>
                </c:pt>
                <c:pt idx="26">
                  <c:v>17</c:v>
                </c:pt>
                <c:pt idx="27">
                  <c:v>18</c:v>
                </c:pt>
                <c:pt idx="28">
                  <c:v>17</c:v>
                </c:pt>
                <c:pt idx="29">
                  <c:v>16</c:v>
                </c:pt>
                <c:pt idx="30">
                  <c:v>18</c:v>
                </c:pt>
                <c:pt idx="31">
                  <c:v>17</c:v>
                </c:pt>
                <c:pt idx="32">
                  <c:v>17</c:v>
                </c:pt>
                <c:pt idx="33">
                  <c:v>18</c:v>
                </c:pt>
                <c:pt idx="34">
                  <c:v>18</c:v>
                </c:pt>
                <c:pt idx="35">
                  <c:v>17</c:v>
                </c:pt>
                <c:pt idx="36">
                  <c:v>17</c:v>
                </c:pt>
                <c:pt idx="37">
                  <c:v>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333120"/>
        <c:axId val="131351296"/>
      </c:lineChart>
      <c:dateAx>
        <c:axId val="13133312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31351296"/>
        <c:crosses val="autoZero"/>
        <c:auto val="1"/>
        <c:lblOffset val="100"/>
        <c:baseTimeUnit val="months"/>
      </c:dateAx>
      <c:valAx>
        <c:axId val="131351296"/>
        <c:scaling>
          <c:orientation val="minMax"/>
          <c:max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%</a:t>
                </a:r>
                <a:r>
                  <a:rPr lang="en-GB" baseline="0"/>
                  <a:t> positive FITS</a:t>
                </a:r>
                <a:endParaRPr lang="en-GB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1333120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746-2FBC-4D14-A0EF-129B9818021C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C068-4B94-4DCF-BF4C-ED1F98E9E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72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746-2FBC-4D14-A0EF-129B9818021C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C068-4B94-4DCF-BF4C-ED1F98E9E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91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746-2FBC-4D14-A0EF-129B9818021C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C068-4B94-4DCF-BF4C-ED1F98E9E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17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746-2FBC-4D14-A0EF-129B9818021C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C068-4B94-4DCF-BF4C-ED1F98E9E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46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746-2FBC-4D14-A0EF-129B9818021C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C068-4B94-4DCF-BF4C-ED1F98E9E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63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746-2FBC-4D14-A0EF-129B9818021C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C068-4B94-4DCF-BF4C-ED1F98E9E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07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746-2FBC-4D14-A0EF-129B9818021C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C068-4B94-4DCF-BF4C-ED1F98E9E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28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746-2FBC-4D14-A0EF-129B9818021C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C068-4B94-4DCF-BF4C-ED1F98E9E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19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746-2FBC-4D14-A0EF-129B9818021C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C068-4B94-4DCF-BF4C-ED1F98E9E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87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746-2FBC-4D14-A0EF-129B9818021C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C068-4B94-4DCF-BF4C-ED1F98E9E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28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A746-2FBC-4D14-A0EF-129B9818021C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C068-4B94-4DCF-BF4C-ED1F98E9E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73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A746-2FBC-4D14-A0EF-129B9818021C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BC068-4B94-4DCF-BF4C-ED1F98E9E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19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817767"/>
              </p:ext>
            </p:extLst>
          </p:nvPr>
        </p:nvGraphicFramePr>
        <p:xfrm>
          <a:off x="971600" y="1484784"/>
          <a:ext cx="72008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1868183" y="345272"/>
            <a:ext cx="54076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GP Requested FIT tests 2018 - 2021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093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601823"/>
              </p:ext>
            </p:extLst>
          </p:nvPr>
        </p:nvGraphicFramePr>
        <p:xfrm>
          <a:off x="539552" y="1124744"/>
          <a:ext cx="784887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088482" y="332656"/>
            <a:ext cx="6967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% positive GP Requested FIT tests 2018 - 2021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7080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400336"/>
              </p:ext>
            </p:extLst>
          </p:nvPr>
        </p:nvGraphicFramePr>
        <p:xfrm>
          <a:off x="1187624" y="2442334"/>
          <a:ext cx="2808312" cy="2944368"/>
        </p:xfrm>
        <a:graphic>
          <a:graphicData uri="http://schemas.openxmlformats.org/drawingml/2006/table">
            <a:tbl>
              <a:tblPr firstRow="1" firstCol="1" bandRow="1"/>
              <a:tblGrid>
                <a:gridCol w="702078"/>
                <a:gridCol w="702078"/>
                <a:gridCol w="702078"/>
                <a:gridCol w="70207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GP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+ve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% +ve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20-29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30-39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40-49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50-59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60-69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70-79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80-89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90-99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12051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870372"/>
              </p:ext>
            </p:extLst>
          </p:nvPr>
        </p:nvGraphicFramePr>
        <p:xfrm>
          <a:off x="5292080" y="2442334"/>
          <a:ext cx="2808312" cy="2944368"/>
        </p:xfrm>
        <a:graphic>
          <a:graphicData uri="http://schemas.openxmlformats.org/drawingml/2006/table">
            <a:tbl>
              <a:tblPr firstRow="1" firstCol="1" bandRow="1"/>
              <a:tblGrid>
                <a:gridCol w="702078"/>
                <a:gridCol w="702078"/>
                <a:gridCol w="702078"/>
                <a:gridCol w="70207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GB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 +</a:t>
                      </a:r>
                      <a:r>
                        <a:rPr lang="en-GB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20-29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30-39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40-49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50-59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60-69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70-79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80-89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90-99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15701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691680" y="5723964"/>
            <a:ext cx="1764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6% &lt;50 years old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12340" y="1722254"/>
            <a:ext cx="2323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May – November 2020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36096" y="1743328"/>
            <a:ext cx="2268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July - September 2021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940152" y="5723964"/>
            <a:ext cx="1881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16% &lt;50 years old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44476" y="548680"/>
            <a:ext cx="4703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FIT testing by Age 2020 &amp; 2021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2040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68" y="2189645"/>
            <a:ext cx="8360296" cy="2463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35744" y="548680"/>
            <a:ext cx="28651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FIT </a:t>
            </a:r>
            <a:r>
              <a:rPr lang="en-GB" sz="2800" dirty="0"/>
              <a:t>T</a:t>
            </a:r>
            <a:r>
              <a:rPr lang="en-GB" sz="2800" dirty="0" smtClean="0"/>
              <a:t>esting Criteria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6335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172</Words>
  <Application>Microsoft Office PowerPoint</Application>
  <PresentationFormat>On-screen Show (4:3)</PresentationFormat>
  <Paragraphs>103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Thomas</dc:creator>
  <cp:lastModifiedBy>Dunderdale, Helen</cp:lastModifiedBy>
  <cp:revision>6</cp:revision>
  <cp:lastPrinted>2021-10-08T13:14:45Z</cp:lastPrinted>
  <dcterms:created xsi:type="dcterms:W3CDTF">2021-10-08T12:04:12Z</dcterms:created>
  <dcterms:modified xsi:type="dcterms:W3CDTF">2021-10-13T12:42:23Z</dcterms:modified>
</cp:coreProperties>
</file>