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9" r:id="rId3"/>
  </p:sldMasterIdLst>
  <p:sldIdLst>
    <p:sldId id="256" r:id="rId4"/>
    <p:sldId id="259" r:id="rId5"/>
    <p:sldId id="260" r:id="rId6"/>
    <p:sldId id="261" r:id="rId7"/>
    <p:sldId id="3035" r:id="rId8"/>
    <p:sldId id="3037" r:id="rId9"/>
    <p:sldId id="3038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776" y="-1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63003-E94A-4C12-B566-0D91D5C3591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4443B0-8227-42E2-8A90-D88AD8F0F05F}">
      <dgm:prSet phldrT="[Text]"/>
      <dgm:spPr/>
      <dgm:t>
        <a:bodyPr/>
        <a:lstStyle/>
        <a:p>
          <a:r>
            <a:rPr lang="en-GB" dirty="0"/>
            <a:t>Pathologists</a:t>
          </a:r>
        </a:p>
      </dgm:t>
    </dgm:pt>
    <dgm:pt modelId="{7BAAE392-50B6-41B6-827D-4EE068992939}" type="parTrans" cxnId="{39898874-D0E8-4CAC-978F-1F212D372BD9}">
      <dgm:prSet/>
      <dgm:spPr/>
      <dgm:t>
        <a:bodyPr/>
        <a:lstStyle/>
        <a:p>
          <a:endParaRPr lang="en-GB"/>
        </a:p>
      </dgm:t>
    </dgm:pt>
    <dgm:pt modelId="{7E44A403-9C9B-4758-8538-3C74C5703257}" type="sibTrans" cxnId="{39898874-D0E8-4CAC-978F-1F212D372BD9}">
      <dgm:prSet/>
      <dgm:spPr/>
      <dgm:t>
        <a:bodyPr/>
        <a:lstStyle/>
        <a:p>
          <a:endParaRPr lang="en-GB"/>
        </a:p>
      </dgm:t>
    </dgm:pt>
    <dgm:pt modelId="{A60E06A8-1E42-4E32-A2C7-4A30DAE1CB14}">
      <dgm:prSet phldrT="[Text]"/>
      <dgm:spPr/>
      <dgm:t>
        <a:bodyPr/>
        <a:lstStyle/>
        <a:p>
          <a:r>
            <a:rPr lang="en-GB" dirty="0"/>
            <a:t>Scientists</a:t>
          </a:r>
        </a:p>
      </dgm:t>
    </dgm:pt>
    <dgm:pt modelId="{E082E272-4CB0-4655-8199-C7128FAFFD85}" type="parTrans" cxnId="{5EEA95FC-86C9-4DE6-8E8F-1AF6FA04CEB3}">
      <dgm:prSet/>
      <dgm:spPr/>
      <dgm:t>
        <a:bodyPr/>
        <a:lstStyle/>
        <a:p>
          <a:endParaRPr lang="en-GB"/>
        </a:p>
      </dgm:t>
    </dgm:pt>
    <dgm:pt modelId="{D687CC6D-43FD-40C3-BB35-12200264F6D0}" type="sibTrans" cxnId="{5EEA95FC-86C9-4DE6-8E8F-1AF6FA04CEB3}">
      <dgm:prSet/>
      <dgm:spPr/>
      <dgm:t>
        <a:bodyPr/>
        <a:lstStyle/>
        <a:p>
          <a:endParaRPr lang="en-GB"/>
        </a:p>
      </dgm:t>
    </dgm:pt>
    <dgm:pt modelId="{E35DBC1A-F49D-4EAA-8E5C-5C106235998D}">
      <dgm:prSet phldrT="[Text]"/>
      <dgm:spPr/>
      <dgm:t>
        <a:bodyPr/>
        <a:lstStyle/>
        <a:p>
          <a:r>
            <a:rPr lang="en-GB" dirty="0"/>
            <a:t>Clinicians</a:t>
          </a:r>
        </a:p>
      </dgm:t>
    </dgm:pt>
    <dgm:pt modelId="{E174F0F0-BC06-4831-B82C-CCB1EC0B2120}" type="parTrans" cxnId="{E20491B2-0B59-4B67-BA41-9335F2F036BB}">
      <dgm:prSet/>
      <dgm:spPr/>
      <dgm:t>
        <a:bodyPr/>
        <a:lstStyle/>
        <a:p>
          <a:endParaRPr lang="en-GB"/>
        </a:p>
      </dgm:t>
    </dgm:pt>
    <dgm:pt modelId="{7954D645-7B4B-443A-B1AA-862D7094FB8F}" type="sibTrans" cxnId="{E20491B2-0B59-4B67-BA41-9335F2F036BB}">
      <dgm:prSet/>
      <dgm:spPr/>
      <dgm:t>
        <a:bodyPr/>
        <a:lstStyle/>
        <a:p>
          <a:endParaRPr lang="en-GB"/>
        </a:p>
      </dgm:t>
    </dgm:pt>
    <dgm:pt modelId="{1A433360-B8E3-4FE9-BB2C-75D9073F29A8}">
      <dgm:prSet/>
      <dgm:spPr/>
      <dgm:t>
        <a:bodyPr/>
        <a:lstStyle/>
        <a:p>
          <a:r>
            <a:rPr lang="en-GB" dirty="0"/>
            <a:t>Pharma</a:t>
          </a:r>
        </a:p>
      </dgm:t>
    </dgm:pt>
    <dgm:pt modelId="{27FC24C5-738E-4535-9432-116149A3F24A}" type="parTrans" cxnId="{5030F7A6-37C9-4C1A-A524-2714D5A518D8}">
      <dgm:prSet/>
      <dgm:spPr/>
      <dgm:t>
        <a:bodyPr/>
        <a:lstStyle/>
        <a:p>
          <a:endParaRPr lang="en-GB"/>
        </a:p>
      </dgm:t>
    </dgm:pt>
    <dgm:pt modelId="{99B617ED-D0A4-4F1C-967A-C82FE7240ED0}" type="sibTrans" cxnId="{5030F7A6-37C9-4C1A-A524-2714D5A518D8}">
      <dgm:prSet/>
      <dgm:spPr/>
      <dgm:t>
        <a:bodyPr/>
        <a:lstStyle/>
        <a:p>
          <a:endParaRPr lang="en-GB"/>
        </a:p>
      </dgm:t>
    </dgm:pt>
    <dgm:pt modelId="{C4C9EC61-8A92-427C-B0E3-24996562C38E}" type="pres">
      <dgm:prSet presAssocID="{16563003-E94A-4C12-B566-0D91D5C3591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08C78E-F20B-4E8D-B5C6-0521844434B7}" type="pres">
      <dgm:prSet presAssocID="{16563003-E94A-4C12-B566-0D91D5C3591B}" presName="cycle" presStyleCnt="0"/>
      <dgm:spPr/>
    </dgm:pt>
    <dgm:pt modelId="{2EB1100E-83B5-4523-977F-C41E04A88D16}" type="pres">
      <dgm:prSet presAssocID="{16563003-E94A-4C12-B566-0D91D5C3591B}" presName="centerShape" presStyleCnt="0"/>
      <dgm:spPr/>
    </dgm:pt>
    <dgm:pt modelId="{4D96E252-C7AB-44AB-BBB9-9E55FC26C6DC}" type="pres">
      <dgm:prSet presAssocID="{16563003-E94A-4C12-B566-0D91D5C3591B}" presName="connSite" presStyleLbl="node1" presStyleIdx="0" presStyleCnt="5"/>
      <dgm:spPr/>
    </dgm:pt>
    <dgm:pt modelId="{A1AE0850-EE38-47A6-B634-586D127AC27C}" type="pres">
      <dgm:prSet presAssocID="{16563003-E94A-4C12-B566-0D91D5C3591B}" presName="visible" presStyleLbl="node1" presStyleIdx="0" presStyleCnt="5" custScaleX="123473" custScaleY="1218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EDBFA9-5C05-43DE-9BA6-567AE07D1C2A}" type="pres">
      <dgm:prSet presAssocID="{27FC24C5-738E-4535-9432-116149A3F24A}" presName="Name25" presStyleLbl="parChTrans1D1" presStyleIdx="0" presStyleCnt="4"/>
      <dgm:spPr/>
      <dgm:t>
        <a:bodyPr/>
        <a:lstStyle/>
        <a:p>
          <a:endParaRPr lang="en-GB"/>
        </a:p>
      </dgm:t>
    </dgm:pt>
    <dgm:pt modelId="{873D8107-F531-4D0F-BDFB-F3F075C83373}" type="pres">
      <dgm:prSet presAssocID="{1A433360-B8E3-4FE9-BB2C-75D9073F29A8}" presName="node" presStyleCnt="0"/>
      <dgm:spPr/>
    </dgm:pt>
    <dgm:pt modelId="{43004507-F5BC-4C8E-821E-9E22C90B7CE1}" type="pres">
      <dgm:prSet presAssocID="{1A433360-B8E3-4FE9-BB2C-75D9073F29A8}" presName="parentNode" presStyleLbl="node1" presStyleIdx="1" presStyleCnt="5" custLinFactNeighborX="4036" custLinFactNeighborY="-4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21D69-7211-4381-9845-FDF12B55BEA4}" type="pres">
      <dgm:prSet presAssocID="{1A433360-B8E3-4FE9-BB2C-75D9073F29A8}" presName="childNode" presStyleLbl="revTx" presStyleIdx="0" presStyleCnt="0">
        <dgm:presLayoutVars>
          <dgm:bulletEnabled val="1"/>
        </dgm:presLayoutVars>
      </dgm:prSet>
      <dgm:spPr/>
    </dgm:pt>
    <dgm:pt modelId="{8144122A-E8B1-4982-A391-6EEEC7EAEF99}" type="pres">
      <dgm:prSet presAssocID="{E174F0F0-BC06-4831-B82C-CCB1EC0B2120}" presName="Name25" presStyleLbl="parChTrans1D1" presStyleIdx="1" presStyleCnt="4"/>
      <dgm:spPr/>
      <dgm:t>
        <a:bodyPr/>
        <a:lstStyle/>
        <a:p>
          <a:endParaRPr lang="en-GB"/>
        </a:p>
      </dgm:t>
    </dgm:pt>
    <dgm:pt modelId="{BDF817FC-EEF5-4966-BEB2-9DC35BDB7077}" type="pres">
      <dgm:prSet presAssocID="{E35DBC1A-F49D-4EAA-8E5C-5C106235998D}" presName="node" presStyleCnt="0"/>
      <dgm:spPr/>
    </dgm:pt>
    <dgm:pt modelId="{B529A995-6A10-43FA-ACC7-BC4C70DE5C76}" type="pres">
      <dgm:prSet presAssocID="{E35DBC1A-F49D-4EAA-8E5C-5C106235998D}" presName="parentNode" presStyleLbl="node1" presStyleIdx="2" presStyleCnt="5" custLinFactNeighborX="7543" custLinFactNeighborY="-278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128F99-F1CD-42F5-9579-984C7CB0E4DD}" type="pres">
      <dgm:prSet presAssocID="{E35DBC1A-F49D-4EAA-8E5C-5C106235998D}" presName="childNode" presStyleLbl="revTx" presStyleIdx="0" presStyleCnt="0">
        <dgm:presLayoutVars>
          <dgm:bulletEnabled val="1"/>
        </dgm:presLayoutVars>
      </dgm:prSet>
      <dgm:spPr/>
    </dgm:pt>
    <dgm:pt modelId="{1B83C7D9-FAE8-4909-AFC0-09BF1413675B}" type="pres">
      <dgm:prSet presAssocID="{7BAAE392-50B6-41B6-827D-4EE068992939}" presName="Name25" presStyleLbl="parChTrans1D1" presStyleIdx="2" presStyleCnt="4"/>
      <dgm:spPr/>
      <dgm:t>
        <a:bodyPr/>
        <a:lstStyle/>
        <a:p>
          <a:endParaRPr lang="en-GB"/>
        </a:p>
      </dgm:t>
    </dgm:pt>
    <dgm:pt modelId="{A46A4827-8F13-451D-A8D5-1316086E14B1}" type="pres">
      <dgm:prSet presAssocID="{984443B0-8227-42E2-8A90-D88AD8F0F05F}" presName="node" presStyleCnt="0"/>
      <dgm:spPr/>
    </dgm:pt>
    <dgm:pt modelId="{B1ECEEB7-7457-4AD2-8D70-E3F679EFD7A3}" type="pres">
      <dgm:prSet presAssocID="{984443B0-8227-42E2-8A90-D88AD8F0F05F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6B038-A086-46E5-BCE5-1C37B312B97F}" type="pres">
      <dgm:prSet presAssocID="{984443B0-8227-42E2-8A90-D88AD8F0F05F}" presName="childNode" presStyleLbl="revTx" presStyleIdx="0" presStyleCnt="0">
        <dgm:presLayoutVars>
          <dgm:bulletEnabled val="1"/>
        </dgm:presLayoutVars>
      </dgm:prSet>
      <dgm:spPr/>
    </dgm:pt>
    <dgm:pt modelId="{B3E022DB-947A-4D88-937D-EE940C158343}" type="pres">
      <dgm:prSet presAssocID="{E082E272-4CB0-4655-8199-C7128FAFFD85}" presName="Name25" presStyleLbl="parChTrans1D1" presStyleIdx="3" presStyleCnt="4"/>
      <dgm:spPr/>
      <dgm:t>
        <a:bodyPr/>
        <a:lstStyle/>
        <a:p>
          <a:endParaRPr lang="en-GB"/>
        </a:p>
      </dgm:t>
    </dgm:pt>
    <dgm:pt modelId="{D121DF48-42D9-45ED-BF41-E883CD6DC8E2}" type="pres">
      <dgm:prSet presAssocID="{A60E06A8-1E42-4E32-A2C7-4A30DAE1CB14}" presName="node" presStyleCnt="0"/>
      <dgm:spPr/>
    </dgm:pt>
    <dgm:pt modelId="{268984A3-DCBE-4331-B6AE-D31E7CD6D764}" type="pres">
      <dgm:prSet presAssocID="{A60E06A8-1E42-4E32-A2C7-4A30DAE1CB14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B24B17-DCF6-4672-AFB3-EA290592BB49}" type="pres">
      <dgm:prSet presAssocID="{A60E06A8-1E42-4E32-A2C7-4A30DAE1CB1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911B23E-E5C8-4770-A578-A4B56A8750EE}" type="presOf" srcId="{E35DBC1A-F49D-4EAA-8E5C-5C106235998D}" destId="{B529A995-6A10-43FA-ACC7-BC4C70DE5C76}" srcOrd="0" destOrd="0" presId="urn:microsoft.com/office/officeart/2005/8/layout/radial2"/>
    <dgm:cxn modelId="{C42C58F2-0D44-4666-BBC2-36BA685B4C4E}" type="presOf" srcId="{1A433360-B8E3-4FE9-BB2C-75D9073F29A8}" destId="{43004507-F5BC-4C8E-821E-9E22C90B7CE1}" srcOrd="0" destOrd="0" presId="urn:microsoft.com/office/officeart/2005/8/layout/radial2"/>
    <dgm:cxn modelId="{2930400F-7D23-42A4-8C00-3A5851C02572}" type="presOf" srcId="{E082E272-4CB0-4655-8199-C7128FAFFD85}" destId="{B3E022DB-947A-4D88-937D-EE940C158343}" srcOrd="0" destOrd="0" presId="urn:microsoft.com/office/officeart/2005/8/layout/radial2"/>
    <dgm:cxn modelId="{5EEA95FC-86C9-4DE6-8E8F-1AF6FA04CEB3}" srcId="{16563003-E94A-4C12-B566-0D91D5C3591B}" destId="{A60E06A8-1E42-4E32-A2C7-4A30DAE1CB14}" srcOrd="3" destOrd="0" parTransId="{E082E272-4CB0-4655-8199-C7128FAFFD85}" sibTransId="{D687CC6D-43FD-40C3-BB35-12200264F6D0}"/>
    <dgm:cxn modelId="{E8B97DB0-1451-4F97-A6A0-18E0E8E8CA88}" type="presOf" srcId="{E174F0F0-BC06-4831-B82C-CCB1EC0B2120}" destId="{8144122A-E8B1-4982-A391-6EEEC7EAEF99}" srcOrd="0" destOrd="0" presId="urn:microsoft.com/office/officeart/2005/8/layout/radial2"/>
    <dgm:cxn modelId="{067FD598-199E-4224-88B1-5E3BDAC54362}" type="presOf" srcId="{27FC24C5-738E-4535-9432-116149A3F24A}" destId="{4EEDBFA9-5C05-43DE-9BA6-567AE07D1C2A}" srcOrd="0" destOrd="0" presId="urn:microsoft.com/office/officeart/2005/8/layout/radial2"/>
    <dgm:cxn modelId="{3DB9118E-BD1E-4142-9D12-CBBE6614E4DD}" type="presOf" srcId="{A60E06A8-1E42-4E32-A2C7-4A30DAE1CB14}" destId="{268984A3-DCBE-4331-B6AE-D31E7CD6D764}" srcOrd="0" destOrd="0" presId="urn:microsoft.com/office/officeart/2005/8/layout/radial2"/>
    <dgm:cxn modelId="{39898874-D0E8-4CAC-978F-1F212D372BD9}" srcId="{16563003-E94A-4C12-B566-0D91D5C3591B}" destId="{984443B0-8227-42E2-8A90-D88AD8F0F05F}" srcOrd="2" destOrd="0" parTransId="{7BAAE392-50B6-41B6-827D-4EE068992939}" sibTransId="{7E44A403-9C9B-4758-8538-3C74C5703257}"/>
    <dgm:cxn modelId="{B4AADF9C-BDB9-40F1-BB1B-81921EDDB840}" type="presOf" srcId="{984443B0-8227-42E2-8A90-D88AD8F0F05F}" destId="{B1ECEEB7-7457-4AD2-8D70-E3F679EFD7A3}" srcOrd="0" destOrd="0" presId="urn:microsoft.com/office/officeart/2005/8/layout/radial2"/>
    <dgm:cxn modelId="{6F0E6098-55DB-44C8-BE27-1A16A9AA1A8A}" type="presOf" srcId="{16563003-E94A-4C12-B566-0D91D5C3591B}" destId="{C4C9EC61-8A92-427C-B0E3-24996562C38E}" srcOrd="0" destOrd="0" presId="urn:microsoft.com/office/officeart/2005/8/layout/radial2"/>
    <dgm:cxn modelId="{E20491B2-0B59-4B67-BA41-9335F2F036BB}" srcId="{16563003-E94A-4C12-B566-0D91D5C3591B}" destId="{E35DBC1A-F49D-4EAA-8E5C-5C106235998D}" srcOrd="1" destOrd="0" parTransId="{E174F0F0-BC06-4831-B82C-CCB1EC0B2120}" sibTransId="{7954D645-7B4B-443A-B1AA-862D7094FB8F}"/>
    <dgm:cxn modelId="{B3FD0ADE-3E82-41AE-B0B5-5543EE882F76}" type="presOf" srcId="{7BAAE392-50B6-41B6-827D-4EE068992939}" destId="{1B83C7D9-FAE8-4909-AFC0-09BF1413675B}" srcOrd="0" destOrd="0" presId="urn:microsoft.com/office/officeart/2005/8/layout/radial2"/>
    <dgm:cxn modelId="{5030F7A6-37C9-4C1A-A524-2714D5A518D8}" srcId="{16563003-E94A-4C12-B566-0D91D5C3591B}" destId="{1A433360-B8E3-4FE9-BB2C-75D9073F29A8}" srcOrd="0" destOrd="0" parTransId="{27FC24C5-738E-4535-9432-116149A3F24A}" sibTransId="{99B617ED-D0A4-4F1C-967A-C82FE7240ED0}"/>
    <dgm:cxn modelId="{18C8652F-6695-4241-AB85-D3DDF6AE068F}" type="presParOf" srcId="{C4C9EC61-8A92-427C-B0E3-24996562C38E}" destId="{6008C78E-F20B-4E8D-B5C6-0521844434B7}" srcOrd="0" destOrd="0" presId="urn:microsoft.com/office/officeart/2005/8/layout/radial2"/>
    <dgm:cxn modelId="{C030B47F-C29C-4C10-93AB-568D478529B6}" type="presParOf" srcId="{6008C78E-F20B-4E8D-B5C6-0521844434B7}" destId="{2EB1100E-83B5-4523-977F-C41E04A88D16}" srcOrd="0" destOrd="0" presId="urn:microsoft.com/office/officeart/2005/8/layout/radial2"/>
    <dgm:cxn modelId="{C6B26436-2A8C-4514-9930-3300E49AF76E}" type="presParOf" srcId="{2EB1100E-83B5-4523-977F-C41E04A88D16}" destId="{4D96E252-C7AB-44AB-BBB9-9E55FC26C6DC}" srcOrd="0" destOrd="0" presId="urn:microsoft.com/office/officeart/2005/8/layout/radial2"/>
    <dgm:cxn modelId="{57055D65-F362-4706-9239-ADEB683D20D6}" type="presParOf" srcId="{2EB1100E-83B5-4523-977F-C41E04A88D16}" destId="{A1AE0850-EE38-47A6-B634-586D127AC27C}" srcOrd="1" destOrd="0" presId="urn:microsoft.com/office/officeart/2005/8/layout/radial2"/>
    <dgm:cxn modelId="{5354220A-895E-4A79-8AEB-07C02731D8DC}" type="presParOf" srcId="{6008C78E-F20B-4E8D-B5C6-0521844434B7}" destId="{4EEDBFA9-5C05-43DE-9BA6-567AE07D1C2A}" srcOrd="1" destOrd="0" presId="urn:microsoft.com/office/officeart/2005/8/layout/radial2"/>
    <dgm:cxn modelId="{3BF90590-1D8C-4CE6-8CAF-6F73F574172C}" type="presParOf" srcId="{6008C78E-F20B-4E8D-B5C6-0521844434B7}" destId="{873D8107-F531-4D0F-BDFB-F3F075C83373}" srcOrd="2" destOrd="0" presId="urn:microsoft.com/office/officeart/2005/8/layout/radial2"/>
    <dgm:cxn modelId="{8B30DA1A-6031-4E13-AAB6-C31DD69F8E20}" type="presParOf" srcId="{873D8107-F531-4D0F-BDFB-F3F075C83373}" destId="{43004507-F5BC-4C8E-821E-9E22C90B7CE1}" srcOrd="0" destOrd="0" presId="urn:microsoft.com/office/officeart/2005/8/layout/radial2"/>
    <dgm:cxn modelId="{0232C92C-0C23-41ED-AF9E-2AE700186B13}" type="presParOf" srcId="{873D8107-F531-4D0F-BDFB-F3F075C83373}" destId="{05421D69-7211-4381-9845-FDF12B55BEA4}" srcOrd="1" destOrd="0" presId="urn:microsoft.com/office/officeart/2005/8/layout/radial2"/>
    <dgm:cxn modelId="{69FF2C1C-A7DC-457D-9D23-4F4E04F9873E}" type="presParOf" srcId="{6008C78E-F20B-4E8D-B5C6-0521844434B7}" destId="{8144122A-E8B1-4982-A391-6EEEC7EAEF99}" srcOrd="3" destOrd="0" presId="urn:microsoft.com/office/officeart/2005/8/layout/radial2"/>
    <dgm:cxn modelId="{A182FE58-F544-4FD2-960C-244C546FDD0E}" type="presParOf" srcId="{6008C78E-F20B-4E8D-B5C6-0521844434B7}" destId="{BDF817FC-EEF5-4966-BEB2-9DC35BDB7077}" srcOrd="4" destOrd="0" presId="urn:microsoft.com/office/officeart/2005/8/layout/radial2"/>
    <dgm:cxn modelId="{C037E9AC-8826-4E09-9A04-F7703145CB8A}" type="presParOf" srcId="{BDF817FC-EEF5-4966-BEB2-9DC35BDB7077}" destId="{B529A995-6A10-43FA-ACC7-BC4C70DE5C76}" srcOrd="0" destOrd="0" presId="urn:microsoft.com/office/officeart/2005/8/layout/radial2"/>
    <dgm:cxn modelId="{7AD772C4-F20C-44B9-95A6-CF49194DF3A4}" type="presParOf" srcId="{BDF817FC-EEF5-4966-BEB2-9DC35BDB7077}" destId="{04128F99-F1CD-42F5-9579-984C7CB0E4DD}" srcOrd="1" destOrd="0" presId="urn:microsoft.com/office/officeart/2005/8/layout/radial2"/>
    <dgm:cxn modelId="{A8091EF6-C111-4794-8B3C-2B42AD125091}" type="presParOf" srcId="{6008C78E-F20B-4E8D-B5C6-0521844434B7}" destId="{1B83C7D9-FAE8-4909-AFC0-09BF1413675B}" srcOrd="5" destOrd="0" presId="urn:microsoft.com/office/officeart/2005/8/layout/radial2"/>
    <dgm:cxn modelId="{F8991504-D737-46E9-9FA3-1409CD25A442}" type="presParOf" srcId="{6008C78E-F20B-4E8D-B5C6-0521844434B7}" destId="{A46A4827-8F13-451D-A8D5-1316086E14B1}" srcOrd="6" destOrd="0" presId="urn:microsoft.com/office/officeart/2005/8/layout/radial2"/>
    <dgm:cxn modelId="{CD2F180F-6929-457C-A569-D01E6818D662}" type="presParOf" srcId="{A46A4827-8F13-451D-A8D5-1316086E14B1}" destId="{B1ECEEB7-7457-4AD2-8D70-E3F679EFD7A3}" srcOrd="0" destOrd="0" presId="urn:microsoft.com/office/officeart/2005/8/layout/radial2"/>
    <dgm:cxn modelId="{DF200FF2-BCB1-49B1-AA44-EFFFD8A1D96C}" type="presParOf" srcId="{A46A4827-8F13-451D-A8D5-1316086E14B1}" destId="{F0F6B038-A086-46E5-BCE5-1C37B312B97F}" srcOrd="1" destOrd="0" presId="urn:microsoft.com/office/officeart/2005/8/layout/radial2"/>
    <dgm:cxn modelId="{EBE5785F-6412-408A-97AA-93F6D3EAB81D}" type="presParOf" srcId="{6008C78E-F20B-4E8D-B5C6-0521844434B7}" destId="{B3E022DB-947A-4D88-937D-EE940C158343}" srcOrd="7" destOrd="0" presId="urn:microsoft.com/office/officeart/2005/8/layout/radial2"/>
    <dgm:cxn modelId="{C94EA90E-D0E1-44A9-9A47-6B50F11A4024}" type="presParOf" srcId="{6008C78E-F20B-4E8D-B5C6-0521844434B7}" destId="{D121DF48-42D9-45ED-BF41-E883CD6DC8E2}" srcOrd="8" destOrd="0" presId="urn:microsoft.com/office/officeart/2005/8/layout/radial2"/>
    <dgm:cxn modelId="{3837ECB7-7923-4213-B988-5EFC52D5AA51}" type="presParOf" srcId="{D121DF48-42D9-45ED-BF41-E883CD6DC8E2}" destId="{268984A3-DCBE-4331-B6AE-D31E7CD6D764}" srcOrd="0" destOrd="0" presId="urn:microsoft.com/office/officeart/2005/8/layout/radial2"/>
    <dgm:cxn modelId="{49EC6BA8-9ABF-4E5F-92A0-6399805FE9BC}" type="presParOf" srcId="{D121DF48-42D9-45ED-BF41-E883CD6DC8E2}" destId="{8CB24B17-DCF6-4672-AFB3-EA290592BB4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BC511E-7413-4185-8E73-1C2EB987AA0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A9D32B2-FC9A-4598-8F2E-0BFAD7B8927D}">
      <dgm:prSet phldrT="[Text]"/>
      <dgm:spPr>
        <a:ln w="38100">
          <a:solidFill>
            <a:schemeClr val="accent2"/>
          </a:solidFill>
        </a:ln>
      </dgm:spPr>
      <dgm:t>
        <a:bodyPr/>
        <a:lstStyle/>
        <a:p>
          <a:r>
            <a:rPr lang="en-GB" dirty="0"/>
            <a:t>Sample receipt, assessment and preparation </a:t>
          </a:r>
        </a:p>
      </dgm:t>
    </dgm:pt>
    <dgm:pt modelId="{502587D6-B3CE-47C6-9430-2ACEB285E1E3}" type="parTrans" cxnId="{6B17CBD8-D97D-4748-99E6-80A6F17A0C0D}">
      <dgm:prSet/>
      <dgm:spPr/>
      <dgm:t>
        <a:bodyPr/>
        <a:lstStyle/>
        <a:p>
          <a:endParaRPr lang="en-GB"/>
        </a:p>
      </dgm:t>
    </dgm:pt>
    <dgm:pt modelId="{39AFBC7E-2EC8-4695-A1F7-613F5569D941}" type="sibTrans" cxnId="{6B17CBD8-D97D-4748-99E6-80A6F17A0C0D}">
      <dgm:prSet/>
      <dgm:spPr/>
      <dgm:t>
        <a:bodyPr/>
        <a:lstStyle/>
        <a:p>
          <a:endParaRPr lang="en-GB"/>
        </a:p>
      </dgm:t>
    </dgm:pt>
    <dgm:pt modelId="{2458CF45-09FD-40EF-A9C0-0A70D60A8E92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GB" sz="1600" b="1" dirty="0">
              <a:solidFill>
                <a:srgbClr val="FF0000"/>
              </a:solidFill>
            </a:rPr>
            <a:t>350-gene panel analysis (DNA)</a:t>
          </a:r>
        </a:p>
      </dgm:t>
    </dgm:pt>
    <dgm:pt modelId="{79870C23-C40F-4FDD-A7DD-6D6666136C6F}" type="parTrans" cxnId="{075B01C9-51F1-4BC4-927D-895D7BC39F4C}">
      <dgm:prSet/>
      <dgm:spPr/>
      <dgm:t>
        <a:bodyPr/>
        <a:lstStyle/>
        <a:p>
          <a:endParaRPr lang="en-GB"/>
        </a:p>
      </dgm:t>
    </dgm:pt>
    <dgm:pt modelId="{5D7A00EE-E0B8-4807-BF0B-2F03DCCD9580}" type="sibTrans" cxnId="{075B01C9-51F1-4BC4-927D-895D7BC39F4C}">
      <dgm:prSet/>
      <dgm:spPr/>
      <dgm:t>
        <a:bodyPr/>
        <a:lstStyle/>
        <a:p>
          <a:endParaRPr lang="en-GB"/>
        </a:p>
      </dgm:t>
    </dgm:pt>
    <dgm:pt modelId="{B309FCDA-E10B-46BF-850D-9BF0334717C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1400" dirty="0" err="1"/>
            <a:t>Bioinformatic</a:t>
          </a:r>
          <a:r>
            <a:rPr lang="en-GB" sz="1400" dirty="0"/>
            <a:t> </a:t>
          </a:r>
        </a:p>
        <a:p>
          <a:r>
            <a:rPr lang="en-GB" sz="1400" dirty="0"/>
            <a:t>analysis</a:t>
          </a:r>
        </a:p>
      </dgm:t>
    </dgm:pt>
    <dgm:pt modelId="{50BA52EE-F2F2-428F-9742-DB71F3BBC577}" type="parTrans" cxnId="{97B609D7-C65C-4167-AC40-48360AE90FD6}">
      <dgm:prSet/>
      <dgm:spPr/>
      <dgm:t>
        <a:bodyPr/>
        <a:lstStyle/>
        <a:p>
          <a:endParaRPr lang="en-GB"/>
        </a:p>
      </dgm:t>
    </dgm:pt>
    <dgm:pt modelId="{67368407-2D38-4103-A64A-C91220DCEEE7}" type="sibTrans" cxnId="{97B609D7-C65C-4167-AC40-48360AE90FD6}">
      <dgm:prSet/>
      <dgm:spPr/>
      <dgm:t>
        <a:bodyPr/>
        <a:lstStyle/>
        <a:p>
          <a:endParaRPr lang="en-GB"/>
        </a:p>
      </dgm:t>
    </dgm:pt>
    <dgm:pt modelId="{D37AEFEF-9CAE-46EB-AF8D-C02A67D90D2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GB" sz="1600" dirty="0"/>
            <a:t>Clinical reporting</a:t>
          </a:r>
        </a:p>
      </dgm:t>
    </dgm:pt>
    <dgm:pt modelId="{5D1D9C19-3E76-4D69-921E-9BE143662FC6}" type="parTrans" cxnId="{509B6299-FCD4-4B3C-BC93-0CECDC92D841}">
      <dgm:prSet/>
      <dgm:spPr/>
      <dgm:t>
        <a:bodyPr/>
        <a:lstStyle/>
        <a:p>
          <a:endParaRPr lang="en-GB"/>
        </a:p>
      </dgm:t>
    </dgm:pt>
    <dgm:pt modelId="{CC1E34B4-A27D-4DCE-825B-D5598B8242FC}" type="sibTrans" cxnId="{509B6299-FCD4-4B3C-BC93-0CECDC92D841}">
      <dgm:prSet/>
      <dgm:spPr/>
      <dgm:t>
        <a:bodyPr/>
        <a:lstStyle/>
        <a:p>
          <a:endParaRPr lang="en-GB"/>
        </a:p>
      </dgm:t>
    </dgm:pt>
    <dgm:pt modelId="{E8F30184-C336-4D7B-ACAE-315C2B52C661}">
      <dgm:prSet phldrT="[Text]" custT="1"/>
      <dgm:spPr>
        <a:solidFill>
          <a:schemeClr val="accent3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GB" sz="1600" b="1" dirty="0">
              <a:solidFill>
                <a:srgbClr val="FF0000"/>
              </a:solidFill>
            </a:rPr>
            <a:t>150-gene panel analysis (RNA)</a:t>
          </a:r>
        </a:p>
      </dgm:t>
    </dgm:pt>
    <dgm:pt modelId="{F8C2AD99-5DE5-4C2E-AD99-A1719BC005A5}" type="parTrans" cxnId="{B8F35A5C-485F-463D-89FC-90157DD23086}">
      <dgm:prSet/>
      <dgm:spPr/>
      <dgm:t>
        <a:bodyPr/>
        <a:lstStyle/>
        <a:p>
          <a:endParaRPr lang="en-GB"/>
        </a:p>
      </dgm:t>
    </dgm:pt>
    <dgm:pt modelId="{95CFDD63-772E-4C5E-B5EA-1F253694891E}" type="sibTrans" cxnId="{B8F35A5C-485F-463D-89FC-90157DD23086}">
      <dgm:prSet/>
      <dgm:spPr/>
      <dgm:t>
        <a:bodyPr/>
        <a:lstStyle/>
        <a:p>
          <a:endParaRPr lang="en-GB"/>
        </a:p>
      </dgm:t>
    </dgm:pt>
    <dgm:pt modelId="{6466A2C9-4CB8-4F45-ABA4-8ED66B47ADB6}" type="pres">
      <dgm:prSet presAssocID="{BCBC511E-7413-4185-8E73-1C2EB987AA0C}" presName="CompostProcess" presStyleCnt="0">
        <dgm:presLayoutVars>
          <dgm:dir/>
          <dgm:resizeHandles val="exact"/>
        </dgm:presLayoutVars>
      </dgm:prSet>
      <dgm:spPr/>
    </dgm:pt>
    <dgm:pt modelId="{E9E2EFF8-E1ED-43EA-AD59-63D9B1E84724}" type="pres">
      <dgm:prSet presAssocID="{BCBC511E-7413-4185-8E73-1C2EB987AA0C}" presName="arrow" presStyleLbl="bgShp" presStyleIdx="0" presStyleCnt="1" custScaleX="112586" custLinFactNeighborX="467" custLinFactNeighborY="5405"/>
      <dgm:spPr/>
    </dgm:pt>
    <dgm:pt modelId="{94CAF254-F0A1-4705-8485-04E76B6F0B44}" type="pres">
      <dgm:prSet presAssocID="{BCBC511E-7413-4185-8E73-1C2EB987AA0C}" presName="linearProcess" presStyleCnt="0"/>
      <dgm:spPr/>
    </dgm:pt>
    <dgm:pt modelId="{E87EBD8F-6931-4943-9C05-1EB9331770DF}" type="pres">
      <dgm:prSet presAssocID="{0A9D32B2-FC9A-4598-8F2E-0BFAD7B8927D}" presName="textNode" presStyleLbl="node1" presStyleIdx="0" presStyleCnt="5" custLinFactX="30639" custLinFactNeighborX="100000" custLinFactNeighborY="-9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44C42B-E55E-4EEC-BC73-1EE44FB23000}" type="pres">
      <dgm:prSet presAssocID="{39AFBC7E-2EC8-4695-A1F7-613F5569D941}" presName="sibTrans" presStyleCnt="0"/>
      <dgm:spPr/>
    </dgm:pt>
    <dgm:pt modelId="{89752FFF-DDFB-476B-AF6B-8AC28E0BC16E}" type="pres">
      <dgm:prSet presAssocID="{2458CF45-09FD-40EF-A9C0-0A70D60A8E92}" presName="textNode" presStyleLbl="node1" presStyleIdx="1" presStyleCnt="5" custLinFactX="34153" custLinFactNeighborX="100000" custLinFactNeighborY="642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5BEDD8-CD0D-41A8-ABC5-8CE874696481}" type="pres">
      <dgm:prSet presAssocID="{5D7A00EE-E0B8-4807-BF0B-2F03DCCD9580}" presName="sibTrans" presStyleCnt="0"/>
      <dgm:spPr/>
    </dgm:pt>
    <dgm:pt modelId="{33FA715A-EED7-47E0-BF3A-20C26690B45A}" type="pres">
      <dgm:prSet presAssocID="{E8F30184-C336-4D7B-ACAE-315C2B52C661}" presName="textNode" presStyleLbl="node1" presStyleIdx="2" presStyleCnt="5" custLinFactX="-60847" custLinFactNeighborX="-100000" custLinFactNeighborY="-434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775D53-1D80-4819-B6EC-BE9DDE1717F2}" type="pres">
      <dgm:prSet presAssocID="{95CFDD63-772E-4C5E-B5EA-1F253694891E}" presName="sibTrans" presStyleCnt="0"/>
      <dgm:spPr/>
    </dgm:pt>
    <dgm:pt modelId="{C5D891CB-A142-4360-9A9E-3E5E867D51AD}" type="pres">
      <dgm:prSet presAssocID="{B309FCDA-E10B-46BF-850D-9BF0334717C2}" presName="textNode" presStyleLbl="node1" presStyleIdx="3" presStyleCnt="5" custScaleX="118895" custLinFactX="-50876" custLinFactNeighborX="-100000" custLinFactNeighborY="6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827F5C-18B0-42C0-98FE-45D9AECEDBAD}" type="pres">
      <dgm:prSet presAssocID="{67368407-2D38-4103-A64A-C91220DCEEE7}" presName="sibTrans" presStyleCnt="0"/>
      <dgm:spPr/>
    </dgm:pt>
    <dgm:pt modelId="{BDBF2DDD-32AB-442B-870A-8DE7238E8727}" type="pres">
      <dgm:prSet presAssocID="{D37AEFEF-9CAE-46EB-AF8D-C02A67D90D24}" presName="textNode" presStyleLbl="node1" presStyleIdx="4" presStyleCnt="5" custLinFactX="-46664" custLinFactNeighborX="-100000" custLinFactNeighborY="6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17CBD8-D97D-4748-99E6-80A6F17A0C0D}" srcId="{BCBC511E-7413-4185-8E73-1C2EB987AA0C}" destId="{0A9D32B2-FC9A-4598-8F2E-0BFAD7B8927D}" srcOrd="0" destOrd="0" parTransId="{502587D6-B3CE-47C6-9430-2ACEB285E1E3}" sibTransId="{39AFBC7E-2EC8-4695-A1F7-613F5569D941}"/>
    <dgm:cxn modelId="{19A4A516-22FE-4EDA-B678-B76A2639E1FA}" type="presOf" srcId="{E8F30184-C336-4D7B-ACAE-315C2B52C661}" destId="{33FA715A-EED7-47E0-BF3A-20C26690B45A}" srcOrd="0" destOrd="0" presId="urn:microsoft.com/office/officeart/2005/8/layout/hProcess9"/>
    <dgm:cxn modelId="{EF489D77-88CF-4C41-AA4A-8BCCD02249F1}" type="presOf" srcId="{2458CF45-09FD-40EF-A9C0-0A70D60A8E92}" destId="{89752FFF-DDFB-476B-AF6B-8AC28E0BC16E}" srcOrd="0" destOrd="0" presId="urn:microsoft.com/office/officeart/2005/8/layout/hProcess9"/>
    <dgm:cxn modelId="{ED7E48CF-3B1D-40BE-B6FC-689607FD537F}" type="presOf" srcId="{BCBC511E-7413-4185-8E73-1C2EB987AA0C}" destId="{6466A2C9-4CB8-4F45-ABA4-8ED66B47ADB6}" srcOrd="0" destOrd="0" presId="urn:microsoft.com/office/officeart/2005/8/layout/hProcess9"/>
    <dgm:cxn modelId="{79C7FEC6-48C9-40C0-8025-AC4C9BBE07F2}" type="presOf" srcId="{D37AEFEF-9CAE-46EB-AF8D-C02A67D90D24}" destId="{BDBF2DDD-32AB-442B-870A-8DE7238E8727}" srcOrd="0" destOrd="0" presId="urn:microsoft.com/office/officeart/2005/8/layout/hProcess9"/>
    <dgm:cxn modelId="{075B01C9-51F1-4BC4-927D-895D7BC39F4C}" srcId="{BCBC511E-7413-4185-8E73-1C2EB987AA0C}" destId="{2458CF45-09FD-40EF-A9C0-0A70D60A8E92}" srcOrd="1" destOrd="0" parTransId="{79870C23-C40F-4FDD-A7DD-6D6666136C6F}" sibTransId="{5D7A00EE-E0B8-4807-BF0B-2F03DCCD9580}"/>
    <dgm:cxn modelId="{97B609D7-C65C-4167-AC40-48360AE90FD6}" srcId="{BCBC511E-7413-4185-8E73-1C2EB987AA0C}" destId="{B309FCDA-E10B-46BF-850D-9BF0334717C2}" srcOrd="3" destOrd="0" parTransId="{50BA52EE-F2F2-428F-9742-DB71F3BBC577}" sibTransId="{67368407-2D38-4103-A64A-C91220DCEEE7}"/>
    <dgm:cxn modelId="{F2C56267-36A5-4B6E-8EAA-E3BDDB35AD72}" type="presOf" srcId="{B309FCDA-E10B-46BF-850D-9BF0334717C2}" destId="{C5D891CB-A142-4360-9A9E-3E5E867D51AD}" srcOrd="0" destOrd="0" presId="urn:microsoft.com/office/officeart/2005/8/layout/hProcess9"/>
    <dgm:cxn modelId="{509B6299-FCD4-4B3C-BC93-0CECDC92D841}" srcId="{BCBC511E-7413-4185-8E73-1C2EB987AA0C}" destId="{D37AEFEF-9CAE-46EB-AF8D-C02A67D90D24}" srcOrd="4" destOrd="0" parTransId="{5D1D9C19-3E76-4D69-921E-9BE143662FC6}" sibTransId="{CC1E34B4-A27D-4DCE-825B-D5598B8242FC}"/>
    <dgm:cxn modelId="{8D150503-EC55-4343-A634-C11DCB1489A1}" type="presOf" srcId="{0A9D32B2-FC9A-4598-8F2E-0BFAD7B8927D}" destId="{E87EBD8F-6931-4943-9C05-1EB9331770DF}" srcOrd="0" destOrd="0" presId="urn:microsoft.com/office/officeart/2005/8/layout/hProcess9"/>
    <dgm:cxn modelId="{B8F35A5C-485F-463D-89FC-90157DD23086}" srcId="{BCBC511E-7413-4185-8E73-1C2EB987AA0C}" destId="{E8F30184-C336-4D7B-ACAE-315C2B52C661}" srcOrd="2" destOrd="0" parTransId="{F8C2AD99-5DE5-4C2E-AD99-A1719BC005A5}" sibTransId="{95CFDD63-772E-4C5E-B5EA-1F253694891E}"/>
    <dgm:cxn modelId="{1E813BE4-EB70-4F98-AA56-6DDBFD7E9061}" type="presParOf" srcId="{6466A2C9-4CB8-4F45-ABA4-8ED66B47ADB6}" destId="{E9E2EFF8-E1ED-43EA-AD59-63D9B1E84724}" srcOrd="0" destOrd="0" presId="urn:microsoft.com/office/officeart/2005/8/layout/hProcess9"/>
    <dgm:cxn modelId="{4261E8C7-E75C-4A95-8186-F2FE41842505}" type="presParOf" srcId="{6466A2C9-4CB8-4F45-ABA4-8ED66B47ADB6}" destId="{94CAF254-F0A1-4705-8485-04E76B6F0B44}" srcOrd="1" destOrd="0" presId="urn:microsoft.com/office/officeart/2005/8/layout/hProcess9"/>
    <dgm:cxn modelId="{677EC253-31A9-45C8-883A-F4CEA10DEEFC}" type="presParOf" srcId="{94CAF254-F0A1-4705-8485-04E76B6F0B44}" destId="{E87EBD8F-6931-4943-9C05-1EB9331770DF}" srcOrd="0" destOrd="0" presId="urn:microsoft.com/office/officeart/2005/8/layout/hProcess9"/>
    <dgm:cxn modelId="{9B216754-64C4-4F20-9DEC-5B2BD046C55E}" type="presParOf" srcId="{94CAF254-F0A1-4705-8485-04E76B6F0B44}" destId="{1344C42B-E55E-4EEC-BC73-1EE44FB23000}" srcOrd="1" destOrd="0" presId="urn:microsoft.com/office/officeart/2005/8/layout/hProcess9"/>
    <dgm:cxn modelId="{B4C3EA47-ABAA-4B62-822F-B32AFC2A4725}" type="presParOf" srcId="{94CAF254-F0A1-4705-8485-04E76B6F0B44}" destId="{89752FFF-DDFB-476B-AF6B-8AC28E0BC16E}" srcOrd="2" destOrd="0" presId="urn:microsoft.com/office/officeart/2005/8/layout/hProcess9"/>
    <dgm:cxn modelId="{7FA9308F-6ACF-41CD-8D25-E6E724953EB3}" type="presParOf" srcId="{94CAF254-F0A1-4705-8485-04E76B6F0B44}" destId="{B85BEDD8-CD0D-41A8-ABC5-8CE874696481}" srcOrd="3" destOrd="0" presId="urn:microsoft.com/office/officeart/2005/8/layout/hProcess9"/>
    <dgm:cxn modelId="{F2E43723-745A-4423-A042-98E71C16FA33}" type="presParOf" srcId="{94CAF254-F0A1-4705-8485-04E76B6F0B44}" destId="{33FA715A-EED7-47E0-BF3A-20C26690B45A}" srcOrd="4" destOrd="0" presId="urn:microsoft.com/office/officeart/2005/8/layout/hProcess9"/>
    <dgm:cxn modelId="{BA338089-14B7-453D-BE13-83A97D4B8330}" type="presParOf" srcId="{94CAF254-F0A1-4705-8485-04E76B6F0B44}" destId="{4E775D53-1D80-4819-B6EC-BE9DDE1717F2}" srcOrd="5" destOrd="0" presId="urn:microsoft.com/office/officeart/2005/8/layout/hProcess9"/>
    <dgm:cxn modelId="{28EA3874-37D5-4F44-8E8B-1B7BE5FC187F}" type="presParOf" srcId="{94CAF254-F0A1-4705-8485-04E76B6F0B44}" destId="{C5D891CB-A142-4360-9A9E-3E5E867D51AD}" srcOrd="6" destOrd="0" presId="urn:microsoft.com/office/officeart/2005/8/layout/hProcess9"/>
    <dgm:cxn modelId="{F1AC56A3-F75C-4DF9-A44F-493796D8E430}" type="presParOf" srcId="{94CAF254-F0A1-4705-8485-04E76B6F0B44}" destId="{E9827F5C-18B0-42C0-98FE-45D9AECEDBAD}" srcOrd="7" destOrd="0" presId="urn:microsoft.com/office/officeart/2005/8/layout/hProcess9"/>
    <dgm:cxn modelId="{F0978592-51E3-477C-BC23-12667B14472B}" type="presParOf" srcId="{94CAF254-F0A1-4705-8485-04E76B6F0B44}" destId="{BDBF2DDD-32AB-442B-870A-8DE7238E872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022DB-947A-4D88-937D-EE940C158343}">
      <dsp:nvSpPr>
        <dsp:cNvPr id="0" name=""/>
        <dsp:cNvSpPr/>
      </dsp:nvSpPr>
      <dsp:spPr>
        <a:xfrm rot="3675615">
          <a:off x="1224184" y="2098122"/>
          <a:ext cx="567528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567528" y="2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C7D9-FAE8-4909-AFC0-09BF1413675B}">
      <dsp:nvSpPr>
        <dsp:cNvPr id="0" name=""/>
        <dsp:cNvSpPr/>
      </dsp:nvSpPr>
      <dsp:spPr>
        <a:xfrm rot="1308930">
          <a:off x="1531718" y="1693132"/>
          <a:ext cx="409166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409166" y="2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4122A-E8B1-4982-A391-6EEEC7EAEF99}">
      <dsp:nvSpPr>
        <dsp:cNvPr id="0" name=""/>
        <dsp:cNvSpPr/>
      </dsp:nvSpPr>
      <dsp:spPr>
        <a:xfrm rot="20331438">
          <a:off x="1528995" y="1219281"/>
          <a:ext cx="516206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516206" y="2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DBFA9-5C05-43DE-9BA6-567AE07D1C2A}">
      <dsp:nvSpPr>
        <dsp:cNvPr id="0" name=""/>
        <dsp:cNvSpPr/>
      </dsp:nvSpPr>
      <dsp:spPr>
        <a:xfrm rot="18057236">
          <a:off x="1243221" y="813259"/>
          <a:ext cx="610226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610226" y="2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E0850-EE38-47A6-B634-586D127AC27C}">
      <dsp:nvSpPr>
        <dsp:cNvPr id="0" name=""/>
        <dsp:cNvSpPr/>
      </dsp:nvSpPr>
      <dsp:spPr>
        <a:xfrm>
          <a:off x="476194" y="812506"/>
          <a:ext cx="1365956" cy="13477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04507-F5BC-4C8E-821E-9E22C90B7CE1}">
      <dsp:nvSpPr>
        <dsp:cNvPr id="0" name=""/>
        <dsp:cNvSpPr/>
      </dsp:nvSpPr>
      <dsp:spPr>
        <a:xfrm>
          <a:off x="1554886" y="654"/>
          <a:ext cx="619303" cy="6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/>
            <a:t>Pharma</a:t>
          </a:r>
        </a:p>
      </dsp:txBody>
      <dsp:txXfrm>
        <a:off x="1645581" y="91349"/>
        <a:ext cx="437913" cy="437913"/>
      </dsp:txXfrm>
    </dsp:sp>
    <dsp:sp modelId="{B529A995-6A10-43FA-ACC7-BC4C70DE5C76}">
      <dsp:nvSpPr>
        <dsp:cNvPr id="0" name=""/>
        <dsp:cNvSpPr/>
      </dsp:nvSpPr>
      <dsp:spPr>
        <a:xfrm>
          <a:off x="2006983" y="729103"/>
          <a:ext cx="619303" cy="6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/>
            <a:t>Clinicians</a:t>
          </a:r>
        </a:p>
      </dsp:txBody>
      <dsp:txXfrm>
        <a:off x="2097678" y="819798"/>
        <a:ext cx="437913" cy="437913"/>
      </dsp:txXfrm>
    </dsp:sp>
    <dsp:sp modelId="{B1ECEEB7-7457-4AD2-8D70-E3F679EFD7A3}">
      <dsp:nvSpPr>
        <dsp:cNvPr id="0" name=""/>
        <dsp:cNvSpPr/>
      </dsp:nvSpPr>
      <dsp:spPr>
        <a:xfrm>
          <a:off x="1902466" y="1584868"/>
          <a:ext cx="663767" cy="663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/>
            <a:t>Pathologists</a:t>
          </a:r>
        </a:p>
      </dsp:txBody>
      <dsp:txXfrm>
        <a:off x="1999672" y="1682074"/>
        <a:ext cx="469355" cy="469355"/>
      </dsp:txXfrm>
    </dsp:sp>
    <dsp:sp modelId="{268984A3-DCBE-4331-B6AE-D31E7CD6D764}">
      <dsp:nvSpPr>
        <dsp:cNvPr id="0" name=""/>
        <dsp:cNvSpPr/>
      </dsp:nvSpPr>
      <dsp:spPr>
        <a:xfrm>
          <a:off x="1472088" y="2330304"/>
          <a:ext cx="663767" cy="663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/>
            <a:t>Scientists</a:t>
          </a:r>
        </a:p>
      </dsp:txBody>
      <dsp:txXfrm>
        <a:off x="1569294" y="2427510"/>
        <a:ext cx="469355" cy="469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2EFF8-E1ED-43EA-AD59-63D9B1E84724}">
      <dsp:nvSpPr>
        <dsp:cNvPr id="0" name=""/>
        <dsp:cNvSpPr/>
      </dsp:nvSpPr>
      <dsp:spPr>
        <a:xfrm>
          <a:off x="144021" y="0"/>
          <a:ext cx="5409383" cy="261410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EBD8F-6931-4943-9C05-1EB9331770DF}">
      <dsp:nvSpPr>
        <dsp:cNvPr id="0" name=""/>
        <dsp:cNvSpPr/>
      </dsp:nvSpPr>
      <dsp:spPr>
        <a:xfrm>
          <a:off x="374061" y="774550"/>
          <a:ext cx="1048813" cy="10456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Sample receipt, assessment and preparation </a:t>
          </a:r>
        </a:p>
      </dsp:txBody>
      <dsp:txXfrm>
        <a:off x="425105" y="825594"/>
        <a:ext cx="946725" cy="943555"/>
      </dsp:txXfrm>
    </dsp:sp>
    <dsp:sp modelId="{89752FFF-DDFB-476B-AF6B-8AC28E0BC16E}">
      <dsp:nvSpPr>
        <dsp:cNvPr id="0" name=""/>
        <dsp:cNvSpPr/>
      </dsp:nvSpPr>
      <dsp:spPr>
        <a:xfrm>
          <a:off x="1512170" y="1456424"/>
          <a:ext cx="1048813" cy="10456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rgbClr val="FF0000"/>
              </a:solidFill>
            </a:rPr>
            <a:t>350-gene panel analysis (DNA)</a:t>
          </a:r>
        </a:p>
      </dsp:txBody>
      <dsp:txXfrm>
        <a:off x="1563214" y="1507468"/>
        <a:ext cx="946725" cy="943555"/>
      </dsp:txXfrm>
    </dsp:sp>
    <dsp:sp modelId="{33FA715A-EED7-47E0-BF3A-20C26690B45A}">
      <dsp:nvSpPr>
        <dsp:cNvPr id="0" name=""/>
        <dsp:cNvSpPr/>
      </dsp:nvSpPr>
      <dsp:spPr>
        <a:xfrm>
          <a:off x="1512170" y="330026"/>
          <a:ext cx="1048813" cy="104564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rgbClr val="FF0000"/>
              </a:solidFill>
            </a:rPr>
            <a:t>150-gene panel analysis (RNA)</a:t>
          </a:r>
        </a:p>
      </dsp:txBody>
      <dsp:txXfrm>
        <a:off x="1563214" y="381070"/>
        <a:ext cx="946725" cy="943555"/>
      </dsp:txXfrm>
    </dsp:sp>
    <dsp:sp modelId="{C5D891CB-A142-4360-9A9E-3E5E867D51AD}">
      <dsp:nvSpPr>
        <dsp:cNvPr id="0" name=""/>
        <dsp:cNvSpPr/>
      </dsp:nvSpPr>
      <dsp:spPr>
        <a:xfrm>
          <a:off x="2718001" y="790903"/>
          <a:ext cx="1246986" cy="104564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Bioinformatic</a:t>
          </a:r>
          <a:r>
            <a:rPr lang="en-GB" sz="1400" kern="1200" dirty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analysis</a:t>
          </a:r>
        </a:p>
      </dsp:txBody>
      <dsp:txXfrm>
        <a:off x="2769045" y="841947"/>
        <a:ext cx="1144898" cy="943555"/>
      </dsp:txXfrm>
    </dsp:sp>
    <dsp:sp modelId="{BDBF2DDD-32AB-442B-870A-8DE7238E8727}">
      <dsp:nvSpPr>
        <dsp:cNvPr id="0" name=""/>
        <dsp:cNvSpPr/>
      </dsp:nvSpPr>
      <dsp:spPr>
        <a:xfrm>
          <a:off x="4061604" y="790903"/>
          <a:ext cx="1048813" cy="1045643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Clinical reporting</a:t>
          </a:r>
        </a:p>
      </dsp:txBody>
      <dsp:txXfrm>
        <a:off x="4112648" y="841947"/>
        <a:ext cx="946725" cy="943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4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8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6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02009" y="4767264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3" y="1260221"/>
            <a:ext cx="8303340" cy="350704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1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AF268F-7FE5-9047-BB58-E4C455043E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7062" y="1238863"/>
            <a:ext cx="8000476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3429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chemeClr val="tx2"/>
                </a:solidFill>
                <a:latin typeface="Armata" panose="020B0503040500060204" pitchFamily="34" charset="77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7062" y="469160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rgbClr val="08787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4D497AA8-9D38-DC4D-9090-FA51773C60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462" y="4407012"/>
            <a:ext cx="7056000" cy="4537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3FE157-A6A7-AD4A-9960-C459893A0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44440"/>
            <a:ext cx="2006600" cy="1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536" y="223841"/>
            <a:ext cx="8347964" cy="965199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1536" y="1498602"/>
            <a:ext cx="3242564" cy="18415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defRPr sz="18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285874"/>
            <a:ext cx="5143500" cy="38576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0" y="1265238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" y="4684549"/>
            <a:ext cx="1413764" cy="3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55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06594" cy="517921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6" y="4740989"/>
            <a:ext cx="7653104" cy="3535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8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hidden="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0"/>
          <a:stretch/>
        </p:blipFill>
        <p:spPr bwMode="auto">
          <a:xfrm>
            <a:off x="8409519" y="4635202"/>
            <a:ext cx="289316" cy="3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4326" y="723902"/>
            <a:ext cx="7798766" cy="2929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320678" y="1265238"/>
            <a:ext cx="7826375" cy="33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8046720" y="4320541"/>
            <a:ext cx="1097280" cy="18815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rot="5400000">
            <a:off x="7601067" y="4464166"/>
            <a:ext cx="1097280" cy="2613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bg1">
                  <a:lumMod val="0"/>
                  <a:lumOff val="10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2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15338" cy="77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91" y="1194519"/>
            <a:ext cx="5265311" cy="39489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0" y="1194517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5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15338" cy="77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91" y="1194519"/>
            <a:ext cx="5265311" cy="39489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0" y="1194517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4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15338" cy="77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91" y="1194519"/>
            <a:ext cx="5265311" cy="39489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0" y="1194517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8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15338" cy="77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91" y="1194519"/>
            <a:ext cx="5265311" cy="39489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0" y="1194517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3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27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536" y="223841"/>
            <a:ext cx="8347964" cy="965199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1536" y="1498602"/>
            <a:ext cx="3242564" cy="18415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defRPr sz="18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285874"/>
            <a:ext cx="5143500" cy="38576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0" y="1265238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" y="4684549"/>
            <a:ext cx="1413764" cy="3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823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06594" cy="517921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6" y="4740989"/>
            <a:ext cx="7653104" cy="3535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800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hidden="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0"/>
          <a:stretch/>
        </p:blipFill>
        <p:spPr bwMode="auto">
          <a:xfrm>
            <a:off x="8409519" y="4635202"/>
            <a:ext cx="289316" cy="3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4326" y="723902"/>
            <a:ext cx="7798766" cy="2929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320678" y="1265238"/>
            <a:ext cx="7826375" cy="333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8046720" y="4320541"/>
            <a:ext cx="1097280" cy="18815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rot="5400000">
            <a:off x="7601067" y="4464166"/>
            <a:ext cx="1097280" cy="2613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bg1">
                  <a:lumMod val="0"/>
                  <a:lumOff val="10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63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15338" cy="77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91" y="1194519"/>
            <a:ext cx="5265311" cy="39489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0" y="1194517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44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15338" cy="77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91" y="1194519"/>
            <a:ext cx="5265311" cy="39489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0" y="1194517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1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15338" cy="77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91" y="1194519"/>
            <a:ext cx="5265311" cy="39489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0" y="1194517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95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415338" cy="77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91" y="1194519"/>
            <a:ext cx="5265311" cy="394898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0" y="1194517"/>
            <a:ext cx="91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3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7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5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9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5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B139-6D2F-4B14-999E-5BA5FE66126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BC49-798F-467D-8DA0-B4E49385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05979"/>
            <a:ext cx="8415338" cy="51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943447"/>
            <a:ext cx="373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fld id="{5F776A93-D4A7-4678-829F-B0E3E3358192}" type="slidenum">
              <a:rPr lang="en-GB" sz="700">
                <a:solidFill>
                  <a:srgbClr val="FFFFFF">
                    <a:lumMod val="50000"/>
                  </a:srgbClr>
                </a:solidFill>
              </a:rPr>
              <a:pPr defTabSz="685800"/>
              <a:t>‹#›</a:t>
            </a:fld>
            <a:endParaRPr lang="en-GB" sz="7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0678" y="1265240"/>
            <a:ext cx="7826375" cy="332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320539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None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82563" indent="-180975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chemeClr val="accent3"/>
        </a:buClr>
        <a:buChar char="•"/>
        <a:defRPr sz="1600" b="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503238" indent="-134938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chemeClr val="accent3"/>
        </a:buClr>
        <a:buSzPct val="75000"/>
        <a:buFont typeface="Arial" pitchFamily="34" charset="0"/>
        <a:buChar char="–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715963" indent="-128588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chemeClr val="accent3"/>
        </a:buClr>
        <a:buSzPct val="100000"/>
        <a:buChar char="•"/>
        <a:defRPr sz="12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076325" indent="-13176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7AB800"/>
        </a:buClr>
        <a:buChar char="•"/>
        <a:defRPr sz="1100">
          <a:solidFill>
            <a:schemeClr val="tx1"/>
          </a:solidFill>
          <a:latin typeface="+mn-lt"/>
        </a:defRPr>
      </a:lvl5pPr>
      <a:lvl6pPr marL="1215629" indent="-132160" algn="l" rtl="0" eaLnBrk="1" fontAlgn="base" hangingPunct="1">
        <a:spcBef>
          <a:spcPct val="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1558529" indent="-132160" algn="l" rtl="0" eaLnBrk="1" fontAlgn="base" hangingPunct="1">
        <a:spcBef>
          <a:spcPct val="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1901429" indent="-132160" algn="l" rtl="0" eaLnBrk="1" fontAlgn="base" hangingPunct="1">
        <a:spcBef>
          <a:spcPct val="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2244329" indent="-132160" algn="l" rtl="0" eaLnBrk="1" fontAlgn="base" hangingPunct="1">
        <a:spcBef>
          <a:spcPct val="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05979"/>
            <a:ext cx="8415338" cy="51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943447"/>
            <a:ext cx="373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fld id="{5F776A93-D4A7-4678-829F-B0E3E3358192}" type="slidenum">
              <a:rPr lang="en-GB" sz="700">
                <a:solidFill>
                  <a:srgbClr val="FFFFFF">
                    <a:lumMod val="50000"/>
                  </a:srgbClr>
                </a:solidFill>
              </a:rPr>
              <a:pPr defTabSz="685800"/>
              <a:t>‹#›</a:t>
            </a:fld>
            <a:endParaRPr lang="en-GB" sz="70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0678" y="1265240"/>
            <a:ext cx="7826375" cy="332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320539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None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82563" indent="-180975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chemeClr val="accent3"/>
        </a:buClr>
        <a:buChar char="•"/>
        <a:defRPr sz="1600" b="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503238" indent="-134938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chemeClr val="accent3"/>
        </a:buClr>
        <a:buSzPct val="75000"/>
        <a:buFont typeface="Arial" pitchFamily="34" charset="0"/>
        <a:buChar char="–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715963" indent="-128588" algn="l" rtl="0" eaLnBrk="1" fontAlgn="base" hangingPunct="1">
        <a:lnSpc>
          <a:spcPct val="100000"/>
        </a:lnSpc>
        <a:spcBef>
          <a:spcPct val="0"/>
        </a:spcBef>
        <a:spcAft>
          <a:spcPts val="300"/>
        </a:spcAft>
        <a:buClr>
          <a:schemeClr val="accent3"/>
        </a:buClr>
        <a:buSzPct val="100000"/>
        <a:buChar char="•"/>
        <a:defRPr sz="12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076325" indent="-13176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7AB800"/>
        </a:buClr>
        <a:buChar char="•"/>
        <a:defRPr sz="1100">
          <a:solidFill>
            <a:schemeClr val="tx1"/>
          </a:solidFill>
          <a:latin typeface="+mn-lt"/>
        </a:defRPr>
      </a:lvl5pPr>
      <a:lvl6pPr marL="1215629" indent="-132160" algn="l" rtl="0" eaLnBrk="1" fontAlgn="base" hangingPunct="1">
        <a:spcBef>
          <a:spcPct val="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6pPr>
      <a:lvl7pPr marL="1558529" indent="-132160" algn="l" rtl="0" eaLnBrk="1" fontAlgn="base" hangingPunct="1">
        <a:spcBef>
          <a:spcPct val="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7pPr>
      <a:lvl8pPr marL="1901429" indent="-132160" algn="l" rtl="0" eaLnBrk="1" fontAlgn="base" hangingPunct="1">
        <a:spcBef>
          <a:spcPct val="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8pPr>
      <a:lvl9pPr marL="2244329" indent="-132160" algn="l" rtl="0" eaLnBrk="1" fontAlgn="base" hangingPunct="1">
        <a:spcBef>
          <a:spcPct val="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.uk/url?sa=i&amp;url=https://www.adazing.com/book-clipart/&amp;psig=AOvVaw0PAevC8_lu5WQw19kOGMAj&amp;ust=1596812939868000&amp;source=images&amp;cd=vfe&amp;ved=0CAIQjRxqFwoTCKDrlfrthusCFQAAAAAdAAAAAB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15251578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sciencedirect.com/science/article/pii/S1525157819300030#!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.uk/url?url=https://liferaftgroup.org/2009/04/gist-diagnosis-the-pathologists-perspective/&amp;rct=j&amp;frm=1&amp;q=&amp;esrc=s&amp;sa=U&amp;ved=0ahUKEwjHt7DHir3JAhWBvxoKHc7jBpU4FBDBbgg4MBE&amp;usg=AFQjCNEKITLsuZGfnMOdi02On8BOZ2SqIw" TargetMode="External"/><Relationship Id="rId4" Type="http://schemas.openxmlformats.org/officeDocument/2006/relationships/hyperlink" Target="https://www.sciencedirect.com/science/journal/15251578/21/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yarram-smith@nbt.nhs.uk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Genomic analysis for Urology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Rachel Butler</a:t>
            </a:r>
          </a:p>
          <a:p>
            <a:r>
              <a:rPr lang="en-GB" dirty="0"/>
              <a:t>SW Genomics Laboratory Hub</a:t>
            </a:r>
          </a:p>
        </p:txBody>
      </p:sp>
    </p:spTree>
    <p:extLst>
      <p:ext uri="{BB962C8B-B14F-4D97-AF65-F5344CB8AC3E}">
        <p14:creationId xmlns:p14="http://schemas.microsoft.com/office/powerpoint/2010/main" val="34125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267783"/>
              </p:ext>
            </p:extLst>
          </p:nvPr>
        </p:nvGraphicFramePr>
        <p:xfrm>
          <a:off x="2389654" y="1275607"/>
          <a:ext cx="4104456" cy="299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043608" y="465516"/>
            <a:ext cx="3456384" cy="6816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2"/>
                </a:solidFill>
              </a:rPr>
              <a:t>NHSE Genomics Unit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3410" y="1275607"/>
            <a:ext cx="2010742" cy="2296568"/>
            <a:chOff x="6156176" y="2276872"/>
            <a:chExt cx="2010742" cy="306209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71395"/>
              <a:ext cx="2010742" cy="2667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6444208" y="2276872"/>
              <a:ext cx="1512168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 GLHs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660232" y="1389921"/>
            <a:ext cx="2160240" cy="22682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Cancer services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Clinical teams</a:t>
            </a:r>
          </a:p>
          <a:p>
            <a:pPr algn="ctr"/>
            <a:r>
              <a:rPr lang="en-GB" sz="1600" dirty="0"/>
              <a:t>Genomic education</a:t>
            </a:r>
          </a:p>
          <a:p>
            <a:pPr algn="ctr"/>
            <a:r>
              <a:rPr lang="en-GB" sz="1600" dirty="0"/>
              <a:t>Cancer alliances</a:t>
            </a:r>
          </a:p>
          <a:p>
            <a:pPr algn="ctr"/>
            <a:r>
              <a:rPr lang="en-GB" sz="1600" dirty="0"/>
              <a:t>Pharma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805478" y="3489852"/>
            <a:ext cx="864096" cy="59406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5398" y="40941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Tests according to the NGTD</a:t>
            </a:r>
          </a:p>
        </p:txBody>
      </p:sp>
      <p:pic>
        <p:nvPicPr>
          <p:cNvPr id="16" name="Picture 2" descr="X:\Genomic Medicine Service (GMS)\SWGLH logos\SWGLH_RGB_Right Align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539978"/>
            <a:ext cx="2169561" cy="5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966029" y="2037993"/>
            <a:ext cx="648072" cy="97210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05979"/>
            <a:ext cx="6707088" cy="672603"/>
          </a:xfrm>
        </p:spPr>
        <p:txBody>
          <a:bodyPr>
            <a:normAutofit/>
          </a:bodyPr>
          <a:lstStyle/>
          <a:p>
            <a:r>
              <a:rPr lang="en-GB" sz="3600" dirty="0"/>
              <a:t>National Genomic Test Directory</a:t>
            </a:r>
          </a:p>
        </p:txBody>
      </p:sp>
      <p:pic>
        <p:nvPicPr>
          <p:cNvPr id="4" name="Picture 4" descr="1000+ Free Book Clipart Images You Can Download Right N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252"/>
            <a:ext cx="1054810" cy="7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021" y="828988"/>
            <a:ext cx="1738683" cy="878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National Genomic Test Directory</a:t>
            </a:r>
          </a:p>
          <a:p>
            <a:pPr algn="ctr"/>
            <a:r>
              <a:rPr lang="en-GB" sz="1200" dirty="0"/>
              <a:t>(updated annually)</a:t>
            </a:r>
          </a:p>
          <a:p>
            <a:pPr algn="ctr"/>
            <a:r>
              <a:rPr lang="en-GB" sz="1200" dirty="0"/>
              <a:t>National commissioning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020" y="4854674"/>
            <a:ext cx="6635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https://www.england.nhs.uk/publication/national-genomic-test-directories/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E82FAF-88BC-4128-8CD6-E73DBDBE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0" y="2283718"/>
            <a:ext cx="8892480" cy="84536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890BD70-C413-43FB-9AF4-3F33865B331B}"/>
              </a:ext>
            </a:extLst>
          </p:cNvPr>
          <p:cNvSpPr/>
          <p:nvPr/>
        </p:nvSpPr>
        <p:spPr>
          <a:xfrm>
            <a:off x="3563888" y="2211710"/>
            <a:ext cx="1008112" cy="392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BB6532-7D93-4737-83ED-3B916CEF56F7}"/>
              </a:ext>
            </a:extLst>
          </p:cNvPr>
          <p:cNvSpPr txBox="1"/>
          <p:nvPr/>
        </p:nvSpPr>
        <p:spPr>
          <a:xfrm>
            <a:off x="3779912" y="18063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Available on request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84CE221-525F-42AF-8CA8-10AB2E5009C4}"/>
              </a:ext>
            </a:extLst>
          </p:cNvPr>
          <p:cNvCxnSpPr/>
          <p:nvPr/>
        </p:nvCxnSpPr>
        <p:spPr>
          <a:xfrm>
            <a:off x="3486634" y="2859782"/>
            <a:ext cx="1085366" cy="86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130C8B-EE5B-4141-9BE1-DC4E5BBE2BF9}"/>
              </a:ext>
            </a:extLst>
          </p:cNvPr>
          <p:cNvSpPr txBox="1"/>
          <p:nvPr/>
        </p:nvSpPr>
        <p:spPr>
          <a:xfrm>
            <a:off x="4644008" y="365187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NTRK – for patients who have exhausted other treatments</a:t>
            </a:r>
          </a:p>
        </p:txBody>
      </p:sp>
    </p:spTree>
    <p:extLst>
      <p:ext uri="{BB962C8B-B14F-4D97-AF65-F5344CB8AC3E}">
        <p14:creationId xmlns:p14="http://schemas.microsoft.com/office/powerpoint/2010/main" val="21107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5239" y="133908"/>
            <a:ext cx="7100048" cy="500794"/>
          </a:xfrm>
          <a:prstGeom prst="rect">
            <a:avLst/>
          </a:prstGeom>
        </p:spPr>
        <p:txBody>
          <a:bodyPr vert="horz" lIns="121917" tIns="60958" rIns="121917" bIns="60958" rtlCol="0" anchor="b" anchorCtr="0">
            <a:no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7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/>
              <a:t>Gene panel strategy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90558478"/>
              </p:ext>
            </p:extLst>
          </p:nvPr>
        </p:nvGraphicFramePr>
        <p:xfrm>
          <a:off x="2051721" y="1215613"/>
          <a:ext cx="5652551" cy="261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15154" y="2139702"/>
            <a:ext cx="1376979" cy="702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GB" sz="2400" b="1" dirty="0">
                <a:solidFill>
                  <a:schemeClr val="accent1"/>
                </a:solidFill>
              </a:rPr>
              <a:t>Prostate</a:t>
            </a:r>
          </a:p>
        </p:txBody>
      </p:sp>
      <p:sp>
        <p:nvSpPr>
          <p:cNvPr id="4" name="Up Arrow 3"/>
          <p:cNvSpPr/>
          <p:nvPr/>
        </p:nvSpPr>
        <p:spPr>
          <a:xfrm>
            <a:off x="5076056" y="3127660"/>
            <a:ext cx="717176" cy="1032734"/>
          </a:xfrm>
          <a:prstGeom prst="up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45056" y="4084888"/>
            <a:ext cx="263920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GB" sz="2100" dirty="0">
                <a:solidFill>
                  <a:schemeClr val="accent1"/>
                </a:solidFill>
              </a:rPr>
              <a:t>BRCA1/2, HRR genes</a:t>
            </a:r>
          </a:p>
          <a:p>
            <a:pPr algn="ctr"/>
            <a:r>
              <a:rPr lang="en-GB" sz="2100" dirty="0">
                <a:solidFill>
                  <a:schemeClr val="accent1"/>
                </a:solidFill>
              </a:rPr>
              <a:t>NTRK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592133" y="2226833"/>
            <a:ext cx="301213" cy="55939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0" name="Striped Right Arrow 9"/>
          <p:cNvSpPr/>
          <p:nvPr/>
        </p:nvSpPr>
        <p:spPr>
          <a:xfrm>
            <a:off x="7444293" y="1990166"/>
            <a:ext cx="1563444" cy="1032733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Licensed treatment (compassionate use)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7458637" y="882128"/>
            <a:ext cx="1563444" cy="1032733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NICE approved treatment</a:t>
            </a:r>
          </a:p>
        </p:txBody>
      </p:sp>
      <p:sp>
        <p:nvSpPr>
          <p:cNvPr id="12" name="Striped Right Arrow 11"/>
          <p:cNvSpPr/>
          <p:nvPr/>
        </p:nvSpPr>
        <p:spPr>
          <a:xfrm>
            <a:off x="7458637" y="3052155"/>
            <a:ext cx="1563444" cy="1032733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Clinical trial</a:t>
            </a:r>
          </a:p>
        </p:txBody>
      </p:sp>
      <p:sp>
        <p:nvSpPr>
          <p:cNvPr id="3" name="Oval 2"/>
          <p:cNvSpPr/>
          <p:nvPr/>
        </p:nvSpPr>
        <p:spPr>
          <a:xfrm>
            <a:off x="2590883" y="3644027"/>
            <a:ext cx="1492788" cy="76379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SNVs and CNVs</a:t>
            </a:r>
          </a:p>
        </p:txBody>
      </p:sp>
      <p:sp>
        <p:nvSpPr>
          <p:cNvPr id="13" name="Oval 12"/>
          <p:cNvSpPr/>
          <p:nvPr/>
        </p:nvSpPr>
        <p:spPr>
          <a:xfrm>
            <a:off x="4094256" y="849846"/>
            <a:ext cx="1492788" cy="7637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Gene fusions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xmlns="" id="{9B693F2F-466C-45B2-9ED7-8C57666B2D68}"/>
              </a:ext>
            </a:extLst>
          </p:cNvPr>
          <p:cNvSpPr/>
          <p:nvPr/>
        </p:nvSpPr>
        <p:spPr>
          <a:xfrm>
            <a:off x="1187624" y="1419622"/>
            <a:ext cx="1728192" cy="4649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690479-72D1-4713-BDDD-47B9205D210F}"/>
              </a:ext>
            </a:extLst>
          </p:cNvPr>
          <p:cNvSpPr txBox="1"/>
          <p:nvPr/>
        </p:nvSpPr>
        <p:spPr>
          <a:xfrm>
            <a:off x="827584" y="929672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Arrange for samples from pathology archive to GLH</a:t>
            </a:r>
          </a:p>
        </p:txBody>
      </p:sp>
    </p:spTree>
    <p:extLst>
      <p:ext uri="{BB962C8B-B14F-4D97-AF65-F5344CB8AC3E}">
        <p14:creationId xmlns:p14="http://schemas.microsoft.com/office/powerpoint/2010/main" val="1744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0CD1459-99E7-4C6D-ADBA-13A4BBD0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Pre-analytical assessment of samples: </a:t>
            </a:r>
            <a:r>
              <a:rPr lang="en-GB" dirty="0">
                <a:solidFill>
                  <a:srgbClr val="00B050"/>
                </a:solidFill>
              </a:rPr>
              <a:t>Paraffin-fixed tissues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3E29DA-F98E-4D1E-9759-E140F4C29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515CB7-907F-4436-949C-3D22F2DBEC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728" y="4671886"/>
            <a:ext cx="7056000" cy="363427"/>
          </a:xfrm>
        </p:spPr>
        <p:txBody>
          <a:bodyPr>
            <a:normAutofit fontScale="92500"/>
          </a:bodyPr>
          <a:lstStyle/>
          <a:p>
            <a:r>
              <a:rPr lang="en-GB" b="1" dirty="0" err="1"/>
              <a:t>Preanalytic</a:t>
            </a:r>
            <a:r>
              <a:rPr lang="en-GB" b="1" dirty="0"/>
              <a:t> Variables and Tissue Stewardship for Reliable Next-Generation Sequencing (NGS) Clinical Analysis, P</a:t>
            </a:r>
            <a:r>
              <a:rPr lang="en-GB" dirty="0">
                <a:hlinkClick r:id="rId2"/>
              </a:rPr>
              <a:t>aoloA.Ascierto</a:t>
            </a:r>
            <a:r>
              <a:rPr lang="en-GB" baseline="30000" dirty="0">
                <a:hlinkClick r:id="rId2"/>
              </a:rPr>
              <a:t>∗</a:t>
            </a:r>
            <a:r>
              <a:rPr lang="en-GB" dirty="0">
                <a:hlinkClick r:id="rId2"/>
              </a:rPr>
              <a:t>CarloBifulco</a:t>
            </a:r>
            <a:r>
              <a:rPr lang="en-GB" baseline="30000" dirty="0">
                <a:hlinkClick r:id="rId2"/>
              </a:rPr>
              <a:t>†</a:t>
            </a:r>
            <a:r>
              <a:rPr lang="en-GB" dirty="0">
                <a:hlinkClick r:id="rId2"/>
              </a:rPr>
              <a:t>GiuseppePalmieri</a:t>
            </a:r>
            <a:r>
              <a:rPr lang="en-GB" baseline="30000" dirty="0">
                <a:hlinkClick r:id="rId2"/>
              </a:rPr>
              <a:t>‡</a:t>
            </a:r>
            <a:r>
              <a:rPr lang="en-GB" dirty="0">
                <a:hlinkClick r:id="rId2"/>
              </a:rPr>
              <a:t>SolangePeters</a:t>
            </a:r>
            <a:r>
              <a:rPr lang="en-GB" baseline="30000" dirty="0">
                <a:hlinkClick r:id="rId2"/>
              </a:rPr>
              <a:t>§</a:t>
            </a:r>
            <a:r>
              <a:rPr lang="en-GB" dirty="0">
                <a:hlinkClick r:id="rId2"/>
              </a:rPr>
              <a:t>NikolettaSidiropoulos</a:t>
            </a:r>
            <a:r>
              <a:rPr lang="en-GB" dirty="0"/>
              <a:t> </a:t>
            </a:r>
            <a:r>
              <a:rPr lang="en-GB" b="1" dirty="0">
                <a:hlinkClick r:id="rId3" tooltip="Go to The Journal of Molecular Diagnostics on ScienceDirect"/>
              </a:rPr>
              <a:t>The Journal of Molecular Diagnostics</a:t>
            </a:r>
            <a:r>
              <a:rPr lang="en-GB" b="1" dirty="0"/>
              <a:t> </a:t>
            </a:r>
            <a:r>
              <a:rPr lang="en-GB" dirty="0">
                <a:hlinkClick r:id="rId4" tooltip="Go to table of contents for this volume/issue"/>
              </a:rPr>
              <a:t>Volume 21, Issue 5</a:t>
            </a:r>
            <a:r>
              <a:rPr lang="en-GB" dirty="0"/>
              <a:t>, September 2019, Pages 756-767</a:t>
            </a:r>
          </a:p>
        </p:txBody>
      </p:sp>
      <p:pic>
        <p:nvPicPr>
          <p:cNvPr id="6" name="Picture 5" descr="Image result for tumour tissue bloc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4" y="626268"/>
            <a:ext cx="952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9" y="1557841"/>
            <a:ext cx="1907911" cy="27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1380774A-0CAF-46EE-B1E2-04062FA7D634}"/>
              </a:ext>
            </a:extLst>
          </p:cNvPr>
          <p:cNvSpPr txBox="1">
            <a:spLocks/>
          </p:cNvSpPr>
          <p:nvPr/>
        </p:nvSpPr>
        <p:spPr>
          <a:xfrm>
            <a:off x="2641599" y="727996"/>
            <a:ext cx="5884334" cy="191920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Fixation maintains and preserves tissue architecture. To maximise DNA/RNA quality and quantity: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Formalin fixation should be within 1 hour of removal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Fixation time is dependent on the tissue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Additional sections for molecular analysis should be cut at the time of morphological analysis to maximise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IHC analysis should be limited and balanced with the requirement for molecular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Samples should be prepared with a clean blade and water-bath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Molecular analysis FAILS because there is (a) insufficient tissue or (b) tissue is not suitable</a:t>
            </a:r>
          </a:p>
        </p:txBody>
      </p:sp>
    </p:spTree>
    <p:extLst>
      <p:ext uri="{BB962C8B-B14F-4D97-AF65-F5344CB8AC3E}">
        <p14:creationId xmlns:p14="http://schemas.microsoft.com/office/powerpoint/2010/main" val="15290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DE50E-5592-4417-9CC6-BF5F0F04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 with prostate samples……….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F7E442-4354-4833-9D57-55F084B33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BF6571-8463-41F2-98E4-66B1EF1270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For genomic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A17A220-FDDD-4BFA-B3E2-39FA2D401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Very little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Heterogeneous – not always easy to find regions with good neoplastic cell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samples will be “old” / archived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GB" dirty="0"/>
              <a:t>Higher risk of degradation due to non-standardised fixation processes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 indent="0">
              <a:buNone/>
            </a:pPr>
            <a:r>
              <a:rPr lang="en-GB" dirty="0"/>
              <a:t>	</a:t>
            </a:r>
            <a:r>
              <a:rPr lang="en-GB" sz="2000" dirty="0">
                <a:solidFill>
                  <a:srgbClr val="FF0000"/>
                </a:solidFill>
              </a:rPr>
              <a:t>High-er </a:t>
            </a:r>
            <a:r>
              <a:rPr lang="en-GB" sz="2400" b="1" dirty="0">
                <a:solidFill>
                  <a:srgbClr val="FF0000"/>
                </a:solidFill>
              </a:rPr>
              <a:t>Failure</a:t>
            </a:r>
            <a:r>
              <a:rPr lang="en-GB" sz="2000" dirty="0">
                <a:solidFill>
                  <a:srgbClr val="FF0000"/>
                </a:solidFill>
              </a:rPr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&lt;30% failure rate for </a:t>
            </a:r>
            <a:r>
              <a:rPr lang="en-GB" dirty="0" err="1">
                <a:solidFill>
                  <a:schemeClr val="tx1"/>
                </a:solidFill>
              </a:rPr>
              <a:t>tBRCA</a:t>
            </a:r>
            <a:r>
              <a:rPr lang="en-GB" dirty="0">
                <a:solidFill>
                  <a:schemeClr val="tx1"/>
                </a:solidFill>
              </a:rPr>
              <a:t>/HRR analysis</a:t>
            </a:r>
          </a:p>
        </p:txBody>
      </p:sp>
    </p:spTree>
    <p:extLst>
      <p:ext uri="{BB962C8B-B14F-4D97-AF65-F5344CB8AC3E}">
        <p14:creationId xmlns:p14="http://schemas.microsoft.com/office/powerpoint/2010/main" val="26016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87D02-5300-4275-A259-E0C3784B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Alternate molecular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9BDCFF-6DC8-4583-B5D7-3811F40AD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7B3A2D-F1AD-4142-9F7E-A77E14D6D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For failed samples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2C14DF1-7B94-40EF-9FDC-F8758B3D8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recent (or new) biopsies, if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Blood sample for germline testing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GB" dirty="0"/>
              <a:t>50% of somatic changes will be found in the germline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Liquid biopsy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2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– SW </a:t>
            </a:r>
            <a:r>
              <a:rPr lang="en-GB" u="sng" dirty="0"/>
              <a:t>GLH strategy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E7ABB23-162F-4783-B69A-A2C202681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4161A0D-5182-4FB7-A88F-EFA29ABAD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Preparing for Molecular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6556D0-9448-49D4-B10B-8020FDE11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BRCA/HRR testing is available on the NGTD via GLHs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GB" dirty="0"/>
              <a:t>In readiness for clinical trials, EAMS……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tissue pathways </a:t>
            </a:r>
            <a:r>
              <a:rPr lang="en-GB"/>
              <a:t>from Pathology to GLH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 archived tumour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Anticipate an increased failure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Alternatives: germline, fresh samples (FFPE), </a:t>
            </a:r>
            <a:r>
              <a:rPr lang="en-GB" dirty="0" err="1"/>
              <a:t>ctDNA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Contacts: </a:t>
            </a:r>
            <a:r>
              <a:rPr lang="en-GB" dirty="0">
                <a:hlinkClick r:id="rId3"/>
              </a:rPr>
              <a:t>Laura.yarram-smith@nbt.nhs.uk</a:t>
            </a:r>
            <a:endParaRPr lang="en-GB" dirty="0"/>
          </a:p>
          <a:p>
            <a:r>
              <a:rPr lang="en-GB" dirty="0"/>
              <a:t>Request form: </a:t>
            </a:r>
            <a:r>
              <a:rPr lang="en-GB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https://www.nbt.nhs.uk/south-west-genomic-laboratory-hub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600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AZ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DD0"/>
      </a:accent1>
      <a:accent2>
        <a:srgbClr val="F0AB00"/>
      </a:accent2>
      <a:accent3>
        <a:srgbClr val="830051"/>
      </a:accent3>
      <a:accent4>
        <a:srgbClr val="4B306A"/>
      </a:accent4>
      <a:accent5>
        <a:srgbClr val="7AB800"/>
      </a:accent5>
      <a:accent6>
        <a:srgbClr val="C7C2BA"/>
      </a:accent6>
      <a:hlink>
        <a:srgbClr val="830051"/>
      </a:hlink>
      <a:folHlink>
        <a:srgbClr val="C7C2B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B1ADB9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830051"/>
        </a:dk2>
        <a:lt2>
          <a:srgbClr val="7AB800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B1ADB9"/>
        </a:accent5>
        <a:accent6>
          <a:srgbClr val="D99B00"/>
        </a:accent6>
        <a:hlink>
          <a:srgbClr val="C7C2BA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EMPLATE AZ Lung Cancer Rome meeting v1" id="{B5034719-436B-4476-8DFC-D3DEB8E6C3C8}" vid="{869A3D02-C79C-4A23-B8F5-81CF13C8D030}"/>
    </a:ext>
  </a:extLst>
</a:theme>
</file>

<file path=ppt/theme/theme3.xml><?xml version="1.0" encoding="utf-8"?>
<a:theme xmlns:a="http://schemas.openxmlformats.org/drawingml/2006/main" name="1_Blank">
  <a:themeElements>
    <a:clrScheme name="AZ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DD0"/>
      </a:accent1>
      <a:accent2>
        <a:srgbClr val="F0AB00"/>
      </a:accent2>
      <a:accent3>
        <a:srgbClr val="830051"/>
      </a:accent3>
      <a:accent4>
        <a:srgbClr val="4B306A"/>
      </a:accent4>
      <a:accent5>
        <a:srgbClr val="7AB800"/>
      </a:accent5>
      <a:accent6>
        <a:srgbClr val="C7C2BA"/>
      </a:accent6>
      <a:hlink>
        <a:srgbClr val="830051"/>
      </a:hlink>
      <a:folHlink>
        <a:srgbClr val="C7C2B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B1ADB9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830051"/>
        </a:dk2>
        <a:lt2>
          <a:srgbClr val="7AB800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B1ADB9"/>
        </a:accent5>
        <a:accent6>
          <a:srgbClr val="D99B00"/>
        </a:accent6>
        <a:hlink>
          <a:srgbClr val="C7C2BA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EMPLATE AZ Lung Cancer Rome meeting v1" id="{B5034719-436B-4476-8DFC-D3DEB8E6C3C8}" vid="{869A3D02-C79C-4A23-B8F5-81CF13C8D0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388</Words>
  <Application>Microsoft Office PowerPoint</Application>
  <PresentationFormat>On-screen Show (16:9)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Blank</vt:lpstr>
      <vt:lpstr>1_Blank</vt:lpstr>
      <vt:lpstr>Genomic analysis for Urology</vt:lpstr>
      <vt:lpstr>PowerPoint Presentation</vt:lpstr>
      <vt:lpstr>National Genomic Test Directory</vt:lpstr>
      <vt:lpstr>PowerPoint Presentation</vt:lpstr>
      <vt:lpstr>Pre-analytical assessment of samples: Paraffin-fixed tissues</vt:lpstr>
      <vt:lpstr>The problem with prostate samples……….</vt:lpstr>
      <vt:lpstr>Alternate molecular strategies</vt:lpstr>
      <vt:lpstr>Summary – SW GLH strategy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analysis for NSCLC An update</dc:title>
  <dc:creator>Rachel Butler</dc:creator>
  <cp:lastModifiedBy>Dunderdale, Helen</cp:lastModifiedBy>
  <cp:revision>18</cp:revision>
  <dcterms:created xsi:type="dcterms:W3CDTF">2020-11-22T14:55:15Z</dcterms:created>
  <dcterms:modified xsi:type="dcterms:W3CDTF">2021-11-18T12:05:33Z</dcterms:modified>
</cp:coreProperties>
</file>