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La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4220111-F029-44E2-80FE-942F7778FC36}">
  <a:tblStyle styleId="{94220111-F029-44E2-80FE-942F7778FC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0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4110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5adc10dff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sz="1300">
                <a:latin typeface="Calibri"/>
                <a:ea typeface="Calibri"/>
                <a:cs typeface="Calibri"/>
                <a:sym typeface="Calibri"/>
              </a:rPr>
              <a:t>PLATO - PersonaLising Anal cancer radioTherapy dOse - Incorporating Anal Cancer Trials (ACT) ACT3, ACT4 and ACT5</a:t>
            </a:r>
            <a:endParaRPr/>
          </a:p>
        </p:txBody>
      </p:sp>
      <p:sp>
        <p:nvSpPr>
          <p:cNvPr id="164" name="Google Shape;164;gf5adc10dff_0_1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5adc10dff_0_2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sz="1300">
                <a:latin typeface="Calibri"/>
                <a:ea typeface="Calibri"/>
                <a:cs typeface="Calibri"/>
                <a:sym typeface="Calibri"/>
              </a:rPr>
              <a:t>A Phase II trial of Higher RadiOtherapy Dose In The Eradication of early rectal cancer.</a:t>
            </a:r>
            <a:endParaRPr/>
          </a:p>
        </p:txBody>
      </p:sp>
      <p:sp>
        <p:nvSpPr>
          <p:cNvPr id="174" name="Google Shape;174;gf5adc10dff_0_2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5adc10dff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a:t>A randomised placebo-controlled phase III trial of the effect of the omega-3 fatty acid eicosapentaenoic acid (EPA) on colorectal cancer recurrence and survival after surgery for resectable liver metastases</a:t>
            </a:r>
            <a:endParaRPr/>
          </a:p>
        </p:txBody>
      </p:sp>
      <p:sp>
        <p:nvSpPr>
          <p:cNvPr id="184" name="Google Shape;184;gf5adc10dff_0_1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61530ba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GB"/>
              <a:t>A randomised placebo-controlled phase III trial of the effect of the omega-3 fatty acid eicosapentaenoic acid (EPA) on colorectal cancer recurrence and survival after surgery for resectable liver metastases</a:t>
            </a:r>
            <a:endParaRPr/>
          </a:p>
        </p:txBody>
      </p:sp>
      <p:sp>
        <p:nvSpPr>
          <p:cNvPr id="194" name="Google Shape;194;gf61530bab6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5adc10df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5adc10dff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207" name="Google Shape;207;gf5adc10dff_0_1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5adc10dff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5adc10dff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98" name="Google Shape;98;gf5adc10dff_0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5adc10d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5adc10dff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113" name="Google Shape;113;gf5adc10dff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80d21f48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80d21f48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f80d21f486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80d21f48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80d21f486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f80d21f486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80d21f48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80d21f486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f80d21f486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80d21f48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80d21f486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f80d21f486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5adc10df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5adc10dff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158" name="Google Shape;158;gf5adc10dff_0_1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lato@leeds.ac.u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tephen.falk@uhbw.nos.uk"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&amp; Sharath Gangadhara</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r>
              <a:rPr lang="en-GB"/>
              <a:t/>
            </a:r>
            <a:br>
              <a:rPr lang="en-GB"/>
            </a:br>
            <a:r>
              <a:rPr lang="en-GB" sz="4500">
                <a:latin typeface="Lato"/>
                <a:ea typeface="Lato"/>
                <a:cs typeface="Lato"/>
                <a:sym typeface="Lato"/>
              </a:rPr>
              <a:t>SWAG Network Colorectal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13/10/2021</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414225" y="270000"/>
            <a:ext cx="11239800" cy="97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b="1"/>
              <a:t>PLATO - PersonaLising Anal cancer radioTherapy dOse (ID 31184)</a:t>
            </a:r>
            <a:endParaRPr>
              <a:solidFill>
                <a:srgbClr val="193E72"/>
              </a:solidFill>
            </a:endParaRPr>
          </a:p>
        </p:txBody>
      </p:sp>
      <p:sp>
        <p:nvSpPr>
          <p:cNvPr id="167" name="Google Shape;167;p20"/>
          <p:cNvSpPr txBox="1"/>
          <p:nvPr/>
        </p:nvSpPr>
        <p:spPr>
          <a:xfrm>
            <a:off x="7170417" y="2498775"/>
            <a:ext cx="3851100" cy="3421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Sponsor: University of Leeds</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Funder: CRUK</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CI: Prof David Sebag-Montifiore (UoL)</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Open to new sites: Yes</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Contact: </a:t>
            </a:r>
            <a:r>
              <a:rPr lang="en-GB" sz="1800" b="0" i="0" u="sng" strike="noStrike" cap="none">
                <a:solidFill>
                  <a:schemeClr val="hlink"/>
                </a:solidFill>
                <a:latin typeface="Lato"/>
                <a:ea typeface="Lato"/>
                <a:cs typeface="Lato"/>
                <a:sym typeface="Lato"/>
                <a:hlinkClick r:id="rId3"/>
              </a:rPr>
              <a:t>plato@leeds.ac.uk</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chemeClr val="dk1"/>
              </a:buClr>
              <a:buSzPts val="1100"/>
              <a:buFont typeface="Arial"/>
              <a:buNone/>
            </a:pPr>
            <a:r>
              <a:rPr lang="en-GB" sz="1800" b="0" i="0" u="none" strike="noStrike" cap="none">
                <a:solidFill>
                  <a:srgbClr val="193E72"/>
                </a:solidFill>
                <a:latin typeface="Lato"/>
                <a:ea typeface="Lato"/>
                <a:cs typeface="Lato"/>
                <a:sym typeface="Lato"/>
              </a:rPr>
              <a:t>Note: Recruitment recently extended until 31/03/2023</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193E72"/>
              </a:solidFill>
              <a:latin typeface="Lato"/>
              <a:ea typeface="Lato"/>
              <a:cs typeface="Lato"/>
              <a:sym typeface="Lato"/>
            </a:endParaRPr>
          </a:p>
          <a:p>
            <a:pPr marL="0" marR="0" lvl="0" indent="0" algn="l" rtl="0">
              <a:lnSpc>
                <a:spcPct val="90000"/>
              </a:lnSpc>
              <a:spcBef>
                <a:spcPts val="1000"/>
              </a:spcBef>
              <a:spcAft>
                <a:spcPts val="0"/>
              </a:spcAft>
              <a:buClr>
                <a:srgbClr val="000000"/>
              </a:buClr>
              <a:buSzPts val="2800"/>
              <a:buFont typeface="Arial"/>
              <a:buNone/>
            </a:pPr>
            <a:endParaRPr sz="2800" b="0" i="0" u="none" strike="noStrike" cap="none">
              <a:solidFill>
                <a:srgbClr val="193E72"/>
              </a:solidFill>
              <a:latin typeface="Arial"/>
              <a:ea typeface="Arial"/>
              <a:cs typeface="Arial"/>
              <a:sym typeface="Arial"/>
            </a:endParaRPr>
          </a:p>
        </p:txBody>
      </p:sp>
      <p:pic>
        <p:nvPicPr>
          <p:cNvPr id="168" name="Google Shape;168;p20"/>
          <p:cNvPicPr preferRelativeResize="0"/>
          <p:nvPr/>
        </p:nvPicPr>
        <p:blipFill rotWithShape="1">
          <a:blip r:embed="rId4">
            <a:alphaModFix/>
          </a:blip>
          <a:srcRect/>
          <a:stretch/>
        </p:blipFill>
        <p:spPr>
          <a:xfrm>
            <a:off x="1453233" y="1295025"/>
            <a:ext cx="6477000" cy="1152525"/>
          </a:xfrm>
          <a:prstGeom prst="rect">
            <a:avLst/>
          </a:prstGeom>
          <a:noFill/>
          <a:ln>
            <a:noFill/>
          </a:ln>
        </p:spPr>
      </p:pic>
      <p:pic>
        <p:nvPicPr>
          <p:cNvPr id="169" name="Google Shape;169;p20"/>
          <p:cNvPicPr preferRelativeResize="0"/>
          <p:nvPr/>
        </p:nvPicPr>
        <p:blipFill rotWithShape="1">
          <a:blip r:embed="rId5">
            <a:alphaModFix/>
          </a:blip>
          <a:srcRect/>
          <a:stretch/>
        </p:blipFill>
        <p:spPr>
          <a:xfrm>
            <a:off x="304800" y="2498775"/>
            <a:ext cx="5691094" cy="3047125"/>
          </a:xfrm>
          <a:prstGeom prst="rect">
            <a:avLst/>
          </a:prstGeom>
          <a:noFill/>
          <a:ln>
            <a:noFill/>
          </a:ln>
        </p:spPr>
      </p:pic>
      <p:sp>
        <p:nvSpPr>
          <p:cNvPr id="170" name="Google Shape;170;p20"/>
          <p:cNvSpPr txBox="1"/>
          <p:nvPr/>
        </p:nvSpPr>
        <p:spPr>
          <a:xfrm>
            <a:off x="5403867" y="6342925"/>
            <a:ext cx="6334500" cy="362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rgbClr val="193E72"/>
                </a:solidFill>
                <a:latin typeface="Lato"/>
                <a:ea typeface="Lato"/>
                <a:cs typeface="Lato"/>
                <a:sym typeface="Lato"/>
              </a:rPr>
              <a:t>Data taken from All Portfolio  - data cut 29/09/2021</a:t>
            </a:r>
            <a:endParaRPr sz="1200" b="1" i="0" u="none" strike="noStrike" cap="none">
              <a:solidFill>
                <a:srgbClr val="193E72"/>
              </a:solidFill>
              <a:latin typeface="Lato"/>
              <a:ea typeface="Lato"/>
              <a:cs typeface="Lato"/>
              <a:sym typeface="Lato"/>
            </a:endParaRPr>
          </a:p>
          <a:p>
            <a:pPr marL="0" marR="0" lvl="0" indent="0" algn="r" rtl="0">
              <a:lnSpc>
                <a:spcPct val="100000"/>
              </a:lnSpc>
              <a:spcBef>
                <a:spcPts val="0"/>
              </a:spcBef>
              <a:spcAft>
                <a:spcPts val="0"/>
              </a:spcAft>
              <a:buClr>
                <a:srgbClr val="000000"/>
              </a:buClr>
              <a:buSzPts val="1200"/>
              <a:buFont typeface="Arial"/>
              <a:buNone/>
            </a:pPr>
            <a:endParaRPr sz="1200" b="1" i="1" u="none" strike="noStrike" cap="none">
              <a:solidFill>
                <a:srgbClr val="193E72"/>
              </a:solidFill>
              <a:latin typeface="Lato"/>
              <a:ea typeface="Lato"/>
              <a:cs typeface="Lato"/>
              <a:sym typeface="Lato"/>
            </a:endParaRPr>
          </a:p>
        </p:txBody>
      </p:sp>
      <p:sp>
        <p:nvSpPr>
          <p:cNvPr id="171" name="Google Shape;171;p20"/>
          <p:cNvSpPr txBox="1"/>
          <p:nvPr/>
        </p:nvSpPr>
        <p:spPr>
          <a:xfrm>
            <a:off x="8079175" y="1371600"/>
            <a:ext cx="3699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Lato"/>
                <a:ea typeface="Lato"/>
                <a:cs typeface="Lato"/>
                <a:sym typeface="Lato"/>
              </a:rPr>
              <a:t>Cheltenham: PI Nick Reed 8/6 recruited</a:t>
            </a:r>
            <a:endParaRPr sz="1500">
              <a:latin typeface="Lato"/>
              <a:ea typeface="Lato"/>
              <a:cs typeface="Lato"/>
              <a:sym typeface="Lato"/>
            </a:endParaRPr>
          </a:p>
          <a:p>
            <a:pPr marL="0" lvl="0" indent="0" algn="l" rtl="0">
              <a:spcBef>
                <a:spcPts val="0"/>
              </a:spcBef>
              <a:spcAft>
                <a:spcPts val="0"/>
              </a:spcAft>
              <a:buNone/>
            </a:pPr>
            <a:r>
              <a:rPr lang="en-GB" sz="1500">
                <a:latin typeface="Lato"/>
                <a:ea typeface="Lato"/>
                <a:cs typeface="Lato"/>
                <a:sym typeface="Lato"/>
              </a:rPr>
              <a:t>UHBW: PI Stephen Falk 39/35 recruited</a:t>
            </a:r>
            <a:endParaRPr sz="150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414233" y="270000"/>
            <a:ext cx="10713900" cy="97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b="1"/>
              <a:t>APHRODITE - (ID 41422)</a:t>
            </a:r>
            <a:endParaRPr>
              <a:solidFill>
                <a:srgbClr val="193E72"/>
              </a:solidFill>
            </a:endParaRPr>
          </a:p>
        </p:txBody>
      </p:sp>
      <p:sp>
        <p:nvSpPr>
          <p:cNvPr id="177" name="Google Shape;177;p21"/>
          <p:cNvSpPr txBox="1"/>
          <p:nvPr/>
        </p:nvSpPr>
        <p:spPr>
          <a:xfrm>
            <a:off x="5403867" y="6342925"/>
            <a:ext cx="6334500" cy="362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rgbClr val="193E72"/>
                </a:solidFill>
                <a:latin typeface="Lato"/>
                <a:ea typeface="Lato"/>
                <a:cs typeface="Lato"/>
                <a:sym typeface="Lato"/>
              </a:rPr>
              <a:t>Data taken from All Portfolio  - data cut 29/09/2021</a:t>
            </a:r>
            <a:endParaRPr sz="1200" b="1" i="0" u="none" strike="noStrike" cap="none">
              <a:solidFill>
                <a:srgbClr val="193E72"/>
              </a:solidFill>
              <a:latin typeface="Lato"/>
              <a:ea typeface="Lato"/>
              <a:cs typeface="Lato"/>
              <a:sym typeface="Lato"/>
            </a:endParaRPr>
          </a:p>
          <a:p>
            <a:pPr marL="0" marR="0" lvl="0" indent="0" algn="r" rtl="0">
              <a:lnSpc>
                <a:spcPct val="100000"/>
              </a:lnSpc>
              <a:spcBef>
                <a:spcPts val="0"/>
              </a:spcBef>
              <a:spcAft>
                <a:spcPts val="0"/>
              </a:spcAft>
              <a:buClr>
                <a:srgbClr val="000000"/>
              </a:buClr>
              <a:buSzPts val="1200"/>
              <a:buFont typeface="Arial"/>
              <a:buNone/>
            </a:pPr>
            <a:endParaRPr sz="1200" b="1" i="1" u="none" strike="noStrike" cap="none">
              <a:solidFill>
                <a:srgbClr val="193E72"/>
              </a:solidFill>
              <a:latin typeface="Lato"/>
              <a:ea typeface="Lato"/>
              <a:cs typeface="Lato"/>
              <a:sym typeface="Lato"/>
            </a:endParaRPr>
          </a:p>
        </p:txBody>
      </p:sp>
      <p:sp>
        <p:nvSpPr>
          <p:cNvPr id="178" name="Google Shape;178;p21"/>
          <p:cNvSpPr txBox="1"/>
          <p:nvPr/>
        </p:nvSpPr>
        <p:spPr>
          <a:xfrm>
            <a:off x="6880850" y="2608000"/>
            <a:ext cx="4308900" cy="2916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Sponsor: University of Leeds</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Funder: Yorkshire Cancer Research</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CI: Dr Simon Gollins (Glan Clwyd </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Open to new sites: Yes</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Contact: aphrodite@leeds.ac.uk</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Note: Recently extended to 29/08/2022</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193E72"/>
              </a:solidFill>
              <a:latin typeface="Lato"/>
              <a:ea typeface="Lato"/>
              <a:cs typeface="Lato"/>
              <a:sym typeface="Lato"/>
            </a:endParaRPr>
          </a:p>
          <a:p>
            <a:pPr marL="0" marR="0" lvl="0" indent="0" algn="l" rtl="0">
              <a:lnSpc>
                <a:spcPct val="90000"/>
              </a:lnSpc>
              <a:spcBef>
                <a:spcPts val="1000"/>
              </a:spcBef>
              <a:spcAft>
                <a:spcPts val="0"/>
              </a:spcAft>
              <a:buClr>
                <a:srgbClr val="000000"/>
              </a:buClr>
              <a:buSzPts val="2800"/>
              <a:buFont typeface="Arial"/>
              <a:buNone/>
            </a:pPr>
            <a:endParaRPr sz="2800" b="0" i="0" u="none" strike="noStrike" cap="none">
              <a:solidFill>
                <a:srgbClr val="193E72"/>
              </a:solidFill>
              <a:latin typeface="Arial"/>
              <a:ea typeface="Arial"/>
              <a:cs typeface="Arial"/>
              <a:sym typeface="Arial"/>
            </a:endParaRPr>
          </a:p>
        </p:txBody>
      </p:sp>
      <p:pic>
        <p:nvPicPr>
          <p:cNvPr id="179" name="Google Shape;179;p21"/>
          <p:cNvPicPr preferRelativeResize="0"/>
          <p:nvPr/>
        </p:nvPicPr>
        <p:blipFill rotWithShape="1">
          <a:blip r:embed="rId3">
            <a:alphaModFix/>
          </a:blip>
          <a:srcRect/>
          <a:stretch/>
        </p:blipFill>
        <p:spPr>
          <a:xfrm>
            <a:off x="1778000" y="1100138"/>
            <a:ext cx="6477000" cy="1152525"/>
          </a:xfrm>
          <a:prstGeom prst="rect">
            <a:avLst/>
          </a:prstGeom>
          <a:noFill/>
          <a:ln>
            <a:noFill/>
          </a:ln>
        </p:spPr>
      </p:pic>
      <p:pic>
        <p:nvPicPr>
          <p:cNvPr id="180" name="Google Shape;180;p21"/>
          <p:cNvPicPr preferRelativeResize="0"/>
          <p:nvPr/>
        </p:nvPicPr>
        <p:blipFill rotWithShape="1">
          <a:blip r:embed="rId4">
            <a:alphaModFix/>
          </a:blip>
          <a:srcRect/>
          <a:stretch/>
        </p:blipFill>
        <p:spPr>
          <a:xfrm>
            <a:off x="304800" y="2539675"/>
            <a:ext cx="5869225" cy="3145600"/>
          </a:xfrm>
          <a:prstGeom prst="rect">
            <a:avLst/>
          </a:prstGeom>
          <a:noFill/>
          <a:ln>
            <a:noFill/>
          </a:ln>
        </p:spPr>
      </p:pic>
      <p:sp>
        <p:nvSpPr>
          <p:cNvPr id="181" name="Google Shape;181;p21"/>
          <p:cNvSpPr txBox="1"/>
          <p:nvPr/>
        </p:nvSpPr>
        <p:spPr>
          <a:xfrm>
            <a:off x="8255000" y="1142575"/>
            <a:ext cx="3699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Lato"/>
                <a:ea typeface="Lato"/>
                <a:cs typeface="Lato"/>
                <a:sym typeface="Lato"/>
              </a:rPr>
              <a:t>UHBW: PI Stephen Falk, Project in set up</a:t>
            </a:r>
            <a:endParaRPr sz="15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414233" y="270000"/>
            <a:ext cx="10713900" cy="97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b="1"/>
              <a:t>EMT2: EPA for Metastasis Trial 2 (ID 34700)</a:t>
            </a:r>
            <a:endParaRPr>
              <a:solidFill>
                <a:srgbClr val="193E72"/>
              </a:solidFill>
            </a:endParaRPr>
          </a:p>
        </p:txBody>
      </p:sp>
      <p:sp>
        <p:nvSpPr>
          <p:cNvPr id="187" name="Google Shape;187;p22"/>
          <p:cNvSpPr txBox="1"/>
          <p:nvPr/>
        </p:nvSpPr>
        <p:spPr>
          <a:xfrm>
            <a:off x="5403867" y="6342925"/>
            <a:ext cx="6334500" cy="362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rgbClr val="193E72"/>
                </a:solidFill>
                <a:latin typeface="Lato"/>
                <a:ea typeface="Lato"/>
                <a:cs typeface="Lato"/>
                <a:sym typeface="Lato"/>
              </a:rPr>
              <a:t>Data taken from All Portfolio  - data cut 29/09/2021</a:t>
            </a:r>
            <a:endParaRPr sz="1200" b="1" i="0" u="none" strike="noStrike" cap="none">
              <a:solidFill>
                <a:srgbClr val="193E72"/>
              </a:solidFill>
              <a:latin typeface="Lato"/>
              <a:ea typeface="Lato"/>
              <a:cs typeface="Lato"/>
              <a:sym typeface="Lato"/>
            </a:endParaRPr>
          </a:p>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193E72"/>
              </a:solidFill>
              <a:latin typeface="Lato"/>
              <a:ea typeface="Lato"/>
              <a:cs typeface="Lato"/>
              <a:sym typeface="Lato"/>
            </a:endParaRPr>
          </a:p>
        </p:txBody>
      </p:sp>
      <p:sp>
        <p:nvSpPr>
          <p:cNvPr id="188" name="Google Shape;188;p22"/>
          <p:cNvSpPr txBox="1"/>
          <p:nvPr/>
        </p:nvSpPr>
        <p:spPr>
          <a:xfrm>
            <a:off x="6351717" y="2618313"/>
            <a:ext cx="3970800" cy="2716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Sponsor: University of Leeds</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Funder: Yorkshire Cancer Research</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CI: Prof Mark Hull (UoL)</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Open to new sites: Yes</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Contact: emt2@leeds.ac.uk</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Note: Recruitment recently extended until 31/07/2025</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193E72"/>
              </a:solidFill>
              <a:latin typeface="Lato"/>
              <a:ea typeface="Lato"/>
              <a:cs typeface="Lato"/>
              <a:sym typeface="Lato"/>
            </a:endParaRPr>
          </a:p>
          <a:p>
            <a:pPr marL="0" marR="0" lvl="0" indent="0" algn="l" rtl="0">
              <a:lnSpc>
                <a:spcPct val="90000"/>
              </a:lnSpc>
              <a:spcBef>
                <a:spcPts val="1000"/>
              </a:spcBef>
              <a:spcAft>
                <a:spcPts val="0"/>
              </a:spcAft>
              <a:buClr>
                <a:srgbClr val="000000"/>
              </a:buClr>
              <a:buSzPts val="2800"/>
              <a:buFont typeface="Arial"/>
              <a:buNone/>
            </a:pPr>
            <a:endParaRPr sz="2800" b="0" i="0" u="none" strike="noStrike" cap="none">
              <a:solidFill>
                <a:srgbClr val="193E72"/>
              </a:solidFill>
              <a:latin typeface="Arial"/>
              <a:ea typeface="Arial"/>
              <a:cs typeface="Arial"/>
              <a:sym typeface="Arial"/>
            </a:endParaRPr>
          </a:p>
        </p:txBody>
      </p:sp>
      <p:pic>
        <p:nvPicPr>
          <p:cNvPr id="189" name="Google Shape;189;p22"/>
          <p:cNvPicPr preferRelativeResize="0"/>
          <p:nvPr/>
        </p:nvPicPr>
        <p:blipFill rotWithShape="1">
          <a:blip r:embed="rId3">
            <a:alphaModFix/>
          </a:blip>
          <a:srcRect/>
          <a:stretch/>
        </p:blipFill>
        <p:spPr>
          <a:xfrm>
            <a:off x="304800" y="2523750"/>
            <a:ext cx="5444675" cy="2905615"/>
          </a:xfrm>
          <a:prstGeom prst="rect">
            <a:avLst/>
          </a:prstGeom>
          <a:noFill/>
          <a:ln>
            <a:noFill/>
          </a:ln>
        </p:spPr>
      </p:pic>
      <p:pic>
        <p:nvPicPr>
          <p:cNvPr id="190" name="Google Shape;190;p22"/>
          <p:cNvPicPr preferRelativeResize="0"/>
          <p:nvPr/>
        </p:nvPicPr>
        <p:blipFill rotWithShape="1">
          <a:blip r:embed="rId4">
            <a:alphaModFix/>
          </a:blip>
          <a:srcRect/>
          <a:stretch/>
        </p:blipFill>
        <p:spPr>
          <a:xfrm>
            <a:off x="1809751" y="1281113"/>
            <a:ext cx="6429375" cy="1095375"/>
          </a:xfrm>
          <a:prstGeom prst="rect">
            <a:avLst/>
          </a:prstGeom>
          <a:noFill/>
          <a:ln>
            <a:noFill/>
          </a:ln>
        </p:spPr>
      </p:pic>
      <p:sp>
        <p:nvSpPr>
          <p:cNvPr id="191" name="Google Shape;191;p22"/>
          <p:cNvSpPr txBox="1"/>
          <p:nvPr/>
        </p:nvSpPr>
        <p:spPr>
          <a:xfrm>
            <a:off x="8239125" y="1380450"/>
            <a:ext cx="3699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500">
                <a:latin typeface="Lato"/>
                <a:ea typeface="Lato"/>
                <a:cs typeface="Lato"/>
                <a:sym typeface="Lato"/>
              </a:rPr>
              <a:t>No Sites in Region</a:t>
            </a:r>
            <a:endParaRPr sz="15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414233" y="270000"/>
            <a:ext cx="10713900" cy="973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b="1"/>
              <a:t>Add-Aspirin (ID 18067)</a:t>
            </a:r>
            <a:endParaRPr>
              <a:solidFill>
                <a:srgbClr val="193E72"/>
              </a:solidFill>
            </a:endParaRPr>
          </a:p>
        </p:txBody>
      </p:sp>
      <p:sp>
        <p:nvSpPr>
          <p:cNvPr id="197" name="Google Shape;197;p23"/>
          <p:cNvSpPr txBox="1"/>
          <p:nvPr/>
        </p:nvSpPr>
        <p:spPr>
          <a:xfrm>
            <a:off x="5403867" y="6342925"/>
            <a:ext cx="6334500" cy="362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1" i="0" u="none" strike="noStrike" cap="none">
                <a:solidFill>
                  <a:srgbClr val="193E72"/>
                </a:solidFill>
                <a:latin typeface="Lato"/>
                <a:ea typeface="Lato"/>
                <a:cs typeface="Lato"/>
                <a:sym typeface="Lato"/>
              </a:rPr>
              <a:t>Data taken from All Portfolio  - data cut 29/09/2021</a:t>
            </a:r>
            <a:endParaRPr sz="1200" b="1" i="0" u="none" strike="noStrike" cap="none">
              <a:solidFill>
                <a:srgbClr val="193E72"/>
              </a:solidFill>
              <a:latin typeface="Lato"/>
              <a:ea typeface="Lato"/>
              <a:cs typeface="Lato"/>
              <a:sym typeface="Lato"/>
            </a:endParaRPr>
          </a:p>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193E72"/>
              </a:solidFill>
              <a:latin typeface="Lato"/>
              <a:ea typeface="Lato"/>
              <a:cs typeface="Lato"/>
              <a:sym typeface="Lato"/>
            </a:endParaRPr>
          </a:p>
        </p:txBody>
      </p:sp>
      <p:sp>
        <p:nvSpPr>
          <p:cNvPr id="198" name="Google Shape;198;p23"/>
          <p:cNvSpPr txBox="1"/>
          <p:nvPr/>
        </p:nvSpPr>
        <p:spPr>
          <a:xfrm>
            <a:off x="6400475" y="2614325"/>
            <a:ext cx="5337900" cy="3320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Sponsor: University </a:t>
            </a:r>
            <a:r>
              <a:rPr lang="en-GB" sz="1800">
                <a:solidFill>
                  <a:srgbClr val="193E72"/>
                </a:solidFill>
                <a:latin typeface="Lato"/>
                <a:ea typeface="Lato"/>
                <a:cs typeface="Lato"/>
                <a:sym typeface="Lato"/>
              </a:rPr>
              <a:t>College</a:t>
            </a:r>
            <a:r>
              <a:rPr lang="en-GB" sz="1800" b="0" i="0" u="none" strike="noStrike" cap="none">
                <a:solidFill>
                  <a:srgbClr val="193E72"/>
                </a:solidFill>
                <a:latin typeface="Lato"/>
                <a:ea typeface="Lato"/>
                <a:cs typeface="Lato"/>
                <a:sym typeface="Lato"/>
              </a:rPr>
              <a:t> L</a:t>
            </a:r>
            <a:r>
              <a:rPr lang="en-GB" sz="1800">
                <a:solidFill>
                  <a:srgbClr val="193E72"/>
                </a:solidFill>
                <a:latin typeface="Lato"/>
                <a:ea typeface="Lato"/>
                <a:cs typeface="Lato"/>
                <a:sym typeface="Lato"/>
              </a:rPr>
              <a:t>ondon</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Funder: </a:t>
            </a:r>
            <a:r>
              <a:rPr lang="en-GB" sz="1800">
                <a:solidFill>
                  <a:srgbClr val="193E72"/>
                </a:solidFill>
                <a:latin typeface="Lato"/>
                <a:ea typeface="Lato"/>
                <a:cs typeface="Lato"/>
                <a:sym typeface="Lato"/>
              </a:rPr>
              <a:t>CRUK/NETSCC</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CI: </a:t>
            </a:r>
            <a:r>
              <a:rPr lang="en-GB" sz="1800">
                <a:solidFill>
                  <a:srgbClr val="193E72"/>
                </a:solidFill>
                <a:latin typeface="Lato"/>
                <a:ea typeface="Lato"/>
                <a:cs typeface="Lato"/>
                <a:sym typeface="Lato"/>
              </a:rPr>
              <a:t>Dr Ruth Langley</a:t>
            </a:r>
            <a:r>
              <a:rPr lang="en-GB" sz="1800" b="0" i="0" u="none" strike="noStrike" cap="none">
                <a:solidFill>
                  <a:srgbClr val="193E72"/>
                </a:solidFill>
                <a:latin typeface="Lato"/>
                <a:ea typeface="Lato"/>
                <a:cs typeface="Lato"/>
                <a:sym typeface="Lato"/>
              </a:rPr>
              <a:t> (U</a:t>
            </a:r>
            <a:r>
              <a:rPr lang="en-GB" sz="1800">
                <a:solidFill>
                  <a:srgbClr val="193E72"/>
                </a:solidFill>
                <a:latin typeface="Lato"/>
                <a:ea typeface="Lato"/>
                <a:cs typeface="Lato"/>
                <a:sym typeface="Lato"/>
              </a:rPr>
              <a:t>C</a:t>
            </a:r>
            <a:r>
              <a:rPr lang="en-GB" sz="1800" b="0" i="0" u="none" strike="noStrike" cap="none">
                <a:solidFill>
                  <a:srgbClr val="193E72"/>
                </a:solidFill>
                <a:latin typeface="Lato"/>
                <a:ea typeface="Lato"/>
                <a:cs typeface="Lato"/>
                <a:sym typeface="Lato"/>
              </a:rPr>
              <a:t>L)</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Open to new sites: Yes</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Contact: </a:t>
            </a:r>
            <a:r>
              <a:rPr lang="en-GB" sz="1800">
                <a:solidFill>
                  <a:srgbClr val="193E72"/>
                </a:solidFill>
                <a:latin typeface="Lato"/>
                <a:ea typeface="Lato"/>
                <a:cs typeface="Lato"/>
                <a:sym typeface="Lato"/>
              </a:rPr>
              <a:t>mrcctu.add-aspirin@ucl.ac.uk</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r>
              <a:rPr lang="en-GB" sz="1800" b="0" i="0" u="none" strike="noStrike" cap="none">
                <a:solidFill>
                  <a:srgbClr val="193E72"/>
                </a:solidFill>
                <a:latin typeface="Lato"/>
                <a:ea typeface="Lato"/>
                <a:cs typeface="Lato"/>
                <a:sym typeface="Lato"/>
              </a:rPr>
              <a:t>Note: Aug 21 </a:t>
            </a:r>
            <a:r>
              <a:rPr lang="en-GB" sz="1800">
                <a:solidFill>
                  <a:srgbClr val="193E72"/>
                </a:solidFill>
                <a:latin typeface="Lato"/>
                <a:ea typeface="Lato"/>
                <a:cs typeface="Lato"/>
                <a:sym typeface="Lato"/>
              </a:rPr>
              <a:t>Not</a:t>
            </a:r>
            <a:r>
              <a:rPr lang="en-GB" sz="1800" b="0" i="0" u="none" strike="noStrike" cap="none">
                <a:solidFill>
                  <a:srgbClr val="193E72"/>
                </a:solidFill>
                <a:latin typeface="Lato"/>
                <a:ea typeface="Lato"/>
                <a:cs typeface="Lato"/>
                <a:sym typeface="Lato"/>
              </a:rPr>
              <a:t> open to new sites </a:t>
            </a:r>
            <a:r>
              <a:rPr lang="en-GB" sz="1800">
                <a:solidFill>
                  <a:srgbClr val="193E72"/>
                </a:solidFill>
                <a:latin typeface="Lato"/>
                <a:ea typeface="Lato"/>
                <a:cs typeface="Lato"/>
                <a:sym typeface="Lato"/>
              </a:rPr>
              <a:t>- </a:t>
            </a:r>
            <a:r>
              <a:rPr lang="en-GB" sz="1800" b="0" i="0" u="none" strike="noStrike" cap="none">
                <a:solidFill>
                  <a:srgbClr val="193E72"/>
                </a:solidFill>
                <a:latin typeface="Lato"/>
                <a:ea typeface="Lato"/>
                <a:cs typeface="Lato"/>
                <a:sym typeface="Lato"/>
              </a:rPr>
              <a:t>expecting to close the breast and colorectal cohorts to recruitment within the next 6 months. </a:t>
            </a:r>
            <a:endParaRPr sz="1800" b="0" i="0" u="none" strike="noStrike" cap="none">
              <a:solidFill>
                <a:srgbClr val="193E72"/>
              </a:solidFill>
              <a:latin typeface="Lato"/>
              <a:ea typeface="Lato"/>
              <a:cs typeface="Lato"/>
              <a:sym typeface="Lato"/>
            </a:endParaRPr>
          </a:p>
          <a:p>
            <a:pPr marL="0" marR="0" lvl="0" indent="0" algn="l" rtl="0">
              <a:lnSpc>
                <a:spcPct val="115000"/>
              </a:lnSpc>
              <a:spcBef>
                <a:spcPts val="400"/>
              </a:spcBef>
              <a:spcAft>
                <a:spcPts val="0"/>
              </a:spcAft>
              <a:buClr>
                <a:srgbClr val="000000"/>
              </a:buClr>
              <a:buSzPts val="1800"/>
              <a:buFont typeface="Arial"/>
              <a:buNone/>
            </a:pPr>
            <a:endParaRPr sz="1800" b="0" i="0" u="none" strike="noStrike" cap="none">
              <a:solidFill>
                <a:srgbClr val="193E72"/>
              </a:solidFill>
              <a:latin typeface="Lato"/>
              <a:ea typeface="Lato"/>
              <a:cs typeface="Lato"/>
              <a:sym typeface="Lato"/>
            </a:endParaRPr>
          </a:p>
          <a:p>
            <a:pPr marL="0" marR="0" lvl="0" indent="0" algn="l" rtl="0">
              <a:lnSpc>
                <a:spcPct val="90000"/>
              </a:lnSpc>
              <a:spcBef>
                <a:spcPts val="1000"/>
              </a:spcBef>
              <a:spcAft>
                <a:spcPts val="0"/>
              </a:spcAft>
              <a:buClr>
                <a:srgbClr val="000000"/>
              </a:buClr>
              <a:buSzPts val="2800"/>
              <a:buFont typeface="Arial"/>
              <a:buNone/>
            </a:pPr>
            <a:endParaRPr sz="2800" b="0" i="0" u="none" strike="noStrike" cap="none">
              <a:solidFill>
                <a:srgbClr val="193E72"/>
              </a:solidFill>
              <a:latin typeface="Arial"/>
              <a:ea typeface="Arial"/>
              <a:cs typeface="Arial"/>
              <a:sym typeface="Arial"/>
            </a:endParaRPr>
          </a:p>
        </p:txBody>
      </p:sp>
      <p:sp>
        <p:nvSpPr>
          <p:cNvPr id="199" name="Google Shape;199;p23"/>
          <p:cNvSpPr txBox="1"/>
          <p:nvPr/>
        </p:nvSpPr>
        <p:spPr>
          <a:xfrm>
            <a:off x="6872975" y="511150"/>
            <a:ext cx="48654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Lato"/>
                <a:ea typeface="Lato"/>
                <a:cs typeface="Lato"/>
                <a:sym typeface="Lato"/>
              </a:rPr>
              <a:t>BHOC: 	PI Axel Walther 		150/500 recruited</a:t>
            </a:r>
            <a:endParaRPr sz="1500">
              <a:latin typeface="Lato"/>
              <a:ea typeface="Lato"/>
              <a:cs typeface="Lato"/>
              <a:sym typeface="Lato"/>
            </a:endParaRPr>
          </a:p>
          <a:p>
            <a:pPr marL="0" lvl="0" indent="0" algn="l" rtl="0">
              <a:spcBef>
                <a:spcPts val="0"/>
              </a:spcBef>
              <a:spcAft>
                <a:spcPts val="0"/>
              </a:spcAft>
              <a:buNone/>
            </a:pPr>
            <a:r>
              <a:rPr lang="en-GB" sz="1500">
                <a:latin typeface="Lato"/>
                <a:ea typeface="Lato"/>
                <a:cs typeface="Lato"/>
                <a:sym typeface="Lato"/>
              </a:rPr>
              <a:t>Weston: 	PI Serena Hillman 	9/30 recruited</a:t>
            </a:r>
            <a:endParaRPr sz="1500">
              <a:latin typeface="Lato"/>
              <a:ea typeface="Lato"/>
              <a:cs typeface="Lato"/>
              <a:sym typeface="Lato"/>
            </a:endParaRPr>
          </a:p>
          <a:p>
            <a:pPr marL="0" lvl="0" indent="0" algn="l" rtl="0">
              <a:spcBef>
                <a:spcPts val="0"/>
              </a:spcBef>
              <a:spcAft>
                <a:spcPts val="0"/>
              </a:spcAft>
              <a:buNone/>
            </a:pPr>
            <a:r>
              <a:rPr lang="en-GB" sz="1500">
                <a:latin typeface="Lato"/>
                <a:ea typeface="Lato"/>
                <a:cs typeface="Lato"/>
                <a:sym typeface="Lato"/>
              </a:rPr>
              <a:t>GHFT: 	PI Kim Benstead 	42/30 recruited</a:t>
            </a:r>
            <a:endParaRPr sz="1500">
              <a:latin typeface="Lato"/>
              <a:ea typeface="Lato"/>
              <a:cs typeface="Lato"/>
              <a:sym typeface="Lato"/>
            </a:endParaRPr>
          </a:p>
          <a:p>
            <a:pPr marL="0" lvl="0" indent="0" algn="l" rtl="0">
              <a:spcBef>
                <a:spcPts val="0"/>
              </a:spcBef>
              <a:spcAft>
                <a:spcPts val="0"/>
              </a:spcAft>
              <a:buNone/>
            </a:pPr>
            <a:r>
              <a:rPr lang="en-GB" sz="1500">
                <a:latin typeface="Lato"/>
                <a:ea typeface="Lato"/>
                <a:cs typeface="Lato"/>
                <a:sym typeface="Lato"/>
              </a:rPr>
              <a:t>GWH: 	PI Anne Kendal 		44/40 recruited</a:t>
            </a:r>
            <a:endParaRPr sz="1500">
              <a:latin typeface="Lato"/>
              <a:ea typeface="Lato"/>
              <a:cs typeface="Lato"/>
              <a:sym typeface="Lato"/>
            </a:endParaRPr>
          </a:p>
          <a:p>
            <a:pPr marL="0" lvl="0" indent="0" algn="l" rtl="0">
              <a:spcBef>
                <a:spcPts val="0"/>
              </a:spcBef>
              <a:spcAft>
                <a:spcPts val="0"/>
              </a:spcAft>
              <a:buNone/>
            </a:pPr>
            <a:r>
              <a:rPr lang="en-GB" sz="1500">
                <a:latin typeface="Lato"/>
                <a:ea typeface="Lato"/>
                <a:cs typeface="Lato"/>
                <a:sym typeface="Lato"/>
              </a:rPr>
              <a:t>Musgrove: PI Emma Gray 		40/40 recruited</a:t>
            </a:r>
            <a:endParaRPr sz="1500">
              <a:latin typeface="Lato"/>
              <a:ea typeface="Lato"/>
              <a:cs typeface="Lato"/>
              <a:sym typeface="Lato"/>
            </a:endParaRPr>
          </a:p>
          <a:p>
            <a:pPr marL="0" lvl="0" indent="0" algn="l" rtl="0">
              <a:spcBef>
                <a:spcPts val="0"/>
              </a:spcBef>
              <a:spcAft>
                <a:spcPts val="0"/>
              </a:spcAft>
              <a:buNone/>
            </a:pPr>
            <a:r>
              <a:rPr lang="en-GB" sz="1500">
                <a:latin typeface="Lato"/>
                <a:ea typeface="Lato"/>
                <a:cs typeface="Lato"/>
                <a:sym typeface="Lato"/>
              </a:rPr>
              <a:t>NBT: 		PI G. Sasirekha 		33/30 recruited</a:t>
            </a:r>
            <a:endParaRPr sz="1500">
              <a:latin typeface="Lato"/>
              <a:ea typeface="Lato"/>
              <a:cs typeface="Lato"/>
              <a:sym typeface="Lato"/>
            </a:endParaRPr>
          </a:p>
          <a:p>
            <a:pPr marL="0" lvl="0" indent="0" algn="l" rtl="0">
              <a:spcBef>
                <a:spcPts val="0"/>
              </a:spcBef>
              <a:spcAft>
                <a:spcPts val="0"/>
              </a:spcAft>
              <a:buNone/>
            </a:pPr>
            <a:r>
              <a:rPr lang="en-GB" sz="1500">
                <a:latin typeface="Lato"/>
                <a:ea typeface="Lato"/>
                <a:cs typeface="Lato"/>
                <a:sym typeface="Lato"/>
              </a:rPr>
              <a:t>Yeovil:	PI Shiyam Kumar 	30/20 recruited</a:t>
            </a:r>
            <a:endParaRPr sz="1500">
              <a:latin typeface="Lato"/>
              <a:ea typeface="Lato"/>
              <a:cs typeface="Lato"/>
              <a:sym typeface="Lato"/>
            </a:endParaRPr>
          </a:p>
          <a:p>
            <a:pPr marL="0" lvl="0" indent="0" algn="ctr" rtl="0">
              <a:spcBef>
                <a:spcPts val="0"/>
              </a:spcBef>
              <a:spcAft>
                <a:spcPts val="0"/>
              </a:spcAft>
              <a:buNone/>
            </a:pPr>
            <a:r>
              <a:rPr lang="en-GB" sz="1500">
                <a:latin typeface="Lato"/>
                <a:ea typeface="Lato"/>
                <a:cs typeface="Lato"/>
                <a:sym typeface="Lato"/>
              </a:rPr>
              <a:t>(All cohorts - unable to separate out colorectal data)</a:t>
            </a:r>
            <a:endParaRPr sz="1500">
              <a:latin typeface="Lato"/>
              <a:ea typeface="Lato"/>
              <a:cs typeface="Lato"/>
              <a:sym typeface="Lato"/>
            </a:endParaRPr>
          </a:p>
        </p:txBody>
      </p:sp>
      <p:pic>
        <p:nvPicPr>
          <p:cNvPr id="200" name="Google Shape;200;p23"/>
          <p:cNvPicPr preferRelativeResize="0"/>
          <p:nvPr/>
        </p:nvPicPr>
        <p:blipFill rotWithShape="1">
          <a:blip r:embed="rId3">
            <a:alphaModFix/>
          </a:blip>
          <a:srcRect t="28433" r="59291" b="33971"/>
          <a:stretch/>
        </p:blipFill>
        <p:spPr>
          <a:xfrm>
            <a:off x="347075" y="2543050"/>
            <a:ext cx="5505450" cy="2867025"/>
          </a:xfrm>
          <a:prstGeom prst="rect">
            <a:avLst/>
          </a:prstGeom>
          <a:noFill/>
          <a:ln>
            <a:noFill/>
          </a:ln>
        </p:spPr>
      </p:pic>
      <p:grpSp>
        <p:nvGrpSpPr>
          <p:cNvPr id="201" name="Google Shape;201;p23"/>
          <p:cNvGrpSpPr/>
          <p:nvPr/>
        </p:nvGrpSpPr>
        <p:grpSpPr>
          <a:xfrm>
            <a:off x="1612500" y="1243800"/>
            <a:ext cx="5260475" cy="962025"/>
            <a:chOff x="1612500" y="1243800"/>
            <a:chExt cx="5260475" cy="962025"/>
          </a:xfrm>
        </p:grpSpPr>
        <p:pic>
          <p:nvPicPr>
            <p:cNvPr id="202" name="Google Shape;202;p23"/>
            <p:cNvPicPr preferRelativeResize="0"/>
            <p:nvPr/>
          </p:nvPicPr>
          <p:blipFill rotWithShape="1">
            <a:blip r:embed="rId4">
              <a:alphaModFix/>
            </a:blip>
            <a:srcRect l="16326" t="23473" r="71702" b="61641"/>
            <a:stretch/>
          </p:blipFill>
          <p:spPr>
            <a:xfrm>
              <a:off x="1612500" y="1243800"/>
              <a:ext cx="1381125" cy="962025"/>
            </a:xfrm>
            <a:prstGeom prst="rect">
              <a:avLst/>
            </a:prstGeom>
            <a:noFill/>
            <a:ln>
              <a:noFill/>
            </a:ln>
          </p:spPr>
        </p:pic>
        <p:pic>
          <p:nvPicPr>
            <p:cNvPr id="203" name="Google Shape;203;p23"/>
            <p:cNvPicPr preferRelativeResize="0"/>
            <p:nvPr/>
          </p:nvPicPr>
          <p:blipFill rotWithShape="1">
            <a:blip r:embed="rId4">
              <a:alphaModFix/>
            </a:blip>
            <a:srcRect l="50838" t="23473" r="15144" b="61641"/>
            <a:stretch/>
          </p:blipFill>
          <p:spPr>
            <a:xfrm>
              <a:off x="2948675" y="1243800"/>
              <a:ext cx="3924300" cy="96202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500" b="1"/>
              <a:t>Updates from Colorectal National Oversight Group</a:t>
            </a:r>
            <a:endParaRPr sz="2500" b="1"/>
          </a:p>
        </p:txBody>
      </p:sp>
      <p:sp>
        <p:nvSpPr>
          <p:cNvPr id="210" name="Google Shape;210;p24"/>
          <p:cNvSpPr txBox="1">
            <a:spLocks noGrp="1"/>
          </p:cNvSpPr>
          <p:nvPr>
            <p:ph type="body" idx="1"/>
          </p:nvPr>
        </p:nvSpPr>
        <p:spPr>
          <a:xfrm>
            <a:off x="838200" y="1148550"/>
            <a:ext cx="10515600" cy="48864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GB" sz="1400" b="1">
                <a:solidFill>
                  <a:srgbClr val="222222"/>
                </a:solidFill>
                <a:highlight>
                  <a:srgbClr val="FFFFFF"/>
                </a:highlight>
                <a:latin typeface="Lato"/>
                <a:ea typeface="Lato"/>
                <a:cs typeface="Lato"/>
                <a:sym typeface="Lato"/>
              </a:rPr>
              <a:t>ARIEL - A biomarker enrichment trial of anti-EGFR agents in patients with advanced colorectal cancer (aCRC) with wild-type RAS and right primary tumour location (right-PTL)</a:t>
            </a:r>
            <a:endParaRPr sz="1400" b="1">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 CI Jenny Seligmann</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Study in set up, REC meeting next week</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Looking for more sites</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200">
                <a:solidFill>
                  <a:srgbClr val="222222"/>
                </a:solidFill>
                <a:highlight>
                  <a:srgbClr val="FFFFFF"/>
                </a:highlight>
                <a:latin typeface="Lato"/>
                <a:ea typeface="Lato"/>
                <a:cs typeface="Lato"/>
                <a:sym typeface="Lato"/>
              </a:rPr>
              <a:t>	</a:t>
            </a:r>
            <a:endParaRPr sz="12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b="1">
                <a:solidFill>
                  <a:srgbClr val="222222"/>
                </a:solidFill>
                <a:highlight>
                  <a:srgbClr val="FFFFFF"/>
                </a:highlight>
                <a:latin typeface="Lato"/>
                <a:ea typeface="Lato"/>
                <a:cs typeface="Lato"/>
                <a:sym typeface="Lato"/>
              </a:rPr>
              <a:t>TRACC - Tracking mutations in cell free tumour DNA to predict Relapse in eArly Colorectal Cancer</a:t>
            </a:r>
            <a:endParaRPr sz="1400" b="1">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CI David Cunningham</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Observational study is still ongoing, piloting the nested interventional study (TRACC C) at the Royal Marsden.   Using ctDNA results to guide adjuvant therapy; De-escalation of chemotherapy where indicated.</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The requirement for pre-op tissue samples may cause logistical challenges. Looking into a post-op plasma sample only.</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Open to new sites for feasibility.</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b="1">
                <a:solidFill>
                  <a:srgbClr val="222222"/>
                </a:solidFill>
                <a:highlight>
                  <a:srgbClr val="FFFFFF"/>
                </a:highlight>
                <a:latin typeface="Lato"/>
                <a:ea typeface="Lato"/>
                <a:cs typeface="Lato"/>
                <a:sym typeface="Lato"/>
              </a:rPr>
              <a:t>Foxtrot-2, Foxtrot-3</a:t>
            </a:r>
            <a:r>
              <a:rPr lang="en-GB" sz="1400">
                <a:solidFill>
                  <a:srgbClr val="222222"/>
                </a:solidFill>
                <a:highlight>
                  <a:srgbClr val="FFFFFF"/>
                </a:highlight>
                <a:latin typeface="Lato"/>
                <a:ea typeface="Lato"/>
                <a:cs typeface="Lato"/>
                <a:sym typeface="Lato"/>
              </a:rPr>
              <a:t> also in the pipeline.  Foxtrot-2 and TRACC C could  co-enroll patients but would need discussion with study teams</a:t>
            </a:r>
            <a:endParaRPr sz="1400">
              <a:solidFill>
                <a:srgbClr val="222222"/>
              </a:solidFill>
              <a:highlight>
                <a:srgbClr val="FFFFFF"/>
              </a:highlight>
              <a:latin typeface="Lato"/>
              <a:ea typeface="Lato"/>
              <a:cs typeface="Lato"/>
              <a:sym typeface="Lato"/>
            </a:endParaRPr>
          </a:p>
          <a:p>
            <a:pPr marL="0" lvl="0" indent="0" algn="l" rtl="0">
              <a:lnSpc>
                <a:spcPct val="115000"/>
              </a:lnSpc>
              <a:spcBef>
                <a:spcPts val="600"/>
              </a:spcBef>
              <a:spcAft>
                <a:spcPts val="0"/>
              </a:spcAft>
              <a:buNone/>
            </a:pPr>
            <a:r>
              <a:rPr lang="en-GB" sz="1400">
                <a:solidFill>
                  <a:srgbClr val="222222"/>
                </a:solidFill>
                <a:highlight>
                  <a:srgbClr val="FFFFFF"/>
                </a:highlight>
                <a:latin typeface="Lato"/>
                <a:ea typeface="Lato"/>
                <a:cs typeface="Lato"/>
                <a:sym typeface="Lato"/>
              </a:rPr>
              <a:t>Foxtrot-1 and TRACC C not suitable for co-enrollment</a:t>
            </a:r>
            <a:endParaRPr sz="1400">
              <a:solidFill>
                <a:srgbClr val="222222"/>
              </a:solidFill>
              <a:highlight>
                <a:srgbClr val="FFFFFF"/>
              </a:highlight>
              <a:latin typeface="Lato"/>
              <a:ea typeface="Lato"/>
              <a:cs typeface="Lato"/>
              <a:sym typeface="Lato"/>
            </a:endParaRPr>
          </a:p>
          <a:p>
            <a:pPr marL="457200" lvl="0" indent="0" algn="l" rtl="0">
              <a:lnSpc>
                <a:spcPct val="100000"/>
              </a:lnSpc>
              <a:spcBef>
                <a:spcPts val="0"/>
              </a:spcBef>
              <a:spcAft>
                <a:spcPts val="1000"/>
              </a:spcAft>
              <a:buNone/>
            </a:pP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and restart across whole CRN, 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iqra.hussain@nihr.ac.uk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sz="2200"/>
              <a:t>Colorectal: </a:t>
            </a:r>
            <a:r>
              <a:rPr lang="en-GB" sz="2200" u="sng">
                <a:hlinkClick r:id="rId3"/>
              </a:rPr>
              <a:t>Stephen.falk@uhbw.nos.uk</a:t>
            </a:r>
            <a:endParaRPr sz="2200"/>
          </a:p>
          <a:p>
            <a:pPr marL="0" lvl="0" indent="0" algn="ctr" rtl="0">
              <a:lnSpc>
                <a:spcPct val="90000"/>
              </a:lnSpc>
              <a:spcBef>
                <a:spcPts val="1000"/>
              </a:spcBef>
              <a:spcAft>
                <a:spcPts val="0"/>
              </a:spcAft>
              <a:buSzPts val="2400"/>
              <a:buNone/>
            </a:pPr>
            <a:r>
              <a:rPr lang="en-GB" sz="2200"/>
              <a:t>Upper GI/ Colorectal: sharath.gangadhara@nhs.net</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2"/>
          <p:cNvSpPr txBox="1">
            <a:spLocks noGrp="1"/>
          </p:cNvSpPr>
          <p:nvPr>
            <p:ph type="body" idx="1"/>
          </p:nvPr>
        </p:nvSpPr>
        <p:spPr>
          <a:xfrm>
            <a:off x="882450" y="1106726"/>
            <a:ext cx="10515600" cy="4560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pSp>
        <p:nvGrpSpPr>
          <p:cNvPr id="101" name="Google Shape;101;p12"/>
          <p:cNvGrpSpPr/>
          <p:nvPr/>
        </p:nvGrpSpPr>
        <p:grpSpPr>
          <a:xfrm>
            <a:off x="6337875" y="3123700"/>
            <a:ext cx="5139275" cy="2900400"/>
            <a:chOff x="444425" y="336250"/>
            <a:chExt cx="5139275" cy="2900400"/>
          </a:xfrm>
        </p:grpSpPr>
        <p:pic>
          <p:nvPicPr>
            <p:cNvPr id="102" name="Google Shape;102;p12"/>
            <p:cNvPicPr preferRelativeResize="0"/>
            <p:nvPr/>
          </p:nvPicPr>
          <p:blipFill rotWithShape="1">
            <a:blip r:embed="rId3">
              <a:alphaModFix/>
            </a:blip>
            <a:srcRect l="16648" t="24238" r="61117" b="43699"/>
            <a:stretch/>
          </p:blipFill>
          <p:spPr>
            <a:xfrm>
              <a:off x="444425" y="550600"/>
              <a:ext cx="3295650" cy="2686050"/>
            </a:xfrm>
            <a:prstGeom prst="rect">
              <a:avLst/>
            </a:prstGeom>
            <a:noFill/>
            <a:ln>
              <a:noFill/>
            </a:ln>
          </p:spPr>
        </p:pic>
        <p:sp>
          <p:nvSpPr>
            <p:cNvPr id="103" name="Google Shape;103;p12"/>
            <p:cNvSpPr txBox="1"/>
            <p:nvPr/>
          </p:nvSpPr>
          <p:spPr>
            <a:xfrm>
              <a:off x="486700" y="336250"/>
              <a:ext cx="5097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latin typeface="Lato"/>
                  <a:ea typeface="Lato"/>
                  <a:cs typeface="Lato"/>
                  <a:sym typeface="Lato"/>
                </a:rPr>
                <a:t>West of England</a:t>
              </a:r>
              <a:endParaRPr sz="1300">
                <a:latin typeface="Lato"/>
                <a:ea typeface="Lato"/>
                <a:cs typeface="Lato"/>
                <a:sym typeface="Lato"/>
              </a:endParaRPr>
            </a:p>
          </p:txBody>
        </p:sp>
      </p:grpSp>
      <p:grpSp>
        <p:nvGrpSpPr>
          <p:cNvPr id="104" name="Google Shape;104;p12"/>
          <p:cNvGrpSpPr/>
          <p:nvPr/>
        </p:nvGrpSpPr>
        <p:grpSpPr>
          <a:xfrm>
            <a:off x="543750" y="353950"/>
            <a:ext cx="8839200" cy="2558050"/>
            <a:chOff x="543750" y="353950"/>
            <a:chExt cx="8839200" cy="2558050"/>
          </a:xfrm>
        </p:grpSpPr>
        <p:pic>
          <p:nvPicPr>
            <p:cNvPr id="105" name="Google Shape;105;p12"/>
            <p:cNvPicPr preferRelativeResize="0"/>
            <p:nvPr/>
          </p:nvPicPr>
          <p:blipFill rotWithShape="1">
            <a:blip r:embed="rId4">
              <a:alphaModFix/>
            </a:blip>
            <a:srcRect l="16971" t="40076" r="15144" b="26527"/>
            <a:stretch/>
          </p:blipFill>
          <p:spPr>
            <a:xfrm>
              <a:off x="543750" y="464075"/>
              <a:ext cx="8839200" cy="2447925"/>
            </a:xfrm>
            <a:prstGeom prst="rect">
              <a:avLst/>
            </a:prstGeom>
            <a:noFill/>
            <a:ln>
              <a:noFill/>
            </a:ln>
          </p:spPr>
        </p:pic>
        <p:sp>
          <p:nvSpPr>
            <p:cNvPr id="106" name="Google Shape;106;p12"/>
            <p:cNvSpPr txBox="1"/>
            <p:nvPr/>
          </p:nvSpPr>
          <p:spPr>
            <a:xfrm>
              <a:off x="543750" y="353950"/>
              <a:ext cx="5097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Whole Colorectal Portfolio</a:t>
              </a:r>
              <a:endParaRPr sz="1200">
                <a:latin typeface="Lato"/>
                <a:ea typeface="Lato"/>
                <a:cs typeface="Lato"/>
                <a:sym typeface="Lato"/>
              </a:endParaRPr>
            </a:p>
          </p:txBody>
        </p:sp>
      </p:grpSp>
      <p:pic>
        <p:nvPicPr>
          <p:cNvPr id="107" name="Google Shape;107;p12"/>
          <p:cNvPicPr preferRelativeResize="0"/>
          <p:nvPr/>
        </p:nvPicPr>
        <p:blipFill rotWithShape="1">
          <a:blip r:embed="rId5">
            <a:alphaModFix/>
          </a:blip>
          <a:srcRect/>
          <a:stretch/>
        </p:blipFill>
        <p:spPr>
          <a:xfrm>
            <a:off x="741350" y="3189725"/>
            <a:ext cx="4629150" cy="1162050"/>
          </a:xfrm>
          <a:prstGeom prst="rect">
            <a:avLst/>
          </a:prstGeom>
          <a:noFill/>
          <a:ln>
            <a:noFill/>
          </a:ln>
        </p:spPr>
      </p:pic>
      <p:pic>
        <p:nvPicPr>
          <p:cNvPr id="108" name="Google Shape;108;p12"/>
          <p:cNvPicPr preferRelativeResize="0"/>
          <p:nvPr/>
        </p:nvPicPr>
        <p:blipFill rotWithShape="1">
          <a:blip r:embed="rId6">
            <a:alphaModFix/>
          </a:blip>
          <a:srcRect/>
          <a:stretch/>
        </p:blipFill>
        <p:spPr>
          <a:xfrm>
            <a:off x="3964375" y="925950"/>
            <a:ext cx="1120625" cy="492500"/>
          </a:xfrm>
          <a:prstGeom prst="rect">
            <a:avLst/>
          </a:prstGeom>
          <a:noFill/>
          <a:ln>
            <a:noFill/>
          </a:ln>
        </p:spPr>
      </p:pic>
      <p:pic>
        <p:nvPicPr>
          <p:cNvPr id="109" name="Google Shape;109;p12" title="Chart"/>
          <p:cNvPicPr preferRelativeResize="0"/>
          <p:nvPr/>
        </p:nvPicPr>
        <p:blipFill>
          <a:blip r:embed="rId7">
            <a:alphaModFix/>
          </a:blip>
          <a:stretch>
            <a:fillRect/>
          </a:stretch>
        </p:blipFill>
        <p:spPr>
          <a:xfrm>
            <a:off x="6208950" y="3123703"/>
            <a:ext cx="4690686" cy="290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a:t>Colorectal Cancer Studies - open and in set-up in SWAG region</a:t>
            </a:r>
            <a:endParaRPr sz="2400" b="1"/>
          </a:p>
        </p:txBody>
      </p:sp>
      <p:graphicFrame>
        <p:nvGraphicFramePr>
          <p:cNvPr id="116" name="Google Shape;116;p13"/>
          <p:cNvGraphicFramePr/>
          <p:nvPr/>
        </p:nvGraphicFramePr>
        <p:xfrm>
          <a:off x="124125" y="511975"/>
          <a:ext cx="11960250" cy="6554660"/>
        </p:xfrm>
        <a:graphic>
          <a:graphicData uri="http://schemas.openxmlformats.org/drawingml/2006/table">
            <a:tbl>
              <a:tblPr>
                <a:noFill/>
                <a:tableStyleId>{94220111-F029-44E2-80FE-942F7778FC36}</a:tableStyleId>
              </a:tblPr>
              <a:tblGrid>
                <a:gridCol w="4395275"/>
                <a:gridCol w="2947300"/>
                <a:gridCol w="1742675"/>
                <a:gridCol w="735775"/>
                <a:gridCol w="764650"/>
                <a:gridCol w="671625"/>
                <a:gridCol w="702950"/>
              </a:tblGrid>
              <a:tr h="368675">
                <a:tc>
                  <a:txBody>
                    <a:bodyPr/>
                    <a:lstStyle/>
                    <a:p>
                      <a:pPr marL="0" lvl="0" indent="0" algn="l" rtl="0">
                        <a:spcBef>
                          <a:spcPts val="0"/>
                        </a:spcBef>
                        <a:spcAft>
                          <a:spcPts val="0"/>
                        </a:spcAft>
                        <a:buNone/>
                      </a:pPr>
                      <a:r>
                        <a:rPr lang="en-GB" sz="1100">
                          <a:solidFill>
                            <a:schemeClr val="lt1"/>
                          </a:solidFill>
                        </a:rPr>
                        <a:t>Short Name</a:t>
                      </a:r>
                      <a:endParaRPr sz="11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Sites</a:t>
                      </a:r>
                      <a:endParaRPr sz="11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rPr>
                        <a:t>Status</a:t>
                      </a:r>
                      <a:endParaRPr sz="11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900">
                          <a:solidFill>
                            <a:schemeClr val="lt1"/>
                          </a:solidFill>
                        </a:rPr>
                        <a:t>Opening date</a:t>
                      </a:r>
                      <a:endParaRPr sz="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900">
                          <a:solidFill>
                            <a:schemeClr val="lt1"/>
                          </a:solidFill>
                        </a:rPr>
                        <a:t>Closure date</a:t>
                      </a:r>
                      <a:endParaRPr sz="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900">
                          <a:solidFill>
                            <a:schemeClr val="lt1"/>
                          </a:solidFill>
                        </a:rPr>
                        <a:t>Sample Size England</a:t>
                      </a:r>
                      <a:endParaRPr sz="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900">
                          <a:solidFill>
                            <a:schemeClr val="lt1"/>
                          </a:solidFill>
                        </a:rPr>
                        <a:t>England Recruits</a:t>
                      </a:r>
                      <a:endParaRPr sz="9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r>
              <a:tr h="376550">
                <a:tc>
                  <a:txBody>
                    <a:bodyPr/>
                    <a:lstStyle/>
                    <a:p>
                      <a:pPr marL="0" lvl="0" indent="0" algn="l" rtl="0">
                        <a:spcBef>
                          <a:spcPts val="0"/>
                        </a:spcBef>
                        <a:spcAft>
                          <a:spcPts val="0"/>
                        </a:spcAft>
                        <a:buNone/>
                      </a:pPr>
                      <a:r>
                        <a:rPr lang="en-GB" sz="1100"/>
                        <a:t>Add-Aspirin</a:t>
                      </a:r>
                      <a:endParaRPr sz="11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GB" sz="1100"/>
                        <a:t>UHBW, GHFT, GWH, Musgrove, NBT, Yeovil</a:t>
                      </a:r>
                      <a:endParaRPr sz="11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GB" sz="1100"/>
                        <a:t>05/10/15</a:t>
                      </a:r>
                      <a:endParaRPr sz="11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GB" sz="1100"/>
                        <a:t>31/01/22</a:t>
                      </a:r>
                      <a:endParaRPr sz="1100"/>
                    </a:p>
                  </a:txBody>
                  <a:tcPr marL="91425" marR="91425" marT="91425" marB="91425">
                    <a:lnT w="9525" cap="flat" cmpd="sng">
                      <a:solidFill>
                        <a:schemeClr val="dk1"/>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GB" sz="1100"/>
                        <a:t>7351 </a:t>
                      </a:r>
                      <a:endParaRPr sz="1100"/>
                    </a:p>
                  </a:txBody>
                  <a:tcPr marL="91425" marR="91425" marT="91425" marB="91425">
                    <a:lnT w="9525" cap="flat" cmpd="sng">
                      <a:solidFill>
                        <a:schemeClr val="dk1"/>
                      </a:solidFill>
                      <a:prstDash val="solid"/>
                      <a:round/>
                      <a:headEnd type="none" w="sm" len="sm"/>
                      <a:tailEnd type="none" w="sm" len="sm"/>
                    </a:lnT>
                    <a:solidFill>
                      <a:srgbClr val="FF9900"/>
                    </a:solidFill>
                  </a:tcPr>
                </a:tc>
                <a:tc>
                  <a:txBody>
                    <a:bodyPr/>
                    <a:lstStyle/>
                    <a:p>
                      <a:pPr marL="0" lvl="0" indent="0" algn="l" rtl="0">
                        <a:spcBef>
                          <a:spcPts val="0"/>
                        </a:spcBef>
                        <a:spcAft>
                          <a:spcPts val="0"/>
                        </a:spcAft>
                        <a:buNone/>
                      </a:pPr>
                      <a:r>
                        <a:rPr lang="en-GB" sz="1100"/>
                        <a:t>6,904</a:t>
                      </a:r>
                      <a:endParaRPr sz="1100"/>
                    </a:p>
                  </a:txBody>
                  <a:tcPr marL="91425" marR="91425" marT="91425" marB="91425">
                    <a:lnT w="9525" cap="flat" cmpd="sng">
                      <a:solidFill>
                        <a:schemeClr val="dk1"/>
                      </a:solidFill>
                      <a:prstDash val="solid"/>
                      <a:round/>
                      <a:headEnd type="none" w="sm" len="sm"/>
                      <a:tailEnd type="none" w="sm" len="sm"/>
                    </a:lnT>
                    <a:solidFill>
                      <a:srgbClr val="FF9900"/>
                    </a:solidFill>
                  </a:tcPr>
                </a:tc>
              </a:tr>
              <a:tr h="341125">
                <a:tc>
                  <a:txBody>
                    <a:bodyPr/>
                    <a:lstStyle/>
                    <a:p>
                      <a:pPr marL="0" lvl="0" indent="0" algn="l" rtl="0">
                        <a:spcBef>
                          <a:spcPts val="0"/>
                        </a:spcBef>
                        <a:spcAft>
                          <a:spcPts val="0"/>
                        </a:spcAft>
                        <a:buNone/>
                      </a:pPr>
                      <a:r>
                        <a:rPr lang="en-GB" sz="1100"/>
                        <a:t>ICI Genetics</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 Musgrove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12/04/19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31/03/24</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1000</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312</a:t>
                      </a:r>
                      <a:endParaRPr sz="1100"/>
                    </a:p>
                  </a:txBody>
                  <a:tcPr marL="91425" marR="91425" marT="91425" marB="91425">
                    <a:solidFill>
                      <a:srgbClr val="FF0000"/>
                    </a:solidFill>
                  </a:tcPr>
                </a:tc>
              </a:tr>
              <a:tr h="367700">
                <a:tc>
                  <a:txBody>
                    <a:bodyPr/>
                    <a:lstStyle/>
                    <a:p>
                      <a:pPr marL="0" lvl="0" indent="0" algn="l" rtl="0">
                        <a:spcBef>
                          <a:spcPts val="0"/>
                        </a:spcBef>
                        <a:spcAft>
                          <a:spcPts val="0"/>
                        </a:spcAft>
                        <a:buNone/>
                      </a:pPr>
                      <a:r>
                        <a:rPr lang="en-GB" sz="1100"/>
                        <a:t>PLATO - PersonaLising Anal cancer radioTherapy dOse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Cheltenham, </a:t>
                      </a:r>
                      <a:r>
                        <a:rPr lang="en-GB" sz="1100">
                          <a:solidFill>
                            <a:schemeClr val="dk1"/>
                          </a:solidFill>
                        </a:rPr>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13/01/17</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31/03/23</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639</a:t>
                      </a:r>
                      <a:endParaRPr sz="1100"/>
                    </a:p>
                  </a:txBody>
                  <a:tcPr marL="91425" marR="91425" marT="91425" marB="91425">
                    <a:solidFill>
                      <a:srgbClr val="FF9900"/>
                    </a:solidFill>
                  </a:tcPr>
                </a:tc>
                <a:tc>
                  <a:txBody>
                    <a:bodyPr/>
                    <a:lstStyle/>
                    <a:p>
                      <a:pPr marL="0" lvl="0" indent="0" algn="l" rtl="0">
                        <a:spcBef>
                          <a:spcPts val="0"/>
                        </a:spcBef>
                        <a:spcAft>
                          <a:spcPts val="0"/>
                        </a:spcAft>
                        <a:buNone/>
                      </a:pPr>
                      <a:r>
                        <a:rPr lang="en-GB" sz="1100"/>
                        <a:t>417</a:t>
                      </a:r>
                      <a:endParaRPr sz="1100"/>
                    </a:p>
                  </a:txBody>
                  <a:tcPr marL="91425" marR="91425" marT="91425" marB="91425">
                    <a:solidFill>
                      <a:srgbClr val="FF9900"/>
                    </a:solidFill>
                  </a:tcPr>
                </a:tc>
              </a:tr>
              <a:tr h="332300">
                <a:tc>
                  <a:txBody>
                    <a:bodyPr/>
                    <a:lstStyle/>
                    <a:p>
                      <a:pPr marL="0" lvl="0" indent="0" algn="l" rtl="0">
                        <a:spcBef>
                          <a:spcPts val="0"/>
                        </a:spcBef>
                        <a:spcAft>
                          <a:spcPts val="0"/>
                        </a:spcAft>
                        <a:buNone/>
                      </a:pPr>
                      <a:r>
                        <a:rPr lang="en-GB" sz="1100"/>
                        <a:t>CORGI 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14/07/17</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01/03/24</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4400</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341</a:t>
                      </a:r>
                      <a:endParaRPr sz="1100"/>
                    </a:p>
                  </a:txBody>
                  <a:tcPr marL="91425" marR="91425" marT="91425" marB="91425">
                    <a:solidFill>
                      <a:srgbClr val="FF0000"/>
                    </a:solidFill>
                  </a:tcPr>
                </a:tc>
              </a:tr>
              <a:tr h="314600">
                <a:tc>
                  <a:txBody>
                    <a:bodyPr/>
                    <a:lstStyle/>
                    <a:p>
                      <a:pPr marL="0" lvl="0" indent="0" algn="l" rtl="0">
                        <a:spcBef>
                          <a:spcPts val="0"/>
                        </a:spcBef>
                        <a:spcAft>
                          <a:spcPts val="0"/>
                        </a:spcAft>
                        <a:buNone/>
                      </a:pPr>
                      <a:r>
                        <a:rPr lang="en-GB" sz="1100"/>
                        <a:t>TRIGGER Trial</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 RUH</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14/03/16</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31/12/21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85</a:t>
                      </a:r>
                      <a:endParaRPr sz="1100"/>
                    </a:p>
                  </a:txBody>
                  <a:tcPr marL="91425" marR="91425" marT="91425" marB="91425">
                    <a:solidFill>
                      <a:srgbClr val="00FF00"/>
                    </a:solidFill>
                  </a:tcPr>
                </a:tc>
                <a:tc>
                  <a:txBody>
                    <a:bodyPr/>
                    <a:lstStyle/>
                    <a:p>
                      <a:pPr marL="0" lvl="0" indent="0" algn="l" rtl="0">
                        <a:spcBef>
                          <a:spcPts val="0"/>
                        </a:spcBef>
                        <a:spcAft>
                          <a:spcPts val="0"/>
                        </a:spcAft>
                        <a:buNone/>
                      </a:pPr>
                      <a:r>
                        <a:rPr lang="en-GB" sz="1100"/>
                        <a:t>168</a:t>
                      </a:r>
                      <a:endParaRPr sz="1100"/>
                    </a:p>
                  </a:txBody>
                  <a:tcPr marL="91425" marR="91425" marT="91425" marB="91425">
                    <a:solidFill>
                      <a:srgbClr val="00FF00"/>
                    </a:solidFill>
                  </a:tcPr>
                </a:tc>
              </a:tr>
              <a:tr h="323450">
                <a:tc>
                  <a:txBody>
                    <a:bodyPr/>
                    <a:lstStyle/>
                    <a:p>
                      <a:pPr marL="0" lvl="0" indent="0" algn="l" rtl="0">
                        <a:spcBef>
                          <a:spcPts val="0"/>
                        </a:spcBef>
                        <a:spcAft>
                          <a:spcPts val="0"/>
                        </a:spcAft>
                        <a:buNone/>
                      </a:pPr>
                      <a:r>
                        <a:rPr lang="en-GB" sz="1100"/>
                        <a:t>TRACC - Predicting Relapse in eArly Colorectal Cancer</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 Musgrove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05/12/16</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05/12/19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1000</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933</a:t>
                      </a:r>
                      <a:endParaRPr sz="1100"/>
                    </a:p>
                  </a:txBody>
                  <a:tcPr marL="91425" marR="91425" marT="91425" marB="91425">
                    <a:solidFill>
                      <a:srgbClr val="FF0000"/>
                    </a:solidFill>
                  </a:tcPr>
                </a:tc>
              </a:tr>
              <a:tr h="349975">
                <a:tc>
                  <a:txBody>
                    <a:bodyPr/>
                    <a:lstStyle/>
                    <a:p>
                      <a:pPr marL="0" lvl="0" indent="0" algn="l" rtl="0">
                        <a:spcBef>
                          <a:spcPts val="0"/>
                        </a:spcBef>
                        <a:spcAft>
                          <a:spcPts val="0"/>
                        </a:spcAft>
                        <a:buNone/>
                      </a:pPr>
                      <a:r>
                        <a:rPr lang="en-GB" sz="1100"/>
                        <a:t>The SCOTTY Study</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31/08/16</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31/12/21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150</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76</a:t>
                      </a:r>
                      <a:endParaRPr sz="1100"/>
                    </a:p>
                  </a:txBody>
                  <a:tcPr marL="91425" marR="91425" marT="91425" marB="91425">
                    <a:solidFill>
                      <a:schemeClr val="lt1"/>
                    </a:solidFill>
                  </a:tcPr>
                </a:tc>
              </a:tr>
              <a:tr h="350000">
                <a:tc>
                  <a:txBody>
                    <a:bodyPr/>
                    <a:lstStyle/>
                    <a:p>
                      <a:pPr marL="0" lvl="0" indent="0" algn="l" rtl="0">
                        <a:spcBef>
                          <a:spcPts val="0"/>
                        </a:spcBef>
                        <a:spcAft>
                          <a:spcPts val="0"/>
                        </a:spcAft>
                        <a:buNone/>
                      </a:pPr>
                      <a:r>
                        <a:rPr lang="en-GB" sz="1100"/>
                        <a:t>Phase II single-arm study of tepotinib combined with cetuximab</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to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22/04/21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24/02/22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a:t>
                      </a:r>
                      <a:endParaRPr sz="1100"/>
                    </a:p>
                  </a:txBody>
                  <a:tcPr marL="91425" marR="91425" marT="91425" marB="91425">
                    <a:solidFill>
                      <a:schemeClr val="lt1"/>
                    </a:solidFill>
                  </a:tcPr>
                </a:tc>
              </a:tr>
              <a:tr h="349975">
                <a:tc>
                  <a:txBody>
                    <a:bodyPr/>
                    <a:lstStyle/>
                    <a:p>
                      <a:pPr marL="0" lvl="0" indent="0" algn="l" rtl="0">
                        <a:spcBef>
                          <a:spcPts val="0"/>
                        </a:spcBef>
                        <a:spcAft>
                          <a:spcPts val="0"/>
                        </a:spcAft>
                        <a:buNone/>
                      </a:pPr>
                      <a:r>
                        <a:rPr lang="en-GB" sz="1100"/>
                        <a:t>The BREAKWATER Study</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Cheltenham, UHBW, Yeovil, Musgrove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In Setup, Appr. Received</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15/04/21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01/12/23</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a:t>
                      </a:r>
                      <a:endParaRPr sz="1100"/>
                    </a:p>
                  </a:txBody>
                  <a:tcPr marL="91425" marR="91425" marT="91425" marB="91425">
                    <a:solidFill>
                      <a:schemeClr val="lt1"/>
                    </a:solidFill>
                  </a:tcPr>
                </a:tc>
              </a:tr>
              <a:tr h="305750">
                <a:tc>
                  <a:txBody>
                    <a:bodyPr/>
                    <a:lstStyle/>
                    <a:p>
                      <a:pPr marL="0" lvl="0" indent="0" algn="l" rtl="0">
                        <a:spcBef>
                          <a:spcPts val="0"/>
                        </a:spcBef>
                        <a:spcAft>
                          <a:spcPts val="0"/>
                        </a:spcAft>
                        <a:buNone/>
                      </a:pPr>
                      <a:r>
                        <a:rPr lang="en-GB" sz="1100"/>
                        <a:t>APHRODITE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18/02/20</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29/08/22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95</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1</a:t>
                      </a:r>
                      <a:endParaRPr sz="1100"/>
                    </a:p>
                  </a:txBody>
                  <a:tcPr marL="91425" marR="91425" marT="91425" marB="91425">
                    <a:solidFill>
                      <a:srgbClr val="FF0000"/>
                    </a:solidFill>
                  </a:tcPr>
                </a:tc>
              </a:tr>
              <a:tr h="341125">
                <a:tc>
                  <a:txBody>
                    <a:bodyPr/>
                    <a:lstStyle/>
                    <a:p>
                      <a:pPr marL="0" lvl="0" indent="0" algn="l" rtl="0">
                        <a:spcBef>
                          <a:spcPts val="0"/>
                        </a:spcBef>
                        <a:spcAft>
                          <a:spcPts val="0"/>
                        </a:spcAft>
                        <a:buNone/>
                      </a:pPr>
                      <a:r>
                        <a:rPr lang="en-GB" sz="1100"/>
                        <a:t>PRESERVE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NBT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In Setup, Pending Appr.</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01/01/21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31/01/21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146</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a:t>
                      </a:r>
                      <a:endParaRPr sz="1100"/>
                    </a:p>
                  </a:txBody>
                  <a:tcPr marL="91425" marR="91425" marT="91425" marB="91425">
                    <a:solidFill>
                      <a:schemeClr val="lt1"/>
                    </a:solidFill>
                  </a:tcPr>
                </a:tc>
              </a:tr>
              <a:tr h="341150">
                <a:tc>
                  <a:txBody>
                    <a:bodyPr/>
                    <a:lstStyle/>
                    <a:p>
                      <a:pPr marL="0" lvl="0" indent="0" algn="l" rtl="0">
                        <a:spcBef>
                          <a:spcPts val="0"/>
                        </a:spcBef>
                        <a:spcAft>
                          <a:spcPts val="0"/>
                        </a:spcAft>
                        <a:buNone/>
                      </a:pPr>
                      <a:r>
                        <a:rPr lang="en-GB" sz="1100"/>
                        <a:t>Short-term Water-only Fasting prior to chemotherapy Trial (SWiFT)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03/03/20</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30/04/22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30</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4</a:t>
                      </a:r>
                      <a:endParaRPr sz="1100"/>
                    </a:p>
                  </a:txBody>
                  <a:tcPr marL="91425" marR="91425" marT="91425" marB="91425">
                    <a:solidFill>
                      <a:srgbClr val="FF0000"/>
                    </a:solidFill>
                  </a:tcPr>
                </a:tc>
              </a:tr>
              <a:tr h="332275">
                <a:tc>
                  <a:txBody>
                    <a:bodyPr/>
                    <a:lstStyle/>
                    <a:p>
                      <a:pPr marL="0" lvl="0" indent="0" algn="l" rtl="0">
                        <a:spcBef>
                          <a:spcPts val="0"/>
                        </a:spcBef>
                        <a:spcAft>
                          <a:spcPts val="0"/>
                        </a:spcAft>
                        <a:buNone/>
                      </a:pPr>
                      <a:r>
                        <a:rPr lang="en-GB" sz="1100"/>
                        <a:t>A Real World Evidence Study in the Management of Metastatic Colorectal Cancer: A Clinical and Patient Perspective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14/10/19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30/04/22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16</a:t>
                      </a:r>
                      <a:endParaRPr sz="1100"/>
                    </a:p>
                  </a:txBody>
                  <a:tcPr marL="91425" marR="91425" marT="91425" marB="91425">
                    <a:solidFill>
                      <a:srgbClr val="00FF00"/>
                    </a:solidFill>
                  </a:tcPr>
                </a:tc>
                <a:tc>
                  <a:txBody>
                    <a:bodyPr/>
                    <a:lstStyle/>
                    <a:p>
                      <a:pPr marL="0" lvl="0" indent="0" algn="l" rtl="0">
                        <a:spcBef>
                          <a:spcPts val="0"/>
                        </a:spcBef>
                        <a:spcAft>
                          <a:spcPts val="0"/>
                        </a:spcAft>
                        <a:buNone/>
                      </a:pPr>
                      <a:r>
                        <a:rPr lang="en-GB" sz="1100"/>
                        <a:t>38</a:t>
                      </a:r>
                      <a:endParaRPr sz="1100"/>
                    </a:p>
                  </a:txBody>
                  <a:tcPr marL="91425" marR="91425" marT="91425" marB="91425">
                    <a:solidFill>
                      <a:srgbClr val="00FF00"/>
                    </a:solidFill>
                  </a:tcPr>
                </a:tc>
              </a:tr>
              <a:tr h="341150">
                <a:tc>
                  <a:txBody>
                    <a:bodyPr/>
                    <a:lstStyle/>
                    <a:p>
                      <a:pPr marL="0" lvl="0" indent="0" algn="l" rtl="0">
                        <a:spcBef>
                          <a:spcPts val="0"/>
                        </a:spcBef>
                        <a:spcAft>
                          <a:spcPts val="0"/>
                        </a:spcAft>
                        <a:buNone/>
                      </a:pPr>
                      <a:r>
                        <a:rPr lang="en-GB" sz="1100"/>
                        <a:t>EMERGE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11/01/19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30/11/21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75</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26</a:t>
                      </a:r>
                      <a:endParaRPr sz="1100"/>
                    </a:p>
                  </a:txBody>
                  <a:tcPr marL="91425" marR="91425" marT="91425" marB="91425">
                    <a:solidFill>
                      <a:srgbClr val="FF0000"/>
                    </a:solidFill>
                  </a:tcPr>
                </a:tc>
              </a:tr>
              <a:tr h="305725">
                <a:tc>
                  <a:txBody>
                    <a:bodyPr/>
                    <a:lstStyle/>
                    <a:p>
                      <a:pPr marL="0" lvl="0" indent="0" algn="l" rtl="0">
                        <a:spcBef>
                          <a:spcPts val="0"/>
                        </a:spcBef>
                        <a:spcAft>
                          <a:spcPts val="0"/>
                        </a:spcAft>
                        <a:buNone/>
                      </a:pPr>
                      <a:r>
                        <a:rPr lang="en-GB" sz="1100"/>
                        <a:t>Prepare-ABC</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NBT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01/11/16</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01/12/21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1056</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631</a:t>
                      </a:r>
                      <a:endParaRPr sz="1100"/>
                    </a:p>
                  </a:txBody>
                  <a:tcPr marL="91425" marR="91425" marT="91425" marB="91425">
                    <a:solidFill>
                      <a:srgbClr val="FF0000"/>
                    </a:solidFill>
                  </a:tcPr>
                </a:tc>
              </a:tr>
              <a:tr h="305725">
                <a:tc>
                  <a:txBody>
                    <a:bodyPr/>
                    <a:lstStyle/>
                    <a:p>
                      <a:pPr marL="0" lvl="0" indent="0" algn="l" rtl="0">
                        <a:spcBef>
                          <a:spcPts val="0"/>
                        </a:spcBef>
                        <a:spcAft>
                          <a:spcPts val="0"/>
                        </a:spcAft>
                        <a:buNone/>
                      </a:pPr>
                      <a:r>
                        <a:rPr lang="en-GB" sz="1100"/>
                        <a:t>IMPRESS</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Yeovil, Musgrove</a:t>
                      </a:r>
                      <a:endParaRPr sz="1100"/>
                    </a:p>
                  </a:txBody>
                  <a:tcPr marL="91425" marR="91425" marT="91425" marB="91425">
                    <a:solidFill>
                      <a:schemeClr val="lt1"/>
                    </a:solidFill>
                  </a:tcPr>
                </a:tc>
                <a:tc>
                  <a:txBody>
                    <a:bodyPr/>
                    <a:lstStyle/>
                    <a:p>
                      <a:pPr marL="0" lvl="0" indent="0" algn="l" rtl="0">
                        <a:spcBef>
                          <a:spcPts val="0"/>
                        </a:spcBef>
                        <a:spcAft>
                          <a:spcPts val="0"/>
                        </a:spcAft>
                        <a:buClr>
                          <a:schemeClr val="dk1"/>
                        </a:buClr>
                        <a:buSzPts val="1100"/>
                        <a:buFont typeface="Arial"/>
                        <a:buNone/>
                      </a:pPr>
                      <a:r>
                        <a:rPr lang="en-GB" sz="1100">
                          <a:solidFill>
                            <a:schemeClr val="dk1"/>
                          </a:solidFill>
                        </a:rPr>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20/08/14</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31/08/19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243</a:t>
                      </a:r>
                      <a:endParaRPr sz="1100"/>
                    </a:p>
                  </a:txBody>
                  <a:tcPr marL="91425" marR="91425" marT="91425" marB="91425">
                    <a:solidFill>
                      <a:srgbClr val="00FF00"/>
                    </a:solidFill>
                  </a:tcPr>
                </a:tc>
                <a:tc>
                  <a:txBody>
                    <a:bodyPr/>
                    <a:lstStyle/>
                    <a:p>
                      <a:pPr marL="0" lvl="0" indent="0" algn="l" rtl="0">
                        <a:spcBef>
                          <a:spcPts val="0"/>
                        </a:spcBef>
                        <a:spcAft>
                          <a:spcPts val="0"/>
                        </a:spcAft>
                        <a:buNone/>
                      </a:pPr>
                      <a:r>
                        <a:rPr lang="en-GB" sz="1100"/>
                        <a:t>254</a:t>
                      </a:r>
                      <a:endParaRPr sz="1100"/>
                    </a:p>
                  </a:txBody>
                  <a:tcPr marL="91425" marR="91425" marT="91425" marB="91425">
                    <a:solidFill>
                      <a:srgbClr val="00FF00"/>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aphicFrame>
        <p:nvGraphicFramePr>
          <p:cNvPr id="121" name="Google Shape;121;p14"/>
          <p:cNvGraphicFramePr/>
          <p:nvPr/>
        </p:nvGraphicFramePr>
        <p:xfrm>
          <a:off x="244575" y="968975"/>
          <a:ext cx="11676600" cy="4266960"/>
        </p:xfrm>
        <a:graphic>
          <a:graphicData uri="http://schemas.openxmlformats.org/drawingml/2006/table">
            <a:tbl>
              <a:tblPr>
                <a:noFill/>
                <a:tableStyleId>{94220111-F029-44E2-80FE-942F7778FC36}</a:tableStyleId>
              </a:tblPr>
              <a:tblGrid>
                <a:gridCol w="4588750"/>
                <a:gridCol w="2627350"/>
                <a:gridCol w="1180725"/>
                <a:gridCol w="926175"/>
                <a:gridCol w="893525"/>
                <a:gridCol w="707250"/>
                <a:gridCol w="752825"/>
              </a:tblGrid>
              <a:tr h="634650">
                <a:tc>
                  <a:txBody>
                    <a:bodyPr/>
                    <a:lstStyle/>
                    <a:p>
                      <a:pPr marL="0" lvl="0" indent="0" algn="l" rtl="0">
                        <a:spcBef>
                          <a:spcPts val="0"/>
                        </a:spcBef>
                        <a:spcAft>
                          <a:spcPts val="0"/>
                        </a:spcAft>
                        <a:buNone/>
                      </a:pPr>
                      <a:r>
                        <a:rPr lang="en-GB" sz="1100">
                          <a:solidFill>
                            <a:schemeClr val="lt1"/>
                          </a:solidFill>
                        </a:rPr>
                        <a:t>Short Name</a:t>
                      </a:r>
                      <a:endParaRPr sz="11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100">
                          <a:solidFill>
                            <a:schemeClr val="lt1"/>
                          </a:solidFill>
                        </a:rPr>
                        <a:t>Sites</a:t>
                      </a:r>
                      <a:endParaRPr sz="11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100">
                          <a:solidFill>
                            <a:schemeClr val="lt1"/>
                          </a:solidFill>
                        </a:rPr>
                        <a:t>Status</a:t>
                      </a:r>
                      <a:endParaRPr sz="11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100">
                          <a:solidFill>
                            <a:schemeClr val="lt1"/>
                          </a:solidFill>
                        </a:rPr>
                        <a:t>Opening date</a:t>
                      </a:r>
                      <a:endParaRPr sz="11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100">
                          <a:solidFill>
                            <a:schemeClr val="lt1"/>
                          </a:solidFill>
                        </a:rPr>
                        <a:t>Closure date</a:t>
                      </a:r>
                      <a:endParaRPr sz="11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000">
                          <a:solidFill>
                            <a:schemeClr val="lt1"/>
                          </a:solidFill>
                        </a:rPr>
                        <a:t>Sample Size England</a:t>
                      </a:r>
                      <a:endParaRPr sz="10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000">
                          <a:solidFill>
                            <a:schemeClr val="lt1"/>
                          </a:solidFill>
                        </a:rPr>
                        <a:t>England Recruits</a:t>
                      </a:r>
                      <a:endParaRPr sz="1000">
                        <a:solidFill>
                          <a:schemeClr val="lt1"/>
                        </a:solidFill>
                      </a:endParaRPr>
                    </a:p>
                  </a:txBody>
                  <a:tcPr marL="91425" marR="91425" marT="91425" marB="91425">
                    <a:solidFill>
                      <a:srgbClr val="193E72"/>
                    </a:solidFill>
                  </a:tcPr>
                </a:tc>
              </a:tr>
              <a:tr h="378025">
                <a:tc>
                  <a:txBody>
                    <a:bodyPr/>
                    <a:lstStyle/>
                    <a:p>
                      <a:pPr marL="0" lvl="0" indent="0" algn="l" rtl="0">
                        <a:spcBef>
                          <a:spcPts val="0"/>
                        </a:spcBef>
                        <a:spcAft>
                          <a:spcPts val="0"/>
                        </a:spcAft>
                        <a:buNone/>
                      </a:pPr>
                      <a:r>
                        <a:rPr lang="en-GB" sz="1100"/>
                        <a:t>NIHR BioResource - Rare Diseases</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 NBT, RUH</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13/09/2012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31/03/2022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22000</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12,728</a:t>
                      </a:r>
                      <a:endParaRPr sz="1100"/>
                    </a:p>
                  </a:txBody>
                  <a:tcPr marL="91425" marR="91425" marT="91425" marB="91425">
                    <a:solidFill>
                      <a:srgbClr val="FF0000"/>
                    </a:solidFill>
                  </a:tcPr>
                </a:tc>
              </a:tr>
              <a:tr h="342625">
                <a:tc>
                  <a:txBody>
                    <a:bodyPr/>
                    <a:lstStyle/>
                    <a:p>
                      <a:pPr marL="0" lvl="0" indent="0" algn="l" rtl="0">
                        <a:spcBef>
                          <a:spcPts val="0"/>
                        </a:spcBef>
                        <a:spcAft>
                          <a:spcPts val="0"/>
                        </a:spcAft>
                        <a:buNone/>
                      </a:pPr>
                      <a:r>
                        <a:rPr lang="en-GB" sz="1100"/>
                        <a:t>Colorectal Cancer Cohort Study (COLO-COHORT)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Glos, Yeovil (EoI)</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03/12/2019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14/07/2024</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15000</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1,259</a:t>
                      </a:r>
                      <a:endParaRPr sz="1100"/>
                    </a:p>
                  </a:txBody>
                  <a:tcPr marL="91425" marR="91425" marT="91425" marB="91425">
                    <a:solidFill>
                      <a:srgbClr val="FF0000"/>
                    </a:solidFill>
                  </a:tcPr>
                </a:tc>
              </a:tr>
              <a:tr h="351475">
                <a:tc>
                  <a:txBody>
                    <a:bodyPr/>
                    <a:lstStyle/>
                    <a:p>
                      <a:pPr marL="0" lvl="0" indent="0" algn="l" rtl="0">
                        <a:spcBef>
                          <a:spcPts val="0"/>
                        </a:spcBef>
                        <a:spcAft>
                          <a:spcPts val="0"/>
                        </a:spcAft>
                        <a:buNone/>
                      </a:pPr>
                      <a:r>
                        <a:rPr lang="en-GB" sz="1100"/>
                        <a:t>VODECA</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RUH, NBT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02/01/2019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28/02/2022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1000</a:t>
                      </a:r>
                      <a:endParaRPr sz="1100"/>
                    </a:p>
                  </a:txBody>
                  <a:tcPr marL="91425" marR="91425" marT="91425" marB="91425">
                    <a:solidFill>
                      <a:srgbClr val="FF9900"/>
                    </a:solidFill>
                  </a:tcPr>
                </a:tc>
                <a:tc>
                  <a:txBody>
                    <a:bodyPr/>
                    <a:lstStyle/>
                    <a:p>
                      <a:pPr marL="0" lvl="0" indent="0" algn="l" rtl="0">
                        <a:spcBef>
                          <a:spcPts val="0"/>
                        </a:spcBef>
                        <a:spcAft>
                          <a:spcPts val="0"/>
                        </a:spcAft>
                        <a:buNone/>
                      </a:pPr>
                      <a:r>
                        <a:rPr lang="en-GB" sz="1100"/>
                        <a:t>731</a:t>
                      </a:r>
                      <a:endParaRPr sz="1100"/>
                    </a:p>
                  </a:txBody>
                  <a:tcPr marL="91425" marR="91425" marT="91425" marB="91425">
                    <a:solidFill>
                      <a:srgbClr val="FF9900"/>
                    </a:solidFill>
                  </a:tcPr>
                </a:tc>
              </a:tr>
              <a:tr h="378050">
                <a:tc>
                  <a:txBody>
                    <a:bodyPr/>
                    <a:lstStyle/>
                    <a:p>
                      <a:pPr marL="0" lvl="0" indent="0" algn="l" rtl="0">
                        <a:spcBef>
                          <a:spcPts val="0"/>
                        </a:spcBef>
                        <a:spcAft>
                          <a:spcPts val="0"/>
                        </a:spcAft>
                        <a:buNone/>
                      </a:pPr>
                      <a:r>
                        <a:rPr lang="en-GB" sz="1100"/>
                        <a:t>CReST2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NBT, Musgrove</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08/05/2017</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30/04/2022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450</a:t>
                      </a:r>
                      <a:endParaRPr sz="1100"/>
                    </a:p>
                  </a:txBody>
                  <a:tcPr marL="91425" marR="91425" marT="91425" marB="91425">
                    <a:solidFill>
                      <a:srgbClr val="FF9900"/>
                    </a:solidFill>
                  </a:tcPr>
                </a:tc>
                <a:tc>
                  <a:txBody>
                    <a:bodyPr/>
                    <a:lstStyle/>
                    <a:p>
                      <a:pPr marL="0" lvl="0" indent="0" algn="l" rtl="0">
                        <a:spcBef>
                          <a:spcPts val="0"/>
                        </a:spcBef>
                        <a:spcAft>
                          <a:spcPts val="0"/>
                        </a:spcAft>
                        <a:buNone/>
                      </a:pPr>
                      <a:r>
                        <a:rPr lang="en-GB" sz="1100"/>
                        <a:t>292</a:t>
                      </a:r>
                      <a:endParaRPr sz="1100"/>
                    </a:p>
                  </a:txBody>
                  <a:tcPr marL="91425" marR="91425" marT="91425" marB="91425">
                    <a:solidFill>
                      <a:srgbClr val="FF9900"/>
                    </a:solidFill>
                  </a:tcPr>
                </a:tc>
              </a:tr>
              <a:tr h="367325">
                <a:tc>
                  <a:txBody>
                    <a:bodyPr/>
                    <a:lstStyle/>
                    <a:p>
                      <a:pPr marL="0" lvl="0" indent="0" algn="l" rtl="0">
                        <a:spcBef>
                          <a:spcPts val="0"/>
                        </a:spcBef>
                        <a:spcAft>
                          <a:spcPts val="0"/>
                        </a:spcAft>
                        <a:buNone/>
                      </a:pPr>
                      <a:r>
                        <a:rPr lang="en-GB" sz="1100"/>
                        <a:t>IntAct- IFA to prevent anastomotic leak in rectal cancer surgery</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RUH</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20/10/2017</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31/03/2022</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440</a:t>
                      </a:r>
                      <a:endParaRPr sz="1100"/>
                    </a:p>
                  </a:txBody>
                  <a:tcPr marL="91425" marR="91425" marT="91425" marB="91425">
                    <a:solidFill>
                      <a:srgbClr val="FF0000"/>
                    </a:solidFill>
                  </a:tcPr>
                </a:tc>
                <a:tc>
                  <a:txBody>
                    <a:bodyPr/>
                    <a:lstStyle/>
                    <a:p>
                      <a:pPr marL="0" lvl="0" indent="0" algn="l" rtl="0">
                        <a:spcBef>
                          <a:spcPts val="0"/>
                        </a:spcBef>
                        <a:spcAft>
                          <a:spcPts val="0"/>
                        </a:spcAft>
                        <a:buNone/>
                      </a:pPr>
                      <a:r>
                        <a:rPr lang="en-GB" sz="1100"/>
                        <a:t>231</a:t>
                      </a:r>
                      <a:endParaRPr sz="1100"/>
                    </a:p>
                  </a:txBody>
                  <a:tcPr marL="91425" marR="91425" marT="91425" marB="91425">
                    <a:solidFill>
                      <a:srgbClr val="FF0000"/>
                    </a:solidFill>
                  </a:tcPr>
                </a:tc>
              </a:tr>
              <a:tr h="386875">
                <a:tc>
                  <a:txBody>
                    <a:bodyPr/>
                    <a:lstStyle/>
                    <a:p>
                      <a:pPr marL="0" lvl="0" indent="0" algn="l" rtl="0">
                        <a:spcBef>
                          <a:spcPts val="0"/>
                        </a:spcBef>
                        <a:spcAft>
                          <a:spcPts val="0"/>
                        </a:spcAft>
                        <a:buNone/>
                      </a:pPr>
                      <a:r>
                        <a:rPr lang="en-GB" sz="1100"/>
                        <a:t>STAR-TReC</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NBT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With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14/06/2017</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31/12/2021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60</a:t>
                      </a:r>
                      <a:endParaRPr sz="1100"/>
                    </a:p>
                  </a:txBody>
                  <a:tcPr marL="91425" marR="91425" marT="91425" marB="91425">
                    <a:solidFill>
                      <a:srgbClr val="00FF00"/>
                    </a:solidFill>
                  </a:tcPr>
                </a:tc>
                <a:tc>
                  <a:txBody>
                    <a:bodyPr/>
                    <a:lstStyle/>
                    <a:p>
                      <a:pPr marL="0" lvl="0" indent="0" algn="l" rtl="0">
                        <a:spcBef>
                          <a:spcPts val="0"/>
                        </a:spcBef>
                        <a:spcAft>
                          <a:spcPts val="0"/>
                        </a:spcAft>
                        <a:buNone/>
                      </a:pPr>
                      <a:r>
                        <a:rPr lang="en-GB" sz="1100"/>
                        <a:t>97</a:t>
                      </a:r>
                      <a:endParaRPr sz="1100"/>
                    </a:p>
                  </a:txBody>
                  <a:tcPr marL="91425" marR="91425" marT="91425" marB="91425">
                    <a:solidFill>
                      <a:srgbClr val="00FF00"/>
                    </a:solidFill>
                  </a:tcPr>
                </a:tc>
              </a:tr>
              <a:tr h="431125">
                <a:tc>
                  <a:txBody>
                    <a:bodyPr/>
                    <a:lstStyle/>
                    <a:p>
                      <a:pPr marL="0" lvl="0" indent="0" algn="l" rtl="0">
                        <a:spcBef>
                          <a:spcPts val="0"/>
                        </a:spcBef>
                        <a:spcAft>
                          <a:spcPts val="0"/>
                        </a:spcAft>
                        <a:buNone/>
                      </a:pPr>
                      <a:r>
                        <a:rPr lang="en-GB" sz="1100"/>
                        <a:t>CONSIDER-19: Communicating surgical decisions during COVID-19</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UHBW, Glos, NBT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Open to Recruitment</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15/10/2020</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31/08/2021</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30</a:t>
                      </a:r>
                      <a:endParaRPr sz="1100"/>
                    </a:p>
                  </a:txBody>
                  <a:tcPr marL="91425" marR="91425" marT="91425" marB="91425">
                    <a:solidFill>
                      <a:schemeClr val="lt1"/>
                    </a:solidFill>
                  </a:tcPr>
                </a:tc>
                <a:tc>
                  <a:txBody>
                    <a:bodyPr/>
                    <a:lstStyle/>
                    <a:p>
                      <a:pPr marL="0" lvl="0" indent="0" algn="l" rtl="0">
                        <a:spcBef>
                          <a:spcPts val="0"/>
                        </a:spcBef>
                        <a:spcAft>
                          <a:spcPts val="0"/>
                        </a:spcAft>
                        <a:buNone/>
                      </a:pPr>
                      <a:r>
                        <a:rPr lang="en-GB" sz="1100"/>
                        <a:t>0*</a:t>
                      </a:r>
                      <a:endParaRPr sz="1100"/>
                    </a:p>
                  </a:txBody>
                  <a:tcPr marL="91425" marR="91425" marT="91425" marB="91425">
                    <a:solidFill>
                      <a:schemeClr val="lt1"/>
                    </a:solidFill>
                  </a:tcPr>
                </a:tc>
              </a:tr>
            </a:tbl>
          </a:graphicData>
        </a:graphic>
      </p:graphicFrame>
      <p:sp>
        <p:nvSpPr>
          <p:cNvPr id="122" name="Google Shape;122;p14"/>
          <p:cNvSpPr txBox="1"/>
          <p:nvPr/>
        </p:nvSpPr>
        <p:spPr>
          <a:xfrm>
            <a:off x="177000" y="141575"/>
            <a:ext cx="11921100" cy="55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2700" b="1">
                <a:solidFill>
                  <a:srgbClr val="193E72"/>
                </a:solidFill>
              </a:rPr>
              <a:t>Colorectal Cancer as Sub Specialty - open and in set-up</a:t>
            </a:r>
            <a:endParaRPr/>
          </a:p>
        </p:txBody>
      </p:sp>
      <p:sp>
        <p:nvSpPr>
          <p:cNvPr id="123" name="Google Shape;123;p14"/>
          <p:cNvSpPr txBox="1"/>
          <p:nvPr/>
        </p:nvSpPr>
        <p:spPr>
          <a:xfrm>
            <a:off x="399925" y="5702650"/>
            <a:ext cx="853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*recruitment data not uploaded by study team yet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30" name="Google Shape;130;p15"/>
          <p:cNvPicPr preferRelativeResize="0"/>
          <p:nvPr/>
        </p:nvPicPr>
        <p:blipFill>
          <a:blip r:embed="rId3">
            <a:alphaModFix/>
          </a:blip>
          <a:stretch>
            <a:fillRect/>
          </a:stretch>
        </p:blipFill>
        <p:spPr>
          <a:xfrm>
            <a:off x="677075" y="347025"/>
            <a:ext cx="11081824" cy="557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7" name="Google Shape;137;p16"/>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38" name="Google Shape;138;p16"/>
          <p:cNvPicPr preferRelativeResize="0"/>
          <p:nvPr/>
        </p:nvPicPr>
        <p:blipFill>
          <a:blip r:embed="rId3">
            <a:alphaModFix/>
          </a:blip>
          <a:stretch>
            <a:fillRect/>
          </a:stretch>
        </p:blipFill>
        <p:spPr>
          <a:xfrm>
            <a:off x="823900" y="81888"/>
            <a:ext cx="10544175" cy="5934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5" name="Google Shape;145;p17"/>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46" name="Google Shape;146;p17"/>
          <p:cNvPicPr preferRelativeResize="0"/>
          <p:nvPr/>
        </p:nvPicPr>
        <p:blipFill>
          <a:blip r:embed="rId3">
            <a:alphaModFix/>
          </a:blip>
          <a:stretch>
            <a:fillRect/>
          </a:stretch>
        </p:blipFill>
        <p:spPr>
          <a:xfrm>
            <a:off x="581025" y="148563"/>
            <a:ext cx="11029950" cy="5800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3" name="Google Shape;153;p18"/>
          <p:cNvSpPr txBox="1">
            <a:spLocks noGrp="1"/>
          </p:cNvSpPr>
          <p:nvPr>
            <p:ph type="body" idx="1"/>
          </p:nvPr>
        </p:nvSpPr>
        <p:spPr>
          <a:xfrm>
            <a:off x="838200" y="1535065"/>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54" name="Google Shape;154;p18"/>
          <p:cNvPicPr preferRelativeResize="0"/>
          <p:nvPr/>
        </p:nvPicPr>
        <p:blipFill>
          <a:blip r:embed="rId3">
            <a:alphaModFix/>
          </a:blip>
          <a:stretch>
            <a:fillRect/>
          </a:stretch>
        </p:blipFill>
        <p:spPr>
          <a:xfrm>
            <a:off x="604825" y="165125"/>
            <a:ext cx="10982325" cy="5848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800"/>
              <a:buFont typeface="Arial"/>
              <a:buNone/>
            </a:pPr>
            <a:r>
              <a:rPr lang="en-GB" sz="2700" b="1"/>
              <a:t>Managed Recovery  (MR)</a:t>
            </a:r>
            <a:endParaRPr sz="2700" b="1"/>
          </a:p>
        </p:txBody>
      </p:sp>
      <p:sp>
        <p:nvSpPr>
          <p:cNvPr id="161" name="Google Shape;161;p19"/>
          <p:cNvSpPr txBox="1">
            <a:spLocks noGrp="1"/>
          </p:cNvSpPr>
          <p:nvPr>
            <p:ph type="body" idx="1"/>
          </p:nvPr>
        </p:nvSpPr>
        <p:spPr>
          <a:xfrm>
            <a:off x="838200" y="1230626"/>
            <a:ext cx="10515600" cy="45609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300">
                <a:solidFill>
                  <a:schemeClr val="dk1"/>
                </a:solidFill>
              </a:rPr>
              <a:t>Requested by DHSC, NIHR is working with funders, NHS R&amp;D, research partners across the UK and patients and the public on a process to manage the recovery of multi-site studies.</a:t>
            </a:r>
            <a:endParaRPr sz="2300">
              <a:solidFill>
                <a:schemeClr val="dk1"/>
              </a:solidFill>
            </a:endParaRPr>
          </a:p>
          <a:p>
            <a:pPr marL="0" lvl="0" indent="0" algn="l" rtl="0">
              <a:lnSpc>
                <a:spcPct val="100000"/>
              </a:lnSpc>
              <a:spcBef>
                <a:spcPts val="1000"/>
              </a:spcBef>
              <a:spcAft>
                <a:spcPts val="0"/>
              </a:spcAft>
              <a:buNone/>
            </a:pPr>
            <a:endParaRPr sz="2300">
              <a:solidFill>
                <a:schemeClr val="dk1"/>
              </a:solidFill>
            </a:endParaRPr>
          </a:p>
          <a:p>
            <a:pPr marL="0" lvl="0" indent="0" algn="l" rtl="0">
              <a:lnSpc>
                <a:spcPct val="100000"/>
              </a:lnSpc>
              <a:spcBef>
                <a:spcPts val="1000"/>
              </a:spcBef>
              <a:spcAft>
                <a:spcPts val="0"/>
              </a:spcAft>
              <a:buClr>
                <a:schemeClr val="dk1"/>
              </a:buClr>
              <a:buSzPts val="1100"/>
              <a:buFont typeface="Arial"/>
              <a:buNone/>
            </a:pPr>
            <a:r>
              <a:rPr lang="en-GB" sz="2300">
                <a:solidFill>
                  <a:schemeClr val="dk1"/>
                </a:solidFill>
              </a:rPr>
              <a:t>Funders and National Speciality Leads have identified the most urgent studies</a:t>
            </a:r>
            <a:endParaRPr sz="2300">
              <a:solidFill>
                <a:schemeClr val="dk1"/>
              </a:solidFill>
            </a:endParaRPr>
          </a:p>
          <a:p>
            <a:pPr marL="0" lvl="0" indent="0" algn="l" rtl="0">
              <a:lnSpc>
                <a:spcPct val="100000"/>
              </a:lnSpc>
              <a:spcBef>
                <a:spcPts val="1000"/>
              </a:spcBef>
              <a:spcAft>
                <a:spcPts val="0"/>
              </a:spcAft>
              <a:buClr>
                <a:schemeClr val="dk1"/>
              </a:buClr>
              <a:buSzPts val="1100"/>
              <a:buFont typeface="Arial"/>
              <a:buNone/>
            </a:pPr>
            <a:endParaRPr sz="2300">
              <a:solidFill>
                <a:schemeClr val="dk1"/>
              </a:solidFill>
            </a:endParaRPr>
          </a:p>
          <a:p>
            <a:pPr marL="0" lvl="0" indent="0" algn="l" rtl="0">
              <a:lnSpc>
                <a:spcPct val="100000"/>
              </a:lnSpc>
              <a:spcBef>
                <a:spcPts val="1000"/>
              </a:spcBef>
              <a:spcAft>
                <a:spcPts val="0"/>
              </a:spcAft>
              <a:buNone/>
            </a:pPr>
            <a:r>
              <a:rPr lang="en-GB" sz="2300">
                <a:solidFill>
                  <a:schemeClr val="dk1"/>
                </a:solidFill>
              </a:rPr>
              <a:t>Research delivery teams, LCRNs and R&amp;D leadership have assessed site, regional and national delivery capacity and capability.</a:t>
            </a:r>
            <a:endParaRPr sz="2300">
              <a:solidFill>
                <a:schemeClr val="dk1"/>
              </a:solidFill>
            </a:endParaRPr>
          </a:p>
          <a:p>
            <a:pPr marL="0" lvl="0" indent="0" algn="l" rtl="0">
              <a:lnSpc>
                <a:spcPct val="100000"/>
              </a:lnSpc>
              <a:spcBef>
                <a:spcPts val="1000"/>
              </a:spcBef>
              <a:spcAft>
                <a:spcPts val="0"/>
              </a:spcAft>
              <a:buNone/>
            </a:pPr>
            <a:endParaRPr sz="2300">
              <a:solidFill>
                <a:schemeClr val="dk1"/>
              </a:solidFill>
            </a:endParaRPr>
          </a:p>
          <a:p>
            <a:pPr marL="0" lvl="0" indent="0" algn="l" rtl="0">
              <a:lnSpc>
                <a:spcPct val="100000"/>
              </a:lnSpc>
              <a:spcBef>
                <a:spcPts val="1000"/>
              </a:spcBef>
              <a:spcAft>
                <a:spcPts val="0"/>
              </a:spcAft>
              <a:buNone/>
            </a:pPr>
            <a:r>
              <a:rPr lang="en-GB" sz="2300">
                <a:solidFill>
                  <a:schemeClr val="dk1"/>
                </a:solidFill>
              </a:rPr>
              <a:t>https://www.nihr.ac.uk/researchers/managing-research-recovery.htm</a:t>
            </a:r>
            <a:endParaRPr/>
          </a:p>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2569</Words>
  <Application>Microsoft Office PowerPoint</Application>
  <PresentationFormat>Custom</PresentationFormat>
  <Paragraphs>350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Lato</vt:lpstr>
      <vt:lpstr>Calibri</vt:lpstr>
      <vt:lpstr>Custom Design</vt:lpstr>
      <vt:lpstr> SWAG Network Colorectal Cancer Clinical Advisory Group </vt:lpstr>
      <vt:lpstr>PowerPoint Presentation</vt:lpstr>
      <vt:lpstr>Colorectal Cancer Studies - open and in set-up in SWAG region</vt:lpstr>
      <vt:lpstr>PowerPoint Presentation</vt:lpstr>
      <vt:lpstr>PowerPoint Presentation</vt:lpstr>
      <vt:lpstr>PowerPoint Presentation</vt:lpstr>
      <vt:lpstr>PowerPoint Presentation</vt:lpstr>
      <vt:lpstr>PowerPoint Presentation</vt:lpstr>
      <vt:lpstr>Managed Recovery  (MR)</vt:lpstr>
      <vt:lpstr>PLATO - PersonaLising Anal cancer radioTherapy dOse (ID 31184)</vt:lpstr>
      <vt:lpstr>APHRODITE - (ID 41422)</vt:lpstr>
      <vt:lpstr>EMT2: EPA for Metastasis Trial 2 (ID 34700)</vt:lpstr>
      <vt:lpstr>Add-Aspirin (ID 18067)</vt:lpstr>
      <vt:lpstr>Updates from Colorectal National Oversight Group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Colorectal Cancer Clinical Advisory Group </dc:title>
  <dc:creator>Dunderdale, Helen</dc:creator>
  <cp:lastModifiedBy>Dunderdale, Helen</cp:lastModifiedBy>
  <cp:revision>1</cp:revision>
  <dcterms:modified xsi:type="dcterms:W3CDTF">2021-10-13T12:20:39Z</dcterms:modified>
</cp:coreProperties>
</file>