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62" r:id="rId3"/>
    <p:sldId id="257" r:id="rId4"/>
    <p:sldId id="263" r:id="rId5"/>
    <p:sldId id="264" r:id="rId6"/>
    <p:sldId id="271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32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4EEA-CD6F-4330-B005-0A1E4FB13197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DE58A-B16A-4956-A1BB-3757C0A65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2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" y="1634711"/>
            <a:ext cx="3291847" cy="3035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57" y="3902427"/>
            <a:ext cx="1897384" cy="1888240"/>
          </a:xfrm>
          <a:prstGeom prst="rect">
            <a:avLst/>
          </a:prstGeom>
        </p:spPr>
      </p:pic>
      <p:sp>
        <p:nvSpPr>
          <p:cNvPr id="15" name="Freeform 5"/>
          <p:cNvSpPr>
            <a:spLocks/>
          </p:cNvSpPr>
          <p:nvPr userDrawn="1"/>
        </p:nvSpPr>
        <p:spPr bwMode="auto">
          <a:xfrm>
            <a:off x="0" y="0"/>
            <a:ext cx="9144000" cy="3060700"/>
          </a:xfrm>
          <a:custGeom>
            <a:avLst/>
            <a:gdLst>
              <a:gd name="T0" fmla="*/ 9599 w 9599"/>
              <a:gd name="T1" fmla="*/ 3199 h 3199"/>
              <a:gd name="T2" fmla="*/ 9599 w 9599"/>
              <a:gd name="T3" fmla="*/ 3199 h 3199"/>
              <a:gd name="T4" fmla="*/ 9599 w 9599"/>
              <a:gd name="T5" fmla="*/ 0 h 3199"/>
              <a:gd name="T6" fmla="*/ 0 w 9599"/>
              <a:gd name="T7" fmla="*/ 0 h 3199"/>
              <a:gd name="T8" fmla="*/ 0 w 9599"/>
              <a:gd name="T9" fmla="*/ 1309 h 3199"/>
              <a:gd name="T10" fmla="*/ 7710 w 9599"/>
              <a:gd name="T11" fmla="*/ 1309 h 3199"/>
              <a:gd name="T12" fmla="*/ 9599 w 9599"/>
              <a:gd name="T13" fmla="*/ 3199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3199">
                <a:moveTo>
                  <a:pt x="9599" y="3199"/>
                </a:moveTo>
                <a:lnTo>
                  <a:pt x="9599" y="3199"/>
                </a:lnTo>
                <a:lnTo>
                  <a:pt x="9599" y="0"/>
                </a:lnTo>
                <a:lnTo>
                  <a:pt x="0" y="0"/>
                </a:lnTo>
                <a:lnTo>
                  <a:pt x="0" y="1309"/>
                </a:lnTo>
                <a:lnTo>
                  <a:pt x="7710" y="1309"/>
                </a:lnTo>
                <a:cubicBezTo>
                  <a:pt x="9599" y="1309"/>
                  <a:pt x="9599" y="3199"/>
                  <a:pt x="9599" y="319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42" y="2058994"/>
            <a:ext cx="2752722" cy="775597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42" y="333702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7" y="0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4542" y="2192344"/>
            <a:ext cx="2752722" cy="775597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4542" y="347037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7" y="17584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0F06-94AC-4078-B043-B8F1043EEABC}" type="datetime1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22312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0"/>
            <a:ext cx="756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883C-F27E-4F86-BF20-6692B6AC78C7}" type="datetime1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626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7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5EB2-5ECA-456F-AD23-AFDB4537AECE}" type="datetime1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143022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7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0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2D36-BE7E-48F9-A1F6-1EDAAEF213B8}" type="datetime1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394000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17073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67D7-E322-4939-BDCD-829F7D69640C}" type="datetime1">
              <a:rPr lang="en-GB" smtClean="0"/>
              <a:t>02/11/2021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 Header &amp; Footer to insert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16620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6396227"/>
            <a:ext cx="2048260" cy="46177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7D6E-A399-44B6-8E46-6FD9E8701BEF}" type="datetime1">
              <a:rPr lang="en-GB" smtClean="0"/>
              <a:t>02/11/2021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 Header &amp; Footer to insert title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095740" y="6515544"/>
            <a:ext cx="1599709" cy="223138"/>
          </a:xfrm>
        </p:spPr>
        <p:txBody>
          <a:bodyPr wrap="square" anchor="ctr" anchorCtr="0">
            <a:spAutoFit/>
          </a:bodyPr>
          <a:lstStyle>
            <a:lvl1pPr algn="r">
              <a:defRPr sz="14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9612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1264947"/>
            <a:ext cx="7560000" cy="3323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2676527"/>
            <a:ext cx="7560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00" y="6467608"/>
            <a:ext cx="22572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fld id="{D0C6A39E-E1FE-4E63-BE34-9393543A9356}" type="datetime1">
              <a:rPr lang="en-GB" smtClean="0"/>
              <a:t>02/11/2021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0"/>
            <a:ext cx="8229600" cy="619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Use Header &amp; Footer to insert title here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67608"/>
            <a:ext cx="3348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fld id="{FE7BF506-92DF-494B-8E4C-F6328687F7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24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8" r:id="rId4"/>
    <p:sldLayoutId id="2147483669" r:id="rId5"/>
    <p:sldLayoutId id="2147483670" r:id="rId6"/>
    <p:sldLayoutId id="2147483666" r:id="rId7"/>
    <p:sldLayoutId id="214748366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00000"/>
        </a:lnSpc>
        <a:spcBef>
          <a:spcPts val="1800"/>
        </a:spcBef>
        <a:buSzPct val="150000"/>
        <a:buFontTx/>
        <a:buBlip>
          <a:blip r:embed="rId10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7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42" y="2058994"/>
            <a:ext cx="2752722" cy="775597"/>
          </a:xfrm>
        </p:spPr>
        <p:txBody>
          <a:bodyPr/>
          <a:lstStyle/>
          <a:p>
            <a:r>
              <a:rPr lang="en-GB" dirty="0" smtClean="0"/>
              <a:t>CUP trials 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CUPISCO and CUP-COMP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09191" y="6515544"/>
            <a:ext cx="4880297" cy="265046"/>
          </a:xfrm>
        </p:spPr>
        <p:txBody>
          <a:bodyPr>
            <a:normAutofit/>
          </a:bodyPr>
          <a:lstStyle/>
          <a:p>
            <a:r>
              <a:rPr lang="en-GB" dirty="0" smtClean="0"/>
              <a:t>Dr Tania Tillett Medical Oncologist RUH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7" y="105509"/>
            <a:ext cx="1231232" cy="10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977599"/>
              </p:ext>
            </p:extLst>
          </p:nvPr>
        </p:nvGraphicFramePr>
        <p:xfrm>
          <a:off x="705077" y="2243093"/>
          <a:ext cx="7559676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>
                  <a:extLst>
                    <a:ext uri="{9D8B030D-6E8A-4147-A177-3AD203B41FA5}">
                      <a16:colId xmlns:a16="http://schemas.microsoft.com/office/drawing/2014/main" xmlns="" val="2090704560"/>
                    </a:ext>
                  </a:extLst>
                </a:gridCol>
                <a:gridCol w="2519892">
                  <a:extLst>
                    <a:ext uri="{9D8B030D-6E8A-4147-A177-3AD203B41FA5}">
                      <a16:colId xmlns:a16="http://schemas.microsoft.com/office/drawing/2014/main" xmlns="" val="3376725313"/>
                    </a:ext>
                  </a:extLst>
                </a:gridCol>
                <a:gridCol w="2519892">
                  <a:extLst>
                    <a:ext uri="{9D8B030D-6E8A-4147-A177-3AD203B41FA5}">
                      <a16:colId xmlns:a16="http://schemas.microsoft.com/office/drawing/2014/main" xmlns="" val="3577011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CUPISCO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CUP-COMP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6552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Histology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CUP – adeno</a:t>
                      </a:r>
                      <a:r>
                        <a:rPr lang="en-GB" baseline="0" dirty="0" smtClean="0"/>
                        <a:t> subtype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CUP – any – squamous cell or NET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03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WHO</a:t>
                      </a:r>
                      <a:r>
                        <a:rPr lang="en-GB" baseline="0" dirty="0" smtClean="0"/>
                        <a:t> 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0-2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026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RTC</a:t>
                      </a:r>
                      <a:r>
                        <a:rPr lang="en-GB" baseline="0" dirty="0" smtClean="0"/>
                        <a:t> – non-</a:t>
                      </a:r>
                      <a:r>
                        <a:rPr lang="en-GB" baseline="0" dirty="0" err="1" smtClean="0"/>
                        <a:t>liscenced</a:t>
                      </a:r>
                      <a:r>
                        <a:rPr lang="en-GB" baseline="0" dirty="0" smtClean="0"/>
                        <a:t> medicines provided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Observational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5146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Biopsy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Only to confirm CUP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Fresh biopsy for trial needed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8192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NGS – Foundation 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Released</a:t>
                      </a:r>
                      <a:r>
                        <a:rPr lang="en-GB" baseline="0" dirty="0" smtClean="0"/>
                        <a:t> if randomised to treatment arm or on progression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Released immediately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7557459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CUP trials at RUH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 CUPISCO and CUP COMP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4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9" y="1908203"/>
            <a:ext cx="8734697" cy="392653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Cup trials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UCL – </a:t>
            </a:r>
            <a:r>
              <a:rPr lang="en-GB" dirty="0" err="1" smtClean="0"/>
              <a:t>CUPem</a:t>
            </a:r>
            <a:r>
              <a:rPr lang="en-GB" dirty="0" smtClean="0"/>
              <a:t> – </a:t>
            </a:r>
            <a:r>
              <a:rPr lang="en-GB" dirty="0" err="1" smtClean="0"/>
              <a:t>Pembrolizumab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26972" y="6403975"/>
            <a:ext cx="3483428" cy="446276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https://clinicaltrials.gov/ct2/show/NCT03752333</a:t>
            </a:r>
          </a:p>
        </p:txBody>
      </p:sp>
    </p:spTree>
    <p:extLst>
      <p:ext uri="{BB962C8B-B14F-4D97-AF65-F5344CB8AC3E}">
        <p14:creationId xmlns:p14="http://schemas.microsoft.com/office/powerpoint/2010/main" val="25366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014542" y="2192344"/>
            <a:ext cx="2752722" cy="775597"/>
          </a:xfrm>
        </p:spPr>
        <p:txBody>
          <a:bodyPr/>
          <a:lstStyle/>
          <a:p>
            <a:r>
              <a:rPr lang="en-GB" dirty="0" smtClean="0"/>
              <a:t>Thank you Questions?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014542" y="3470376"/>
            <a:ext cx="2754000" cy="523220"/>
          </a:xfrm>
        </p:spPr>
        <p:txBody>
          <a:bodyPr/>
          <a:lstStyle/>
          <a:p>
            <a:r>
              <a:rPr lang="en-GB" dirty="0" smtClean="0"/>
              <a:t>Please email t.tillett@nhs.net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8229600" cy="619125"/>
          </a:xfrm>
        </p:spPr>
        <p:txBody>
          <a:bodyPr/>
          <a:lstStyle/>
          <a:p>
            <a:r>
              <a:rPr lang="en-GB" smtClean="0"/>
              <a:t>Use Header &amp; Footer to insert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32699" y="5499926"/>
            <a:ext cx="3250043" cy="669414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https://cup-syndrome.com/en/home/cupisco-study.html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934"/>
            <a:ext cx="9144000" cy="32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CUPISCO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5" y="1985554"/>
            <a:ext cx="7943335" cy="429142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CUP trials at the RUH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3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50" y="2393950"/>
            <a:ext cx="5924101" cy="38830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Use Header &amp; Footer to insert title here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CUPISCO – </a:t>
            </a:r>
            <a:r>
              <a:rPr lang="en-GB" dirty="0" err="1" smtClean="0"/>
              <a:t>Eligability</a:t>
            </a:r>
            <a:r>
              <a:rPr lang="en-GB" dirty="0" smtClean="0"/>
              <a:t> Criteria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November 2021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87383" y="4241075"/>
            <a:ext cx="1763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https://cup-syndrome.com/en/home/cupisco-study.html</a:t>
            </a:r>
          </a:p>
        </p:txBody>
      </p:sp>
    </p:spTree>
    <p:extLst>
      <p:ext uri="{BB962C8B-B14F-4D97-AF65-F5344CB8AC3E}">
        <p14:creationId xmlns:p14="http://schemas.microsoft.com/office/powerpoint/2010/main" val="25162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6" y="1625859"/>
            <a:ext cx="6114155" cy="38830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Use Header &amp; Footer to insert title here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CUPISCO Exclusion Criteria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026229" y="55922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https://cup-syndrome.com/en/home/cupisco-study.html</a:t>
            </a:r>
          </a:p>
        </p:txBody>
      </p:sp>
    </p:spTree>
    <p:extLst>
      <p:ext uri="{BB962C8B-B14F-4D97-AF65-F5344CB8AC3E}">
        <p14:creationId xmlns:p14="http://schemas.microsoft.com/office/powerpoint/2010/main" val="16550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https://www.nature.com/articles/s41416-018-0332-2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CUP favourable subsets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November 2021</a:t>
            </a:r>
            <a:endParaRPr lang="en-GB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3784"/>
            <a:ext cx="7718746" cy="3703614"/>
          </a:xfrm>
        </p:spPr>
      </p:pic>
    </p:spTree>
    <p:extLst>
      <p:ext uri="{BB962C8B-B14F-4D97-AF65-F5344CB8AC3E}">
        <p14:creationId xmlns:p14="http://schemas.microsoft.com/office/powerpoint/2010/main" val="16228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1" y="1467624"/>
            <a:ext cx="6339042" cy="480935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CUPISCO Challenging cases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Lung Cancer or CUP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November 2021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37740" y="61564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https://theoncologist.onlinelibrary.wiley.com/doi/10.1002/onco.13744</a:t>
            </a:r>
          </a:p>
        </p:txBody>
      </p:sp>
    </p:spTree>
    <p:extLst>
      <p:ext uri="{BB962C8B-B14F-4D97-AF65-F5344CB8AC3E}">
        <p14:creationId xmlns:p14="http://schemas.microsoft.com/office/powerpoint/2010/main" val="14732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3151680"/>
            <a:ext cx="7559675" cy="236756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CUPISCO Challenging cases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Cholangiocarcinoma</a:t>
            </a:r>
            <a:r>
              <a:rPr lang="en-GB" dirty="0" smtClean="0"/>
              <a:t> or CUP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November 2021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74915" y="58153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https://theoncologist.onlinelibrary.wiley.com/doi/10.1002/onco.13744</a:t>
            </a:r>
          </a:p>
        </p:txBody>
      </p:sp>
    </p:spTree>
    <p:extLst>
      <p:ext uri="{BB962C8B-B14F-4D97-AF65-F5344CB8AC3E}">
        <p14:creationId xmlns:p14="http://schemas.microsoft.com/office/powerpoint/2010/main" val="22175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" y="1785257"/>
            <a:ext cx="8884119" cy="415069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Cup-comp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CUP-COMP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38995" y="6123866"/>
            <a:ext cx="4184410" cy="669414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https://clinicaltrials.gov/ct2/show/NCT04750109</a:t>
            </a:r>
          </a:p>
        </p:txBody>
      </p:sp>
    </p:spTree>
    <p:extLst>
      <p:ext uri="{BB962C8B-B14F-4D97-AF65-F5344CB8AC3E}">
        <p14:creationId xmlns:p14="http://schemas.microsoft.com/office/powerpoint/2010/main" val="10701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HS AquaGreen Palette">
      <a:dk1>
        <a:sysClr val="windowText" lastClr="000000"/>
      </a:dk1>
      <a:lt1>
        <a:sysClr val="window" lastClr="FFFFFF"/>
      </a:lt1>
      <a:dk2>
        <a:srgbClr val="768692"/>
      </a:dk2>
      <a:lt2>
        <a:srgbClr val="E8EDEE"/>
      </a:lt2>
      <a:accent1>
        <a:srgbClr val="00A499"/>
      </a:accent1>
      <a:accent2>
        <a:srgbClr val="425563"/>
      </a:accent2>
      <a:accent3>
        <a:srgbClr val="005EB8"/>
      </a:accent3>
      <a:accent4>
        <a:srgbClr val="FAE100"/>
      </a:accent4>
      <a:accent5>
        <a:srgbClr val="41B6E6"/>
      </a:accent5>
      <a:accent6>
        <a:srgbClr val="DA291C"/>
      </a:accent6>
      <a:hlink>
        <a:srgbClr val="00A499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177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CUP trials update</vt:lpstr>
      <vt:lpstr>PowerPoint Presentation</vt:lpstr>
      <vt:lpstr>CUPISCO</vt:lpstr>
      <vt:lpstr>CUPISCO – Eligability Criteria</vt:lpstr>
      <vt:lpstr>CUPISCO Exclusion Criteria</vt:lpstr>
      <vt:lpstr>CUP favourable subsets</vt:lpstr>
      <vt:lpstr>Lung Cancer or CUP</vt:lpstr>
      <vt:lpstr>Cholangiocarcinoma or CUP</vt:lpstr>
      <vt:lpstr>CUP-COMP</vt:lpstr>
      <vt:lpstr>Difference CUPISCO and CUP COMP</vt:lpstr>
      <vt:lpstr>UCL – CUPem – Pembrolizumab</vt:lpstr>
      <vt:lpstr>Thank you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timroe</dc:creator>
  <cp:lastModifiedBy>Smith, Amy</cp:lastModifiedBy>
  <cp:revision>33</cp:revision>
  <dcterms:created xsi:type="dcterms:W3CDTF">2016-08-10T21:35:16Z</dcterms:created>
  <dcterms:modified xsi:type="dcterms:W3CDTF">2021-11-02T13:43:34Z</dcterms:modified>
</cp:coreProperties>
</file>