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6" r:id="rId3"/>
    <p:sldId id="26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6" d="100"/>
          <a:sy n="76" d="100"/>
        </p:scale>
        <p:origin x="-296" y="-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5EDAF1-CEAC-4A5C-9A9B-776EF607211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AB71EBB5-528B-4F8C-B472-6CCE3A3994D5}">
      <dgm:prSet custT="1"/>
      <dgm:spPr/>
      <dgm:t>
        <a:bodyPr/>
        <a:lstStyle/>
        <a:p>
          <a:r>
            <a:rPr lang="en-GB" sz="1600" dirty="0"/>
            <a:t>In 2019, under the leadership of Mike and Melanie, we conducted PR across the SW to learn about your local pathways, how your colorectal services are delivered around the 5 complex decision point and about your local challenges.</a:t>
          </a:r>
        </a:p>
      </dgm:t>
    </dgm:pt>
    <dgm:pt modelId="{BBC2B5EA-3B25-4F23-B504-06E68A328CB4}" type="parTrans" cxnId="{AA75AEED-133E-4E74-99E2-5024D5B1757D}">
      <dgm:prSet/>
      <dgm:spPr/>
      <dgm:t>
        <a:bodyPr/>
        <a:lstStyle/>
        <a:p>
          <a:endParaRPr lang="en-GB"/>
        </a:p>
      </dgm:t>
    </dgm:pt>
    <dgm:pt modelId="{0B19CA6B-7A0F-487B-B045-725172B0885E}" type="sibTrans" cxnId="{AA75AEED-133E-4E74-99E2-5024D5B1757D}">
      <dgm:prSet/>
      <dgm:spPr/>
      <dgm:t>
        <a:bodyPr/>
        <a:lstStyle/>
        <a:p>
          <a:endParaRPr lang="en-GB"/>
        </a:p>
      </dgm:t>
    </dgm:pt>
    <dgm:pt modelId="{8793F4A7-8ACA-4C32-AB5C-5397F3296029}">
      <dgm:prSet custT="1"/>
      <dgm:spPr/>
      <dgm:t>
        <a:bodyPr/>
        <a:lstStyle/>
        <a:p>
          <a:r>
            <a:rPr lang="en-GB" sz="1600" dirty="0"/>
            <a:t>Individual reports were sent to providers highlighting best practice but also suggested development opportunities to support in optimising the pathway delivery. </a:t>
          </a:r>
        </a:p>
      </dgm:t>
    </dgm:pt>
    <dgm:pt modelId="{2D94579B-8014-448E-BC4F-E88EAA255385}" type="parTrans" cxnId="{476B1656-D1DC-4DC3-8EEE-D86EAC016FF3}">
      <dgm:prSet/>
      <dgm:spPr/>
      <dgm:t>
        <a:bodyPr/>
        <a:lstStyle/>
        <a:p>
          <a:endParaRPr lang="en-GB"/>
        </a:p>
      </dgm:t>
    </dgm:pt>
    <dgm:pt modelId="{CF038811-5CBF-42FB-B41E-B808DFD040F4}" type="sibTrans" cxnId="{476B1656-D1DC-4DC3-8EEE-D86EAC016FF3}">
      <dgm:prSet/>
      <dgm:spPr/>
      <dgm:t>
        <a:bodyPr/>
        <a:lstStyle/>
        <a:p>
          <a:endParaRPr lang="en-GB"/>
        </a:p>
      </dgm:t>
    </dgm:pt>
    <dgm:pt modelId="{65D59331-A78E-41F3-B59D-E3F8DAC6D1B9}">
      <dgm:prSet custT="1"/>
      <dgm:spPr/>
      <dgm:t>
        <a:bodyPr/>
        <a:lstStyle/>
        <a:p>
          <a:r>
            <a:rPr lang="en-GB" sz="1600" dirty="0"/>
            <a:t>CRC PR follow up plans were sent to cancer services teams to understand how your local CRC services team have implemented change ideas to address identified challenges and also an opportunity to highlight your limitations post COVID-19 recovery.</a:t>
          </a:r>
        </a:p>
      </dgm:t>
    </dgm:pt>
    <dgm:pt modelId="{46F59077-5D23-4DC2-A0B7-AA8D227887E0}" type="parTrans" cxnId="{522CD1A0-C605-4B53-AC86-34EE8351C510}">
      <dgm:prSet/>
      <dgm:spPr/>
      <dgm:t>
        <a:bodyPr/>
        <a:lstStyle/>
        <a:p>
          <a:endParaRPr lang="en-GB"/>
        </a:p>
      </dgm:t>
    </dgm:pt>
    <dgm:pt modelId="{5465CF1C-AFC3-499E-9294-FA53385B1CFE}" type="sibTrans" cxnId="{522CD1A0-C605-4B53-AC86-34EE8351C510}">
      <dgm:prSet/>
      <dgm:spPr/>
      <dgm:t>
        <a:bodyPr/>
        <a:lstStyle/>
        <a:p>
          <a:endParaRPr lang="en-GB"/>
        </a:p>
      </dgm:t>
    </dgm:pt>
    <dgm:pt modelId="{5EA789D5-847F-404D-AD31-4B3FDEDDA042}">
      <dgm:prSet custT="1"/>
      <dgm:spPr/>
      <dgm:t>
        <a:bodyPr/>
        <a:lstStyle/>
        <a:p>
          <a:r>
            <a:rPr lang="en-GB" sz="1600" dirty="0"/>
            <a:t>The outcome of those reports will help in creating a SWAG CA CRC Risk register which will be </a:t>
          </a:r>
          <a:r>
            <a:rPr lang="en-GB" sz="1600" dirty="0" err="1"/>
            <a:t>fedback</a:t>
          </a:r>
          <a:r>
            <a:rPr lang="en-GB" sz="1600" dirty="0"/>
            <a:t> to CAG once finalised but also drive discussions in upcoming CRC PR follow up calls.</a:t>
          </a:r>
        </a:p>
      </dgm:t>
    </dgm:pt>
    <dgm:pt modelId="{2A8557E7-64FC-4204-9806-37826C7A1A27}" type="parTrans" cxnId="{D3A648AE-E6E6-45C4-A365-4A62A5DE0A82}">
      <dgm:prSet/>
      <dgm:spPr/>
      <dgm:t>
        <a:bodyPr/>
        <a:lstStyle/>
        <a:p>
          <a:endParaRPr lang="en-GB"/>
        </a:p>
      </dgm:t>
    </dgm:pt>
    <dgm:pt modelId="{F51983AE-D3E5-47E4-9B3B-7619829ED2D9}" type="sibTrans" cxnId="{D3A648AE-E6E6-45C4-A365-4A62A5DE0A82}">
      <dgm:prSet/>
      <dgm:spPr/>
      <dgm:t>
        <a:bodyPr/>
        <a:lstStyle/>
        <a:p>
          <a:endParaRPr lang="en-GB"/>
        </a:p>
      </dgm:t>
    </dgm:pt>
    <dgm:pt modelId="{26B819F6-E252-455E-88A4-2BDFB70A8D69}" type="pres">
      <dgm:prSet presAssocID="{A35EDAF1-CEAC-4A5C-9A9B-776EF607211F}" presName="linear" presStyleCnt="0">
        <dgm:presLayoutVars>
          <dgm:animLvl val="lvl"/>
          <dgm:resizeHandles val="exact"/>
        </dgm:presLayoutVars>
      </dgm:prSet>
      <dgm:spPr/>
      <dgm:t>
        <a:bodyPr/>
        <a:lstStyle/>
        <a:p>
          <a:endParaRPr lang="en-GB"/>
        </a:p>
      </dgm:t>
    </dgm:pt>
    <dgm:pt modelId="{A32E9AE7-F583-43A5-BB04-FB7B77057515}" type="pres">
      <dgm:prSet presAssocID="{AB71EBB5-528B-4F8C-B472-6CCE3A3994D5}" presName="parentText" presStyleLbl="node1" presStyleIdx="0" presStyleCnt="4">
        <dgm:presLayoutVars>
          <dgm:chMax val="0"/>
          <dgm:bulletEnabled val="1"/>
        </dgm:presLayoutVars>
      </dgm:prSet>
      <dgm:spPr/>
      <dgm:t>
        <a:bodyPr/>
        <a:lstStyle/>
        <a:p>
          <a:endParaRPr lang="en-GB"/>
        </a:p>
      </dgm:t>
    </dgm:pt>
    <dgm:pt modelId="{88105173-0073-4717-B6FD-797304FD5A6D}" type="pres">
      <dgm:prSet presAssocID="{0B19CA6B-7A0F-487B-B045-725172B0885E}" presName="spacer" presStyleCnt="0"/>
      <dgm:spPr/>
    </dgm:pt>
    <dgm:pt modelId="{C780DE8D-8F46-4AC2-9961-D94A364D3CCF}" type="pres">
      <dgm:prSet presAssocID="{8793F4A7-8ACA-4C32-AB5C-5397F3296029}" presName="parentText" presStyleLbl="node1" presStyleIdx="1" presStyleCnt="4">
        <dgm:presLayoutVars>
          <dgm:chMax val="0"/>
          <dgm:bulletEnabled val="1"/>
        </dgm:presLayoutVars>
      </dgm:prSet>
      <dgm:spPr/>
      <dgm:t>
        <a:bodyPr/>
        <a:lstStyle/>
        <a:p>
          <a:endParaRPr lang="en-GB"/>
        </a:p>
      </dgm:t>
    </dgm:pt>
    <dgm:pt modelId="{7EF15A33-C480-45A0-824F-C8E78FE36BDA}" type="pres">
      <dgm:prSet presAssocID="{CF038811-5CBF-42FB-B41E-B808DFD040F4}" presName="spacer" presStyleCnt="0"/>
      <dgm:spPr/>
    </dgm:pt>
    <dgm:pt modelId="{374F944A-B0B0-4A4B-94C4-AAF927EBF839}" type="pres">
      <dgm:prSet presAssocID="{65D59331-A78E-41F3-B59D-E3F8DAC6D1B9}" presName="parentText" presStyleLbl="node1" presStyleIdx="2" presStyleCnt="4">
        <dgm:presLayoutVars>
          <dgm:chMax val="0"/>
          <dgm:bulletEnabled val="1"/>
        </dgm:presLayoutVars>
      </dgm:prSet>
      <dgm:spPr/>
      <dgm:t>
        <a:bodyPr/>
        <a:lstStyle/>
        <a:p>
          <a:endParaRPr lang="en-GB"/>
        </a:p>
      </dgm:t>
    </dgm:pt>
    <dgm:pt modelId="{785FB7C4-374B-48A0-A8DF-E5B51B6CBF06}" type="pres">
      <dgm:prSet presAssocID="{5465CF1C-AFC3-499E-9294-FA53385B1CFE}" presName="spacer" presStyleCnt="0"/>
      <dgm:spPr/>
    </dgm:pt>
    <dgm:pt modelId="{A763BAC6-62C4-411F-AD97-23911012F4DD}" type="pres">
      <dgm:prSet presAssocID="{5EA789D5-847F-404D-AD31-4B3FDEDDA042}" presName="parentText" presStyleLbl="node1" presStyleIdx="3" presStyleCnt="4">
        <dgm:presLayoutVars>
          <dgm:chMax val="0"/>
          <dgm:bulletEnabled val="1"/>
        </dgm:presLayoutVars>
      </dgm:prSet>
      <dgm:spPr/>
      <dgm:t>
        <a:bodyPr/>
        <a:lstStyle/>
        <a:p>
          <a:endParaRPr lang="en-GB"/>
        </a:p>
      </dgm:t>
    </dgm:pt>
  </dgm:ptLst>
  <dgm:cxnLst>
    <dgm:cxn modelId="{4BCCDB0D-CB08-4FD9-87A3-24A64DA5E951}" type="presOf" srcId="{8793F4A7-8ACA-4C32-AB5C-5397F3296029}" destId="{C780DE8D-8F46-4AC2-9961-D94A364D3CCF}" srcOrd="0" destOrd="0" presId="urn:microsoft.com/office/officeart/2005/8/layout/vList2"/>
    <dgm:cxn modelId="{1F40318D-B872-47B2-8F3D-91DE832C5850}" type="presOf" srcId="{5EA789D5-847F-404D-AD31-4B3FDEDDA042}" destId="{A763BAC6-62C4-411F-AD97-23911012F4DD}" srcOrd="0" destOrd="0" presId="urn:microsoft.com/office/officeart/2005/8/layout/vList2"/>
    <dgm:cxn modelId="{840AB1B7-3C5B-4300-8250-D184E334C2B6}" type="presOf" srcId="{A35EDAF1-CEAC-4A5C-9A9B-776EF607211F}" destId="{26B819F6-E252-455E-88A4-2BDFB70A8D69}" srcOrd="0" destOrd="0" presId="urn:microsoft.com/office/officeart/2005/8/layout/vList2"/>
    <dgm:cxn modelId="{AA75AEED-133E-4E74-99E2-5024D5B1757D}" srcId="{A35EDAF1-CEAC-4A5C-9A9B-776EF607211F}" destId="{AB71EBB5-528B-4F8C-B472-6CCE3A3994D5}" srcOrd="0" destOrd="0" parTransId="{BBC2B5EA-3B25-4F23-B504-06E68A328CB4}" sibTransId="{0B19CA6B-7A0F-487B-B045-725172B0885E}"/>
    <dgm:cxn modelId="{FDE49F29-8EA7-4920-9CE6-7963711CCAF6}" type="presOf" srcId="{AB71EBB5-528B-4F8C-B472-6CCE3A3994D5}" destId="{A32E9AE7-F583-43A5-BB04-FB7B77057515}" srcOrd="0" destOrd="0" presId="urn:microsoft.com/office/officeart/2005/8/layout/vList2"/>
    <dgm:cxn modelId="{476B1656-D1DC-4DC3-8EEE-D86EAC016FF3}" srcId="{A35EDAF1-CEAC-4A5C-9A9B-776EF607211F}" destId="{8793F4A7-8ACA-4C32-AB5C-5397F3296029}" srcOrd="1" destOrd="0" parTransId="{2D94579B-8014-448E-BC4F-E88EAA255385}" sibTransId="{CF038811-5CBF-42FB-B41E-B808DFD040F4}"/>
    <dgm:cxn modelId="{522CD1A0-C605-4B53-AC86-34EE8351C510}" srcId="{A35EDAF1-CEAC-4A5C-9A9B-776EF607211F}" destId="{65D59331-A78E-41F3-B59D-E3F8DAC6D1B9}" srcOrd="2" destOrd="0" parTransId="{46F59077-5D23-4DC2-A0B7-AA8D227887E0}" sibTransId="{5465CF1C-AFC3-499E-9294-FA53385B1CFE}"/>
    <dgm:cxn modelId="{D3A648AE-E6E6-45C4-A365-4A62A5DE0A82}" srcId="{A35EDAF1-CEAC-4A5C-9A9B-776EF607211F}" destId="{5EA789D5-847F-404D-AD31-4B3FDEDDA042}" srcOrd="3" destOrd="0" parTransId="{2A8557E7-64FC-4204-9806-37826C7A1A27}" sibTransId="{F51983AE-D3E5-47E4-9B3B-7619829ED2D9}"/>
    <dgm:cxn modelId="{953DE113-44CF-46CE-851A-728962929300}" type="presOf" srcId="{65D59331-A78E-41F3-B59D-E3F8DAC6D1B9}" destId="{374F944A-B0B0-4A4B-94C4-AAF927EBF839}" srcOrd="0" destOrd="0" presId="urn:microsoft.com/office/officeart/2005/8/layout/vList2"/>
    <dgm:cxn modelId="{0C7B1B28-407B-4030-8D9A-98F9340662BF}" type="presParOf" srcId="{26B819F6-E252-455E-88A4-2BDFB70A8D69}" destId="{A32E9AE7-F583-43A5-BB04-FB7B77057515}" srcOrd="0" destOrd="0" presId="urn:microsoft.com/office/officeart/2005/8/layout/vList2"/>
    <dgm:cxn modelId="{44072E04-9351-4668-8BD2-11074624CCD5}" type="presParOf" srcId="{26B819F6-E252-455E-88A4-2BDFB70A8D69}" destId="{88105173-0073-4717-B6FD-797304FD5A6D}" srcOrd="1" destOrd="0" presId="urn:microsoft.com/office/officeart/2005/8/layout/vList2"/>
    <dgm:cxn modelId="{A9851993-8F5A-4EF9-A78D-4BA4BB4EDDE6}" type="presParOf" srcId="{26B819F6-E252-455E-88A4-2BDFB70A8D69}" destId="{C780DE8D-8F46-4AC2-9961-D94A364D3CCF}" srcOrd="2" destOrd="0" presId="urn:microsoft.com/office/officeart/2005/8/layout/vList2"/>
    <dgm:cxn modelId="{EF06118A-D7FE-4BBC-A908-6D496F5FCE8A}" type="presParOf" srcId="{26B819F6-E252-455E-88A4-2BDFB70A8D69}" destId="{7EF15A33-C480-45A0-824F-C8E78FE36BDA}" srcOrd="3" destOrd="0" presId="urn:microsoft.com/office/officeart/2005/8/layout/vList2"/>
    <dgm:cxn modelId="{3B3DD88A-5E88-4628-BAA5-AC89FA5E0D67}" type="presParOf" srcId="{26B819F6-E252-455E-88A4-2BDFB70A8D69}" destId="{374F944A-B0B0-4A4B-94C4-AAF927EBF839}" srcOrd="4" destOrd="0" presId="urn:microsoft.com/office/officeart/2005/8/layout/vList2"/>
    <dgm:cxn modelId="{C389D5F6-C58A-4005-B2AC-9573B3A2C5F5}" type="presParOf" srcId="{26B819F6-E252-455E-88A4-2BDFB70A8D69}" destId="{785FB7C4-374B-48A0-A8DF-E5B51B6CBF06}" srcOrd="5" destOrd="0" presId="urn:microsoft.com/office/officeart/2005/8/layout/vList2"/>
    <dgm:cxn modelId="{4C25C8C1-E850-4BA1-AEF6-EC5F9A7D5725}" type="presParOf" srcId="{26B819F6-E252-455E-88A4-2BDFB70A8D69}" destId="{A763BAC6-62C4-411F-AD97-23911012F4D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50CC0E-2448-4A84-8142-3053C32D3DD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0A9FBBA2-2BB9-44DF-BB1B-3D461F3DF2D8}">
      <dgm:prSet custT="1"/>
      <dgm:spPr/>
      <dgm:t>
        <a:bodyPr/>
        <a:lstStyle/>
        <a:p>
          <a:pPr algn="ctr"/>
          <a:r>
            <a:rPr lang="en-GB" sz="1600" b="1" dirty="0"/>
            <a:t>Pathway analyser</a:t>
          </a:r>
        </a:p>
      </dgm:t>
    </dgm:pt>
    <dgm:pt modelId="{6BF00868-B6D7-4047-9FAC-6BA0F2EAAF5C}" type="parTrans" cxnId="{806D4CFD-76E9-499A-BF15-0B25ABA12147}">
      <dgm:prSet/>
      <dgm:spPr/>
      <dgm:t>
        <a:bodyPr/>
        <a:lstStyle/>
        <a:p>
          <a:endParaRPr lang="en-GB"/>
        </a:p>
      </dgm:t>
    </dgm:pt>
    <dgm:pt modelId="{4D635CD1-966D-4F1F-A945-D814710183F0}" type="sibTrans" cxnId="{806D4CFD-76E9-499A-BF15-0B25ABA12147}">
      <dgm:prSet/>
      <dgm:spPr/>
      <dgm:t>
        <a:bodyPr/>
        <a:lstStyle/>
        <a:p>
          <a:endParaRPr lang="en-GB"/>
        </a:p>
      </dgm:t>
    </dgm:pt>
    <dgm:pt modelId="{F4FCED3C-E727-420E-B66E-170BCC9319D8}">
      <dgm:prSet custT="1"/>
      <dgm:spPr/>
      <dgm:t>
        <a:bodyPr/>
        <a:lstStyle/>
        <a:p>
          <a:r>
            <a:rPr lang="en-GB" sz="1600" dirty="0"/>
            <a:t>Launched in August. Monthly submissions for all patients treated in a month.</a:t>
          </a:r>
        </a:p>
      </dgm:t>
    </dgm:pt>
    <dgm:pt modelId="{5465BC23-FB96-4015-A0DC-E9DF725FA20D}" type="parTrans" cxnId="{15AC4AA7-5D33-4436-84FE-281B72669674}">
      <dgm:prSet/>
      <dgm:spPr/>
      <dgm:t>
        <a:bodyPr/>
        <a:lstStyle/>
        <a:p>
          <a:endParaRPr lang="en-GB"/>
        </a:p>
      </dgm:t>
    </dgm:pt>
    <dgm:pt modelId="{757FDB2D-CF60-4ADA-9C80-9FAFDDB902D0}" type="sibTrans" cxnId="{15AC4AA7-5D33-4436-84FE-281B72669674}">
      <dgm:prSet/>
      <dgm:spPr/>
      <dgm:t>
        <a:bodyPr/>
        <a:lstStyle/>
        <a:p>
          <a:endParaRPr lang="en-GB"/>
        </a:p>
      </dgm:t>
    </dgm:pt>
    <dgm:pt modelId="{AEDC639D-EC25-473D-AE4F-E5294C5C921B}">
      <dgm:prSet custT="1"/>
      <dgm:spPr/>
      <dgm:t>
        <a:bodyPr/>
        <a:lstStyle/>
        <a:p>
          <a:r>
            <a:rPr lang="en-GB" sz="1600" dirty="0"/>
            <a:t>Understand local delivery of the CRC timed pathway, identify most challenged pathway milestones, address bottlenecks and track improvement over time. </a:t>
          </a:r>
        </a:p>
      </dgm:t>
    </dgm:pt>
    <dgm:pt modelId="{C2F103BB-931C-4FA3-AC94-26F230B189AD}" type="parTrans" cxnId="{61100398-4761-4006-9DD8-70A0774BCD89}">
      <dgm:prSet/>
      <dgm:spPr/>
      <dgm:t>
        <a:bodyPr/>
        <a:lstStyle/>
        <a:p>
          <a:endParaRPr lang="en-GB"/>
        </a:p>
      </dgm:t>
    </dgm:pt>
    <dgm:pt modelId="{1C771218-05EB-4739-B2B1-B35CE787C7E8}" type="sibTrans" cxnId="{61100398-4761-4006-9DD8-70A0774BCD89}">
      <dgm:prSet/>
      <dgm:spPr/>
      <dgm:t>
        <a:bodyPr/>
        <a:lstStyle/>
        <a:p>
          <a:endParaRPr lang="en-GB"/>
        </a:p>
      </dgm:t>
    </dgm:pt>
    <dgm:pt modelId="{323EF7F6-BCBB-46C9-B1C8-390EA9CC3722}" type="pres">
      <dgm:prSet presAssocID="{3050CC0E-2448-4A84-8142-3053C32D3DD2}" presName="linear" presStyleCnt="0">
        <dgm:presLayoutVars>
          <dgm:animLvl val="lvl"/>
          <dgm:resizeHandles val="exact"/>
        </dgm:presLayoutVars>
      </dgm:prSet>
      <dgm:spPr/>
      <dgm:t>
        <a:bodyPr/>
        <a:lstStyle/>
        <a:p>
          <a:endParaRPr lang="en-GB"/>
        </a:p>
      </dgm:t>
    </dgm:pt>
    <dgm:pt modelId="{3150C42F-AF1C-4A7C-9E6A-7BD4901C40E6}" type="pres">
      <dgm:prSet presAssocID="{0A9FBBA2-2BB9-44DF-BB1B-3D461F3DF2D8}" presName="parentText" presStyleLbl="node1" presStyleIdx="0" presStyleCnt="3">
        <dgm:presLayoutVars>
          <dgm:chMax val="0"/>
          <dgm:bulletEnabled val="1"/>
        </dgm:presLayoutVars>
      </dgm:prSet>
      <dgm:spPr/>
      <dgm:t>
        <a:bodyPr/>
        <a:lstStyle/>
        <a:p>
          <a:endParaRPr lang="en-GB"/>
        </a:p>
      </dgm:t>
    </dgm:pt>
    <dgm:pt modelId="{310251C4-500B-45E1-83F9-E2795EA4C5DA}" type="pres">
      <dgm:prSet presAssocID="{4D635CD1-966D-4F1F-A945-D814710183F0}" presName="spacer" presStyleCnt="0"/>
      <dgm:spPr/>
    </dgm:pt>
    <dgm:pt modelId="{FF5FA657-612E-45D0-A5D2-7D66700E0924}" type="pres">
      <dgm:prSet presAssocID="{F4FCED3C-E727-420E-B66E-170BCC9319D8}" presName="parentText" presStyleLbl="node1" presStyleIdx="1" presStyleCnt="3">
        <dgm:presLayoutVars>
          <dgm:chMax val="0"/>
          <dgm:bulletEnabled val="1"/>
        </dgm:presLayoutVars>
      </dgm:prSet>
      <dgm:spPr/>
      <dgm:t>
        <a:bodyPr/>
        <a:lstStyle/>
        <a:p>
          <a:endParaRPr lang="en-GB"/>
        </a:p>
      </dgm:t>
    </dgm:pt>
    <dgm:pt modelId="{10270B97-764C-4C44-9540-7AD8698DC30B}" type="pres">
      <dgm:prSet presAssocID="{757FDB2D-CF60-4ADA-9C80-9FAFDDB902D0}" presName="spacer" presStyleCnt="0"/>
      <dgm:spPr/>
    </dgm:pt>
    <dgm:pt modelId="{3D8567B7-2F4E-4BC8-881C-03AD7194C65B}" type="pres">
      <dgm:prSet presAssocID="{AEDC639D-EC25-473D-AE4F-E5294C5C921B}" presName="parentText" presStyleLbl="node1" presStyleIdx="2" presStyleCnt="3">
        <dgm:presLayoutVars>
          <dgm:chMax val="0"/>
          <dgm:bulletEnabled val="1"/>
        </dgm:presLayoutVars>
      </dgm:prSet>
      <dgm:spPr/>
      <dgm:t>
        <a:bodyPr/>
        <a:lstStyle/>
        <a:p>
          <a:endParaRPr lang="en-GB"/>
        </a:p>
      </dgm:t>
    </dgm:pt>
  </dgm:ptLst>
  <dgm:cxnLst>
    <dgm:cxn modelId="{E2707A36-D710-4E85-9A5A-72FDEC4AC603}" type="presOf" srcId="{F4FCED3C-E727-420E-B66E-170BCC9319D8}" destId="{FF5FA657-612E-45D0-A5D2-7D66700E0924}" srcOrd="0" destOrd="0" presId="urn:microsoft.com/office/officeart/2005/8/layout/vList2"/>
    <dgm:cxn modelId="{61100398-4761-4006-9DD8-70A0774BCD89}" srcId="{3050CC0E-2448-4A84-8142-3053C32D3DD2}" destId="{AEDC639D-EC25-473D-AE4F-E5294C5C921B}" srcOrd="2" destOrd="0" parTransId="{C2F103BB-931C-4FA3-AC94-26F230B189AD}" sibTransId="{1C771218-05EB-4739-B2B1-B35CE787C7E8}"/>
    <dgm:cxn modelId="{CC70EAA1-0EA9-47E2-ACD4-716E2BAB1534}" type="presOf" srcId="{0A9FBBA2-2BB9-44DF-BB1B-3D461F3DF2D8}" destId="{3150C42F-AF1C-4A7C-9E6A-7BD4901C40E6}" srcOrd="0" destOrd="0" presId="urn:microsoft.com/office/officeart/2005/8/layout/vList2"/>
    <dgm:cxn modelId="{9A336D09-C248-469C-A76A-101FC7BFD15D}" type="presOf" srcId="{AEDC639D-EC25-473D-AE4F-E5294C5C921B}" destId="{3D8567B7-2F4E-4BC8-881C-03AD7194C65B}" srcOrd="0" destOrd="0" presId="urn:microsoft.com/office/officeart/2005/8/layout/vList2"/>
    <dgm:cxn modelId="{15AC4AA7-5D33-4436-84FE-281B72669674}" srcId="{3050CC0E-2448-4A84-8142-3053C32D3DD2}" destId="{F4FCED3C-E727-420E-B66E-170BCC9319D8}" srcOrd="1" destOrd="0" parTransId="{5465BC23-FB96-4015-A0DC-E9DF725FA20D}" sibTransId="{757FDB2D-CF60-4ADA-9C80-9FAFDDB902D0}"/>
    <dgm:cxn modelId="{03C6D42F-DE9A-4183-BA3E-55C3E56E72A3}" type="presOf" srcId="{3050CC0E-2448-4A84-8142-3053C32D3DD2}" destId="{323EF7F6-BCBB-46C9-B1C8-390EA9CC3722}" srcOrd="0" destOrd="0" presId="urn:microsoft.com/office/officeart/2005/8/layout/vList2"/>
    <dgm:cxn modelId="{806D4CFD-76E9-499A-BF15-0B25ABA12147}" srcId="{3050CC0E-2448-4A84-8142-3053C32D3DD2}" destId="{0A9FBBA2-2BB9-44DF-BB1B-3D461F3DF2D8}" srcOrd="0" destOrd="0" parTransId="{6BF00868-B6D7-4047-9FAC-6BA0F2EAAF5C}" sibTransId="{4D635CD1-966D-4F1F-A945-D814710183F0}"/>
    <dgm:cxn modelId="{F1521A78-4E3E-44D8-BAC6-9C662DAF1A9E}" type="presParOf" srcId="{323EF7F6-BCBB-46C9-B1C8-390EA9CC3722}" destId="{3150C42F-AF1C-4A7C-9E6A-7BD4901C40E6}" srcOrd="0" destOrd="0" presId="urn:microsoft.com/office/officeart/2005/8/layout/vList2"/>
    <dgm:cxn modelId="{34257D4A-14DC-4E9D-85F6-B7F8F93625BB}" type="presParOf" srcId="{323EF7F6-BCBB-46C9-B1C8-390EA9CC3722}" destId="{310251C4-500B-45E1-83F9-E2795EA4C5DA}" srcOrd="1" destOrd="0" presId="urn:microsoft.com/office/officeart/2005/8/layout/vList2"/>
    <dgm:cxn modelId="{7AA4BD75-0636-4EA4-8A0A-D407307A3245}" type="presParOf" srcId="{323EF7F6-BCBB-46C9-B1C8-390EA9CC3722}" destId="{FF5FA657-612E-45D0-A5D2-7D66700E0924}" srcOrd="2" destOrd="0" presId="urn:microsoft.com/office/officeart/2005/8/layout/vList2"/>
    <dgm:cxn modelId="{2CBA5EDE-253A-426B-933F-5770B8ECFFD0}" type="presParOf" srcId="{323EF7F6-BCBB-46C9-B1C8-390EA9CC3722}" destId="{10270B97-764C-4C44-9540-7AD8698DC30B}" srcOrd="3" destOrd="0" presId="urn:microsoft.com/office/officeart/2005/8/layout/vList2"/>
    <dgm:cxn modelId="{06E80BB3-9981-4781-B2A1-7054A9D455C0}" type="presParOf" srcId="{323EF7F6-BCBB-46C9-B1C8-390EA9CC3722}" destId="{3D8567B7-2F4E-4BC8-881C-03AD7194C65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958B87F-CB95-4D71-934A-69D232661A7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478BCB34-76E1-4EDE-B0C5-64886CDD3E3B}">
      <dgm:prSet custT="1"/>
      <dgm:spPr/>
      <dgm:t>
        <a:bodyPr/>
        <a:lstStyle/>
        <a:p>
          <a:r>
            <a:rPr lang="en-GB" sz="1600" dirty="0"/>
            <a:t>CRC Follow up calls are planned for the W/C 8</a:t>
          </a:r>
          <a:r>
            <a:rPr lang="en-GB" sz="1600" baseline="30000" dirty="0"/>
            <a:t>th</a:t>
          </a:r>
          <a:r>
            <a:rPr lang="en-GB" sz="1600" dirty="0"/>
            <a:t> November under the leadership of Julie Burton. The discussion will be held around the delivery of CRC pathway from Referral to Treatment and will support in identifying opportunities for innovation and improvement at a macro system level but also specific to individual provider which will be supported with next year’s funding. </a:t>
          </a:r>
        </a:p>
      </dgm:t>
    </dgm:pt>
    <dgm:pt modelId="{CF964480-B388-4291-B790-9BA69A0745E6}" type="parTrans" cxnId="{311BB922-B142-47D0-9B40-D26A631BF503}">
      <dgm:prSet/>
      <dgm:spPr/>
      <dgm:t>
        <a:bodyPr/>
        <a:lstStyle/>
        <a:p>
          <a:endParaRPr lang="en-GB"/>
        </a:p>
      </dgm:t>
    </dgm:pt>
    <dgm:pt modelId="{D9995F75-D9E4-48C1-B507-1259BC5B71F3}" type="sibTrans" cxnId="{311BB922-B142-47D0-9B40-D26A631BF503}">
      <dgm:prSet/>
      <dgm:spPr/>
      <dgm:t>
        <a:bodyPr/>
        <a:lstStyle/>
        <a:p>
          <a:endParaRPr lang="en-GB"/>
        </a:p>
      </dgm:t>
    </dgm:pt>
    <dgm:pt modelId="{924727D7-E02D-4C46-81AA-2150C6F8D056}">
      <dgm:prSet custT="1"/>
      <dgm:spPr/>
      <dgm:t>
        <a:bodyPr/>
        <a:lstStyle/>
        <a:p>
          <a:r>
            <a:rPr lang="en-GB" sz="1600" dirty="0"/>
            <a:t>Alex-Business Support has been trying to schedule dates over the last 10 days with your local teams for an initial 2hr call with the CRC lead and MDT team. A formal agenda for the day will be communicated once dates are booked. </a:t>
          </a:r>
        </a:p>
        <a:p>
          <a:r>
            <a:rPr lang="en-GB" sz="1600" dirty="0"/>
            <a:t>30 min quarterly follow up calls will also be scheduled with individual providers next year. </a:t>
          </a:r>
        </a:p>
      </dgm:t>
    </dgm:pt>
    <dgm:pt modelId="{6A40E57B-55AF-406C-A5A3-ABC4B1D1444A}" type="parTrans" cxnId="{E20F72B7-5C61-499E-B0CE-F0BCB1C3A876}">
      <dgm:prSet/>
      <dgm:spPr/>
      <dgm:t>
        <a:bodyPr/>
        <a:lstStyle/>
        <a:p>
          <a:endParaRPr lang="en-GB"/>
        </a:p>
      </dgm:t>
    </dgm:pt>
    <dgm:pt modelId="{14F8B4B4-EE1F-4CB4-A7A3-43229751848A}" type="sibTrans" cxnId="{E20F72B7-5C61-499E-B0CE-F0BCB1C3A876}">
      <dgm:prSet/>
      <dgm:spPr/>
      <dgm:t>
        <a:bodyPr/>
        <a:lstStyle/>
        <a:p>
          <a:endParaRPr lang="en-GB"/>
        </a:p>
      </dgm:t>
    </dgm:pt>
    <dgm:pt modelId="{0E5C328C-9A20-456C-82E3-9C12AE0FC8A3}">
      <dgm:prSet custT="1"/>
      <dgm:spPr/>
      <dgm:t>
        <a:bodyPr/>
        <a:lstStyle/>
        <a:p>
          <a:r>
            <a:rPr lang="en-GB" sz="1600" dirty="0"/>
            <a:t>We have received so far one response from UHBW MDT lead, and 4 responses from Cancer Managers (SDFT,GHT,NBT,YDH) and the responses are not favourable for the week commencing 8</a:t>
          </a:r>
          <a:r>
            <a:rPr lang="en-GB" sz="1600" baseline="30000" dirty="0"/>
            <a:t>th</a:t>
          </a:r>
          <a:r>
            <a:rPr lang="en-GB" sz="1600" dirty="0"/>
            <a:t> November</a:t>
          </a:r>
          <a:r>
            <a:rPr lang="en-GB" sz="1600"/>
            <a:t>. </a:t>
          </a:r>
          <a:endParaRPr lang="en-GB" sz="1600" dirty="0"/>
        </a:p>
      </dgm:t>
    </dgm:pt>
    <dgm:pt modelId="{264DA959-A72B-4D1B-A9B4-7A5500903782}" type="parTrans" cxnId="{76CE86C2-1FF8-4BD2-9E38-3BBA5131D3B8}">
      <dgm:prSet/>
      <dgm:spPr/>
      <dgm:t>
        <a:bodyPr/>
        <a:lstStyle/>
        <a:p>
          <a:endParaRPr lang="en-GB"/>
        </a:p>
      </dgm:t>
    </dgm:pt>
    <dgm:pt modelId="{AC5527B9-F6B7-46F2-AB60-7AA89CA93552}" type="sibTrans" cxnId="{76CE86C2-1FF8-4BD2-9E38-3BBA5131D3B8}">
      <dgm:prSet/>
      <dgm:spPr/>
      <dgm:t>
        <a:bodyPr/>
        <a:lstStyle/>
        <a:p>
          <a:endParaRPr lang="en-GB"/>
        </a:p>
      </dgm:t>
    </dgm:pt>
    <dgm:pt modelId="{4FFC16DC-7147-4189-B57B-46E94A163887}">
      <dgm:prSet custT="1"/>
      <dgm:spPr/>
      <dgm:t>
        <a:bodyPr/>
        <a:lstStyle/>
        <a:p>
          <a:r>
            <a:rPr lang="en-GB" sz="1600" dirty="0"/>
            <a:t>We have received 4/5 CRC PR Follow up plans. No visit to Gloucestershire due to merger with Cheltenham and NBT best practice show case on the day. For these 2 providers, a discussion will be held around the 5 pathway clinical decision points to understand  the pathway in place and supported by the pathway analyser analysis. </a:t>
          </a:r>
        </a:p>
      </dgm:t>
    </dgm:pt>
    <dgm:pt modelId="{063C6014-81FE-4CB1-BA76-EE82E3E97E14}" type="parTrans" cxnId="{EC31ACE6-F0BA-4044-83A9-81D581E41C14}">
      <dgm:prSet/>
      <dgm:spPr/>
      <dgm:t>
        <a:bodyPr/>
        <a:lstStyle/>
        <a:p>
          <a:endParaRPr lang="en-GB"/>
        </a:p>
      </dgm:t>
    </dgm:pt>
    <dgm:pt modelId="{802D6DA9-25B2-422E-93E6-E910C29C1F3A}" type="sibTrans" cxnId="{EC31ACE6-F0BA-4044-83A9-81D581E41C14}">
      <dgm:prSet/>
      <dgm:spPr/>
      <dgm:t>
        <a:bodyPr/>
        <a:lstStyle/>
        <a:p>
          <a:endParaRPr lang="en-GB"/>
        </a:p>
      </dgm:t>
    </dgm:pt>
    <dgm:pt modelId="{E5293BE0-6944-4457-B6C7-31DEA8072A9D}" type="pres">
      <dgm:prSet presAssocID="{9958B87F-CB95-4D71-934A-69D232661A75}" presName="linear" presStyleCnt="0">
        <dgm:presLayoutVars>
          <dgm:animLvl val="lvl"/>
          <dgm:resizeHandles val="exact"/>
        </dgm:presLayoutVars>
      </dgm:prSet>
      <dgm:spPr/>
      <dgm:t>
        <a:bodyPr/>
        <a:lstStyle/>
        <a:p>
          <a:endParaRPr lang="en-GB"/>
        </a:p>
      </dgm:t>
    </dgm:pt>
    <dgm:pt modelId="{C9C51AA5-282A-4927-8983-A3861595E318}" type="pres">
      <dgm:prSet presAssocID="{478BCB34-76E1-4EDE-B0C5-64886CDD3E3B}" presName="parentText" presStyleLbl="node1" presStyleIdx="0" presStyleCnt="4">
        <dgm:presLayoutVars>
          <dgm:chMax val="0"/>
          <dgm:bulletEnabled val="1"/>
        </dgm:presLayoutVars>
      </dgm:prSet>
      <dgm:spPr/>
      <dgm:t>
        <a:bodyPr/>
        <a:lstStyle/>
        <a:p>
          <a:endParaRPr lang="en-GB"/>
        </a:p>
      </dgm:t>
    </dgm:pt>
    <dgm:pt modelId="{44E7CC3F-ECAD-4A01-9B32-B9EBBE3A7D81}" type="pres">
      <dgm:prSet presAssocID="{D9995F75-D9E4-48C1-B507-1259BC5B71F3}" presName="spacer" presStyleCnt="0"/>
      <dgm:spPr/>
    </dgm:pt>
    <dgm:pt modelId="{44960592-B783-435D-A4F9-2FF20AD647A4}" type="pres">
      <dgm:prSet presAssocID="{4FFC16DC-7147-4189-B57B-46E94A163887}" presName="parentText" presStyleLbl="node1" presStyleIdx="1" presStyleCnt="4">
        <dgm:presLayoutVars>
          <dgm:chMax val="0"/>
          <dgm:bulletEnabled val="1"/>
        </dgm:presLayoutVars>
      </dgm:prSet>
      <dgm:spPr/>
      <dgm:t>
        <a:bodyPr/>
        <a:lstStyle/>
        <a:p>
          <a:endParaRPr lang="en-GB"/>
        </a:p>
      </dgm:t>
    </dgm:pt>
    <dgm:pt modelId="{323B5BF7-E724-46A5-B1AF-BAF686CFB5E9}" type="pres">
      <dgm:prSet presAssocID="{802D6DA9-25B2-422E-93E6-E910C29C1F3A}" presName="spacer" presStyleCnt="0"/>
      <dgm:spPr/>
    </dgm:pt>
    <dgm:pt modelId="{8953F930-BFC3-4FFB-9DF7-A53C7F225EA1}" type="pres">
      <dgm:prSet presAssocID="{924727D7-E02D-4C46-81AA-2150C6F8D056}" presName="parentText" presStyleLbl="node1" presStyleIdx="2" presStyleCnt="4">
        <dgm:presLayoutVars>
          <dgm:chMax val="0"/>
          <dgm:bulletEnabled val="1"/>
        </dgm:presLayoutVars>
      </dgm:prSet>
      <dgm:spPr/>
      <dgm:t>
        <a:bodyPr/>
        <a:lstStyle/>
        <a:p>
          <a:endParaRPr lang="en-GB"/>
        </a:p>
      </dgm:t>
    </dgm:pt>
    <dgm:pt modelId="{EB09A809-9393-41F6-9911-38249AFD7FF8}" type="pres">
      <dgm:prSet presAssocID="{14F8B4B4-EE1F-4CB4-A7A3-43229751848A}" presName="spacer" presStyleCnt="0"/>
      <dgm:spPr/>
    </dgm:pt>
    <dgm:pt modelId="{6D3C7251-3D6F-4B2E-B36A-A6E44C5276D3}" type="pres">
      <dgm:prSet presAssocID="{0E5C328C-9A20-456C-82E3-9C12AE0FC8A3}" presName="parentText" presStyleLbl="node1" presStyleIdx="3" presStyleCnt="4">
        <dgm:presLayoutVars>
          <dgm:chMax val="0"/>
          <dgm:bulletEnabled val="1"/>
        </dgm:presLayoutVars>
      </dgm:prSet>
      <dgm:spPr/>
      <dgm:t>
        <a:bodyPr/>
        <a:lstStyle/>
        <a:p>
          <a:endParaRPr lang="en-GB"/>
        </a:p>
      </dgm:t>
    </dgm:pt>
  </dgm:ptLst>
  <dgm:cxnLst>
    <dgm:cxn modelId="{EC31ACE6-F0BA-4044-83A9-81D581E41C14}" srcId="{9958B87F-CB95-4D71-934A-69D232661A75}" destId="{4FFC16DC-7147-4189-B57B-46E94A163887}" srcOrd="1" destOrd="0" parTransId="{063C6014-81FE-4CB1-BA76-EE82E3E97E14}" sibTransId="{802D6DA9-25B2-422E-93E6-E910C29C1F3A}"/>
    <dgm:cxn modelId="{34375FE1-75CF-4148-BC64-AC91D8BA9E91}" type="presOf" srcId="{9958B87F-CB95-4D71-934A-69D232661A75}" destId="{E5293BE0-6944-4457-B6C7-31DEA8072A9D}" srcOrd="0" destOrd="0" presId="urn:microsoft.com/office/officeart/2005/8/layout/vList2"/>
    <dgm:cxn modelId="{6A2C99D8-2B53-49B4-8601-160BEC052763}" type="presOf" srcId="{0E5C328C-9A20-456C-82E3-9C12AE0FC8A3}" destId="{6D3C7251-3D6F-4B2E-B36A-A6E44C5276D3}" srcOrd="0" destOrd="0" presId="urn:microsoft.com/office/officeart/2005/8/layout/vList2"/>
    <dgm:cxn modelId="{9D0E5C6B-0B24-464A-8CE3-AA48B2A57986}" type="presOf" srcId="{4FFC16DC-7147-4189-B57B-46E94A163887}" destId="{44960592-B783-435D-A4F9-2FF20AD647A4}" srcOrd="0" destOrd="0" presId="urn:microsoft.com/office/officeart/2005/8/layout/vList2"/>
    <dgm:cxn modelId="{E20F72B7-5C61-499E-B0CE-F0BCB1C3A876}" srcId="{9958B87F-CB95-4D71-934A-69D232661A75}" destId="{924727D7-E02D-4C46-81AA-2150C6F8D056}" srcOrd="2" destOrd="0" parTransId="{6A40E57B-55AF-406C-A5A3-ABC4B1D1444A}" sibTransId="{14F8B4B4-EE1F-4CB4-A7A3-43229751848A}"/>
    <dgm:cxn modelId="{17D57333-D08B-4C04-8E2E-073C56172F9E}" type="presOf" srcId="{478BCB34-76E1-4EDE-B0C5-64886CDD3E3B}" destId="{C9C51AA5-282A-4927-8983-A3861595E318}" srcOrd="0" destOrd="0" presId="urn:microsoft.com/office/officeart/2005/8/layout/vList2"/>
    <dgm:cxn modelId="{76CE86C2-1FF8-4BD2-9E38-3BBA5131D3B8}" srcId="{9958B87F-CB95-4D71-934A-69D232661A75}" destId="{0E5C328C-9A20-456C-82E3-9C12AE0FC8A3}" srcOrd="3" destOrd="0" parTransId="{264DA959-A72B-4D1B-A9B4-7A5500903782}" sibTransId="{AC5527B9-F6B7-46F2-AB60-7AA89CA93552}"/>
    <dgm:cxn modelId="{311BB922-B142-47D0-9B40-D26A631BF503}" srcId="{9958B87F-CB95-4D71-934A-69D232661A75}" destId="{478BCB34-76E1-4EDE-B0C5-64886CDD3E3B}" srcOrd="0" destOrd="0" parTransId="{CF964480-B388-4291-B790-9BA69A0745E6}" sibTransId="{D9995F75-D9E4-48C1-B507-1259BC5B71F3}"/>
    <dgm:cxn modelId="{07C69467-C89F-4F1E-9312-43BD4F4856A3}" type="presOf" srcId="{924727D7-E02D-4C46-81AA-2150C6F8D056}" destId="{8953F930-BFC3-4FFB-9DF7-A53C7F225EA1}" srcOrd="0" destOrd="0" presId="urn:microsoft.com/office/officeart/2005/8/layout/vList2"/>
    <dgm:cxn modelId="{1805FD2A-455D-4830-9045-219FFFDB4119}" type="presParOf" srcId="{E5293BE0-6944-4457-B6C7-31DEA8072A9D}" destId="{C9C51AA5-282A-4927-8983-A3861595E318}" srcOrd="0" destOrd="0" presId="urn:microsoft.com/office/officeart/2005/8/layout/vList2"/>
    <dgm:cxn modelId="{5A651230-D148-440C-A8D8-41CA38BBC55F}" type="presParOf" srcId="{E5293BE0-6944-4457-B6C7-31DEA8072A9D}" destId="{44E7CC3F-ECAD-4A01-9B32-B9EBBE3A7D81}" srcOrd="1" destOrd="0" presId="urn:microsoft.com/office/officeart/2005/8/layout/vList2"/>
    <dgm:cxn modelId="{9B5E9C5C-063B-4674-824C-654D3673F704}" type="presParOf" srcId="{E5293BE0-6944-4457-B6C7-31DEA8072A9D}" destId="{44960592-B783-435D-A4F9-2FF20AD647A4}" srcOrd="2" destOrd="0" presId="urn:microsoft.com/office/officeart/2005/8/layout/vList2"/>
    <dgm:cxn modelId="{7013A956-6101-4999-B645-093CC85C259E}" type="presParOf" srcId="{E5293BE0-6944-4457-B6C7-31DEA8072A9D}" destId="{323B5BF7-E724-46A5-B1AF-BAF686CFB5E9}" srcOrd="3" destOrd="0" presId="urn:microsoft.com/office/officeart/2005/8/layout/vList2"/>
    <dgm:cxn modelId="{9D56468E-0432-4000-9784-6B68FC914EA5}" type="presParOf" srcId="{E5293BE0-6944-4457-B6C7-31DEA8072A9D}" destId="{8953F930-BFC3-4FFB-9DF7-A53C7F225EA1}" srcOrd="4" destOrd="0" presId="urn:microsoft.com/office/officeart/2005/8/layout/vList2"/>
    <dgm:cxn modelId="{F3929979-08FC-4C6D-BB88-E92D68C67B57}" type="presParOf" srcId="{E5293BE0-6944-4457-B6C7-31DEA8072A9D}" destId="{EB09A809-9393-41F6-9911-38249AFD7FF8}" srcOrd="5" destOrd="0" presId="urn:microsoft.com/office/officeart/2005/8/layout/vList2"/>
    <dgm:cxn modelId="{39B2D3F7-DF07-44E6-902C-2D32AECC4DA3}" type="presParOf" srcId="{E5293BE0-6944-4457-B6C7-31DEA8072A9D}" destId="{6D3C7251-3D6F-4B2E-B36A-A6E44C5276D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2E9AE7-F583-43A5-BB04-FB7B77057515}">
      <dsp:nvSpPr>
        <dsp:cNvPr id="0" name=""/>
        <dsp:cNvSpPr/>
      </dsp:nvSpPr>
      <dsp:spPr>
        <a:xfrm>
          <a:off x="0" y="1033"/>
          <a:ext cx="4723614" cy="12889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GB" sz="1600" kern="1200" dirty="0"/>
            <a:t>In 2019, under the leadership of Mike and Melanie, we conducted PR across the SW to learn about your local pathways, how your colorectal services are delivered around the 5 complex decision point and about your local challenges.</a:t>
          </a:r>
        </a:p>
      </dsp:txBody>
      <dsp:txXfrm>
        <a:off x="62920" y="63953"/>
        <a:ext cx="4597774" cy="1163079"/>
      </dsp:txXfrm>
    </dsp:sp>
    <dsp:sp modelId="{C780DE8D-8F46-4AC2-9961-D94A364D3CCF}">
      <dsp:nvSpPr>
        <dsp:cNvPr id="0" name=""/>
        <dsp:cNvSpPr/>
      </dsp:nvSpPr>
      <dsp:spPr>
        <a:xfrm>
          <a:off x="0" y="1303397"/>
          <a:ext cx="4723614" cy="12889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GB" sz="1600" kern="1200" dirty="0"/>
            <a:t>Individual reports were sent to providers highlighting best practice but also suggested development opportunities to support in optimising the pathway delivery. </a:t>
          </a:r>
        </a:p>
      </dsp:txBody>
      <dsp:txXfrm>
        <a:off x="62920" y="1366317"/>
        <a:ext cx="4597774" cy="1163079"/>
      </dsp:txXfrm>
    </dsp:sp>
    <dsp:sp modelId="{374F944A-B0B0-4A4B-94C4-AAF927EBF839}">
      <dsp:nvSpPr>
        <dsp:cNvPr id="0" name=""/>
        <dsp:cNvSpPr/>
      </dsp:nvSpPr>
      <dsp:spPr>
        <a:xfrm>
          <a:off x="0" y="2605760"/>
          <a:ext cx="4723614" cy="12889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GB" sz="1600" kern="1200" dirty="0"/>
            <a:t>CRC PR follow up plans were sent to cancer services teams to understand how your local CRC services team have implemented change ideas to address identified challenges and also an opportunity to highlight your limitations post COVID-19 recovery.</a:t>
          </a:r>
        </a:p>
      </dsp:txBody>
      <dsp:txXfrm>
        <a:off x="62920" y="2668680"/>
        <a:ext cx="4597774" cy="1163079"/>
      </dsp:txXfrm>
    </dsp:sp>
    <dsp:sp modelId="{A763BAC6-62C4-411F-AD97-23911012F4DD}">
      <dsp:nvSpPr>
        <dsp:cNvPr id="0" name=""/>
        <dsp:cNvSpPr/>
      </dsp:nvSpPr>
      <dsp:spPr>
        <a:xfrm>
          <a:off x="0" y="3908123"/>
          <a:ext cx="4723614" cy="12889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GB" sz="1600" kern="1200" dirty="0"/>
            <a:t>The outcome of those reports will help in creating a SWAG CA CRC Risk register which will be </a:t>
          </a:r>
          <a:r>
            <a:rPr lang="en-GB" sz="1600" kern="1200" dirty="0" err="1"/>
            <a:t>fedback</a:t>
          </a:r>
          <a:r>
            <a:rPr lang="en-GB" sz="1600" kern="1200" dirty="0"/>
            <a:t> to CAG once finalised but also drive discussions in upcoming CRC PR follow up calls.</a:t>
          </a:r>
        </a:p>
      </dsp:txBody>
      <dsp:txXfrm>
        <a:off x="62920" y="3971043"/>
        <a:ext cx="4597774" cy="11630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50C42F-AF1C-4A7C-9E6A-7BD4901C40E6}">
      <dsp:nvSpPr>
        <dsp:cNvPr id="0" name=""/>
        <dsp:cNvSpPr/>
      </dsp:nvSpPr>
      <dsp:spPr>
        <a:xfrm>
          <a:off x="0" y="677"/>
          <a:ext cx="5178960" cy="7410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a:t>Pathway analyser</a:t>
          </a:r>
        </a:p>
      </dsp:txBody>
      <dsp:txXfrm>
        <a:off x="36174" y="36851"/>
        <a:ext cx="5106612" cy="668687"/>
      </dsp:txXfrm>
    </dsp:sp>
    <dsp:sp modelId="{FF5FA657-612E-45D0-A5D2-7D66700E0924}">
      <dsp:nvSpPr>
        <dsp:cNvPr id="0" name=""/>
        <dsp:cNvSpPr/>
      </dsp:nvSpPr>
      <dsp:spPr>
        <a:xfrm>
          <a:off x="0" y="753849"/>
          <a:ext cx="5178960" cy="7410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GB" sz="1600" kern="1200" dirty="0"/>
            <a:t>Launched in August. Monthly submissions for all patients treated in a month.</a:t>
          </a:r>
        </a:p>
      </dsp:txBody>
      <dsp:txXfrm>
        <a:off x="36174" y="790023"/>
        <a:ext cx="5106612" cy="668687"/>
      </dsp:txXfrm>
    </dsp:sp>
    <dsp:sp modelId="{3D8567B7-2F4E-4BC8-881C-03AD7194C65B}">
      <dsp:nvSpPr>
        <dsp:cNvPr id="0" name=""/>
        <dsp:cNvSpPr/>
      </dsp:nvSpPr>
      <dsp:spPr>
        <a:xfrm>
          <a:off x="0" y="1507021"/>
          <a:ext cx="5178960" cy="7410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GB" sz="1600" kern="1200" dirty="0"/>
            <a:t>Understand local delivery of the CRC timed pathway, identify most challenged pathway milestones, address bottlenecks and track improvement over time. </a:t>
          </a:r>
        </a:p>
      </dsp:txBody>
      <dsp:txXfrm>
        <a:off x="36174" y="1543195"/>
        <a:ext cx="5106612" cy="6686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51AA5-282A-4927-8983-A3861595E318}">
      <dsp:nvSpPr>
        <dsp:cNvPr id="0" name=""/>
        <dsp:cNvSpPr/>
      </dsp:nvSpPr>
      <dsp:spPr>
        <a:xfrm>
          <a:off x="0" y="1022"/>
          <a:ext cx="10515600" cy="10771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GB" sz="1600" kern="1200" dirty="0"/>
            <a:t>CRC Follow up calls are planned for the W/C 8</a:t>
          </a:r>
          <a:r>
            <a:rPr lang="en-GB" sz="1600" kern="1200" baseline="30000" dirty="0"/>
            <a:t>th</a:t>
          </a:r>
          <a:r>
            <a:rPr lang="en-GB" sz="1600" kern="1200" dirty="0"/>
            <a:t> November under the leadership of Julie Burton. The discussion will be held around the delivery of CRC pathway from Referral to Treatment and will support in identifying opportunities for innovation and improvement at a macro system level but also specific to individual provider which will be supported with next year’s funding. </a:t>
          </a:r>
        </a:p>
      </dsp:txBody>
      <dsp:txXfrm>
        <a:off x="52583" y="53605"/>
        <a:ext cx="10410434" cy="972010"/>
      </dsp:txXfrm>
    </dsp:sp>
    <dsp:sp modelId="{44960592-B783-435D-A4F9-2FF20AD647A4}">
      <dsp:nvSpPr>
        <dsp:cNvPr id="0" name=""/>
        <dsp:cNvSpPr/>
      </dsp:nvSpPr>
      <dsp:spPr>
        <a:xfrm>
          <a:off x="0" y="1091727"/>
          <a:ext cx="10515600" cy="10771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GB" sz="1600" kern="1200" dirty="0"/>
            <a:t>We have received 4/5 CRC PR Follow up plans. No visit to Gloucestershire due to merger with Cheltenham and NBT best practice show case on the day. For these 2 providers, a discussion will be held around the 5 pathway clinical decision points to understand  the pathway in place and supported by the pathway analyser analysis. </a:t>
          </a:r>
        </a:p>
      </dsp:txBody>
      <dsp:txXfrm>
        <a:off x="52583" y="1144310"/>
        <a:ext cx="10410434" cy="972010"/>
      </dsp:txXfrm>
    </dsp:sp>
    <dsp:sp modelId="{8953F930-BFC3-4FFB-9DF7-A53C7F225EA1}">
      <dsp:nvSpPr>
        <dsp:cNvPr id="0" name=""/>
        <dsp:cNvSpPr/>
      </dsp:nvSpPr>
      <dsp:spPr>
        <a:xfrm>
          <a:off x="0" y="2182433"/>
          <a:ext cx="10515600" cy="10771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GB" sz="1600" kern="1200" dirty="0"/>
            <a:t>Alex-Business Support has been trying to schedule dates over the last 10 days with your local teams for an initial 2hr call with the CRC lead and MDT team. A formal agenda for the day will be communicated once dates are booked. </a:t>
          </a:r>
        </a:p>
        <a:p>
          <a:pPr lvl="0" algn="l" defTabSz="711200">
            <a:lnSpc>
              <a:spcPct val="90000"/>
            </a:lnSpc>
            <a:spcBef>
              <a:spcPct val="0"/>
            </a:spcBef>
            <a:spcAft>
              <a:spcPct val="35000"/>
            </a:spcAft>
          </a:pPr>
          <a:r>
            <a:rPr lang="en-GB" sz="1600" kern="1200" dirty="0"/>
            <a:t>30 min quarterly follow up calls will also be scheduled with individual providers next year. </a:t>
          </a:r>
        </a:p>
      </dsp:txBody>
      <dsp:txXfrm>
        <a:off x="52583" y="2235016"/>
        <a:ext cx="10410434" cy="972010"/>
      </dsp:txXfrm>
    </dsp:sp>
    <dsp:sp modelId="{6D3C7251-3D6F-4B2E-B36A-A6E44C5276D3}">
      <dsp:nvSpPr>
        <dsp:cNvPr id="0" name=""/>
        <dsp:cNvSpPr/>
      </dsp:nvSpPr>
      <dsp:spPr>
        <a:xfrm>
          <a:off x="0" y="3273138"/>
          <a:ext cx="10515600" cy="10771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GB" sz="1600" kern="1200" dirty="0"/>
            <a:t>We have received so far one response from UHBW MDT lead, and 4 responses from Cancer Managers (SDFT,GHT,NBT,YDH) and the responses are not favourable for the week commencing 8</a:t>
          </a:r>
          <a:r>
            <a:rPr lang="en-GB" sz="1600" kern="1200" baseline="30000" dirty="0"/>
            <a:t>th</a:t>
          </a:r>
          <a:r>
            <a:rPr lang="en-GB" sz="1600" kern="1200" dirty="0"/>
            <a:t> November</a:t>
          </a:r>
          <a:r>
            <a:rPr lang="en-GB" sz="1600" kern="1200"/>
            <a:t>. </a:t>
          </a:r>
          <a:endParaRPr lang="en-GB" sz="1600" kern="1200" dirty="0"/>
        </a:p>
      </dsp:txBody>
      <dsp:txXfrm>
        <a:off x="52583" y="3325721"/>
        <a:ext cx="10410434" cy="97201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61F81B-08BC-4126-B8DD-6C40756D12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037E118D-B88A-43B8-A943-CA145EF5B7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FD3AE4C8-0E1B-417A-B043-BF0787425A4C}"/>
              </a:ext>
            </a:extLst>
          </p:cNvPr>
          <p:cNvSpPr>
            <a:spLocks noGrp="1"/>
          </p:cNvSpPr>
          <p:nvPr>
            <p:ph type="dt" sz="half" idx="10"/>
          </p:nvPr>
        </p:nvSpPr>
        <p:spPr/>
        <p:txBody>
          <a:bodyPr/>
          <a:lstStyle/>
          <a:p>
            <a:fld id="{54D370BD-0758-49FC-A36E-92A3AC578D68}" type="datetimeFigureOut">
              <a:rPr lang="en-GB" smtClean="0"/>
              <a:t>13/10/2021</a:t>
            </a:fld>
            <a:endParaRPr lang="en-GB"/>
          </a:p>
        </p:txBody>
      </p:sp>
      <p:sp>
        <p:nvSpPr>
          <p:cNvPr id="5" name="Footer Placeholder 4">
            <a:extLst>
              <a:ext uri="{FF2B5EF4-FFF2-40B4-BE49-F238E27FC236}">
                <a16:creationId xmlns:a16="http://schemas.microsoft.com/office/drawing/2014/main" xmlns="" id="{FCDD0530-CC25-4A6A-9F89-DDE1E9B804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993CFFA6-D017-41A1-9F40-A417739167E3}"/>
              </a:ext>
            </a:extLst>
          </p:cNvPr>
          <p:cNvSpPr>
            <a:spLocks noGrp="1"/>
          </p:cNvSpPr>
          <p:nvPr>
            <p:ph type="sldNum" sz="quarter" idx="12"/>
          </p:nvPr>
        </p:nvSpPr>
        <p:spPr/>
        <p:txBody>
          <a:bodyPr/>
          <a:lstStyle/>
          <a:p>
            <a:fld id="{CEE6F8B1-6E4B-45ED-8780-3A2728D3BAD4}" type="slidenum">
              <a:rPr lang="en-GB" smtClean="0"/>
              <a:t>‹#›</a:t>
            </a:fld>
            <a:endParaRPr lang="en-GB"/>
          </a:p>
        </p:txBody>
      </p:sp>
    </p:spTree>
    <p:extLst>
      <p:ext uri="{BB962C8B-B14F-4D97-AF65-F5344CB8AC3E}">
        <p14:creationId xmlns:p14="http://schemas.microsoft.com/office/powerpoint/2010/main" val="952763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8230A3-65A1-4DF5-A6A5-12C8A752522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E0D63812-1D24-49A8-91DB-1DA82B2902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2875725-8620-4EFF-B68F-1780DAD2D1CA}"/>
              </a:ext>
            </a:extLst>
          </p:cNvPr>
          <p:cNvSpPr>
            <a:spLocks noGrp="1"/>
          </p:cNvSpPr>
          <p:nvPr>
            <p:ph type="dt" sz="half" idx="10"/>
          </p:nvPr>
        </p:nvSpPr>
        <p:spPr/>
        <p:txBody>
          <a:bodyPr/>
          <a:lstStyle/>
          <a:p>
            <a:fld id="{54D370BD-0758-49FC-A36E-92A3AC578D68}" type="datetimeFigureOut">
              <a:rPr lang="en-GB" smtClean="0"/>
              <a:t>13/10/2021</a:t>
            </a:fld>
            <a:endParaRPr lang="en-GB"/>
          </a:p>
        </p:txBody>
      </p:sp>
      <p:sp>
        <p:nvSpPr>
          <p:cNvPr id="5" name="Footer Placeholder 4">
            <a:extLst>
              <a:ext uri="{FF2B5EF4-FFF2-40B4-BE49-F238E27FC236}">
                <a16:creationId xmlns:a16="http://schemas.microsoft.com/office/drawing/2014/main" xmlns="" id="{9B581D04-D8A2-4056-A977-387E9F0E81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2D447E6-593F-4B5D-B68D-9DA95D735407}"/>
              </a:ext>
            </a:extLst>
          </p:cNvPr>
          <p:cNvSpPr>
            <a:spLocks noGrp="1"/>
          </p:cNvSpPr>
          <p:nvPr>
            <p:ph type="sldNum" sz="quarter" idx="12"/>
          </p:nvPr>
        </p:nvSpPr>
        <p:spPr/>
        <p:txBody>
          <a:bodyPr/>
          <a:lstStyle/>
          <a:p>
            <a:fld id="{CEE6F8B1-6E4B-45ED-8780-3A2728D3BAD4}" type="slidenum">
              <a:rPr lang="en-GB" smtClean="0"/>
              <a:t>‹#›</a:t>
            </a:fld>
            <a:endParaRPr lang="en-GB"/>
          </a:p>
        </p:txBody>
      </p:sp>
    </p:spTree>
    <p:extLst>
      <p:ext uri="{BB962C8B-B14F-4D97-AF65-F5344CB8AC3E}">
        <p14:creationId xmlns:p14="http://schemas.microsoft.com/office/powerpoint/2010/main" val="37318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539D542-92CF-4941-AE16-9B541EEE54C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D1849D8E-D8A5-4542-9E43-BDFE457AE7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B4E8DEB-402E-4666-BD06-ADE743000A11}"/>
              </a:ext>
            </a:extLst>
          </p:cNvPr>
          <p:cNvSpPr>
            <a:spLocks noGrp="1"/>
          </p:cNvSpPr>
          <p:nvPr>
            <p:ph type="dt" sz="half" idx="10"/>
          </p:nvPr>
        </p:nvSpPr>
        <p:spPr/>
        <p:txBody>
          <a:bodyPr/>
          <a:lstStyle/>
          <a:p>
            <a:fld id="{54D370BD-0758-49FC-A36E-92A3AC578D68}" type="datetimeFigureOut">
              <a:rPr lang="en-GB" smtClean="0"/>
              <a:t>13/10/2021</a:t>
            </a:fld>
            <a:endParaRPr lang="en-GB"/>
          </a:p>
        </p:txBody>
      </p:sp>
      <p:sp>
        <p:nvSpPr>
          <p:cNvPr id="5" name="Footer Placeholder 4">
            <a:extLst>
              <a:ext uri="{FF2B5EF4-FFF2-40B4-BE49-F238E27FC236}">
                <a16:creationId xmlns:a16="http://schemas.microsoft.com/office/drawing/2014/main" xmlns="" id="{C7120B33-77B8-4001-AB3C-87D1464110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E118216A-7F92-4F0B-A936-2C276AFD242A}"/>
              </a:ext>
            </a:extLst>
          </p:cNvPr>
          <p:cNvSpPr>
            <a:spLocks noGrp="1"/>
          </p:cNvSpPr>
          <p:nvPr>
            <p:ph type="sldNum" sz="quarter" idx="12"/>
          </p:nvPr>
        </p:nvSpPr>
        <p:spPr/>
        <p:txBody>
          <a:bodyPr/>
          <a:lstStyle/>
          <a:p>
            <a:fld id="{CEE6F8B1-6E4B-45ED-8780-3A2728D3BAD4}" type="slidenum">
              <a:rPr lang="en-GB" smtClean="0"/>
              <a:t>‹#›</a:t>
            </a:fld>
            <a:endParaRPr lang="en-GB"/>
          </a:p>
        </p:txBody>
      </p:sp>
    </p:spTree>
    <p:extLst>
      <p:ext uri="{BB962C8B-B14F-4D97-AF65-F5344CB8AC3E}">
        <p14:creationId xmlns:p14="http://schemas.microsoft.com/office/powerpoint/2010/main" val="1691564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BC58BF-05BB-4474-8676-BF3022A8B6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0F53EFA-07D5-4FA4-8EA5-BA61FEC371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B5D1DDAF-7516-442C-B323-7F26FE4EB5F4}"/>
              </a:ext>
            </a:extLst>
          </p:cNvPr>
          <p:cNvSpPr>
            <a:spLocks noGrp="1"/>
          </p:cNvSpPr>
          <p:nvPr>
            <p:ph type="dt" sz="half" idx="10"/>
          </p:nvPr>
        </p:nvSpPr>
        <p:spPr/>
        <p:txBody>
          <a:bodyPr/>
          <a:lstStyle/>
          <a:p>
            <a:fld id="{54D370BD-0758-49FC-A36E-92A3AC578D68}" type="datetimeFigureOut">
              <a:rPr lang="en-GB" smtClean="0"/>
              <a:t>13/10/2021</a:t>
            </a:fld>
            <a:endParaRPr lang="en-GB"/>
          </a:p>
        </p:txBody>
      </p:sp>
      <p:sp>
        <p:nvSpPr>
          <p:cNvPr id="5" name="Footer Placeholder 4">
            <a:extLst>
              <a:ext uri="{FF2B5EF4-FFF2-40B4-BE49-F238E27FC236}">
                <a16:creationId xmlns:a16="http://schemas.microsoft.com/office/drawing/2014/main" xmlns="" id="{84FE6EEB-9538-4E63-994A-D8D7899EBE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6CB471F-B39E-4284-9809-B241C3FE0534}"/>
              </a:ext>
            </a:extLst>
          </p:cNvPr>
          <p:cNvSpPr>
            <a:spLocks noGrp="1"/>
          </p:cNvSpPr>
          <p:nvPr>
            <p:ph type="sldNum" sz="quarter" idx="12"/>
          </p:nvPr>
        </p:nvSpPr>
        <p:spPr/>
        <p:txBody>
          <a:bodyPr/>
          <a:lstStyle/>
          <a:p>
            <a:fld id="{CEE6F8B1-6E4B-45ED-8780-3A2728D3BAD4}" type="slidenum">
              <a:rPr lang="en-GB" smtClean="0"/>
              <a:t>‹#›</a:t>
            </a:fld>
            <a:endParaRPr lang="en-GB"/>
          </a:p>
        </p:txBody>
      </p:sp>
    </p:spTree>
    <p:extLst>
      <p:ext uri="{BB962C8B-B14F-4D97-AF65-F5344CB8AC3E}">
        <p14:creationId xmlns:p14="http://schemas.microsoft.com/office/powerpoint/2010/main" val="4176477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F6123B-1C25-45BB-B4E4-088A200E91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18384E4E-0067-4E17-9A0C-338A034003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1B183B3-167B-401F-BB9A-CFC20CCEB832}"/>
              </a:ext>
            </a:extLst>
          </p:cNvPr>
          <p:cNvSpPr>
            <a:spLocks noGrp="1"/>
          </p:cNvSpPr>
          <p:nvPr>
            <p:ph type="dt" sz="half" idx="10"/>
          </p:nvPr>
        </p:nvSpPr>
        <p:spPr/>
        <p:txBody>
          <a:bodyPr/>
          <a:lstStyle/>
          <a:p>
            <a:fld id="{54D370BD-0758-49FC-A36E-92A3AC578D68}" type="datetimeFigureOut">
              <a:rPr lang="en-GB" smtClean="0"/>
              <a:t>13/10/2021</a:t>
            </a:fld>
            <a:endParaRPr lang="en-GB"/>
          </a:p>
        </p:txBody>
      </p:sp>
      <p:sp>
        <p:nvSpPr>
          <p:cNvPr id="5" name="Footer Placeholder 4">
            <a:extLst>
              <a:ext uri="{FF2B5EF4-FFF2-40B4-BE49-F238E27FC236}">
                <a16:creationId xmlns:a16="http://schemas.microsoft.com/office/drawing/2014/main" xmlns="" id="{ACD5C716-F6F1-419D-AE30-9850271EDD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5E0CED9-0D50-40BF-BDF0-2BD4A4CAFD4B}"/>
              </a:ext>
            </a:extLst>
          </p:cNvPr>
          <p:cNvSpPr>
            <a:spLocks noGrp="1"/>
          </p:cNvSpPr>
          <p:nvPr>
            <p:ph type="sldNum" sz="quarter" idx="12"/>
          </p:nvPr>
        </p:nvSpPr>
        <p:spPr/>
        <p:txBody>
          <a:bodyPr/>
          <a:lstStyle/>
          <a:p>
            <a:fld id="{CEE6F8B1-6E4B-45ED-8780-3A2728D3BAD4}" type="slidenum">
              <a:rPr lang="en-GB" smtClean="0"/>
              <a:t>‹#›</a:t>
            </a:fld>
            <a:endParaRPr lang="en-GB"/>
          </a:p>
        </p:txBody>
      </p:sp>
    </p:spTree>
    <p:extLst>
      <p:ext uri="{BB962C8B-B14F-4D97-AF65-F5344CB8AC3E}">
        <p14:creationId xmlns:p14="http://schemas.microsoft.com/office/powerpoint/2010/main" val="1987242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B58A08-5051-4295-A8CB-A8481A3AE9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D8F5E7E8-19C1-4F96-894D-161C9C8733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590ED6DA-4DA0-4D3F-8545-9D444475BF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E2E5E4AB-2D65-4741-922A-81A5DE763CD5}"/>
              </a:ext>
            </a:extLst>
          </p:cNvPr>
          <p:cNvSpPr>
            <a:spLocks noGrp="1"/>
          </p:cNvSpPr>
          <p:nvPr>
            <p:ph type="dt" sz="half" idx="10"/>
          </p:nvPr>
        </p:nvSpPr>
        <p:spPr/>
        <p:txBody>
          <a:bodyPr/>
          <a:lstStyle/>
          <a:p>
            <a:fld id="{54D370BD-0758-49FC-A36E-92A3AC578D68}" type="datetimeFigureOut">
              <a:rPr lang="en-GB" smtClean="0"/>
              <a:t>13/10/2021</a:t>
            </a:fld>
            <a:endParaRPr lang="en-GB"/>
          </a:p>
        </p:txBody>
      </p:sp>
      <p:sp>
        <p:nvSpPr>
          <p:cNvPr id="6" name="Footer Placeholder 5">
            <a:extLst>
              <a:ext uri="{FF2B5EF4-FFF2-40B4-BE49-F238E27FC236}">
                <a16:creationId xmlns:a16="http://schemas.microsoft.com/office/drawing/2014/main" xmlns="" id="{1F80D132-2FB7-4943-B99B-1A45F4BCDF0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87CBB06-359F-44BB-87F8-B9466DB321C6}"/>
              </a:ext>
            </a:extLst>
          </p:cNvPr>
          <p:cNvSpPr>
            <a:spLocks noGrp="1"/>
          </p:cNvSpPr>
          <p:nvPr>
            <p:ph type="sldNum" sz="quarter" idx="12"/>
          </p:nvPr>
        </p:nvSpPr>
        <p:spPr/>
        <p:txBody>
          <a:bodyPr/>
          <a:lstStyle/>
          <a:p>
            <a:fld id="{CEE6F8B1-6E4B-45ED-8780-3A2728D3BAD4}" type="slidenum">
              <a:rPr lang="en-GB" smtClean="0"/>
              <a:t>‹#›</a:t>
            </a:fld>
            <a:endParaRPr lang="en-GB"/>
          </a:p>
        </p:txBody>
      </p:sp>
    </p:spTree>
    <p:extLst>
      <p:ext uri="{BB962C8B-B14F-4D97-AF65-F5344CB8AC3E}">
        <p14:creationId xmlns:p14="http://schemas.microsoft.com/office/powerpoint/2010/main" val="3889030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DFA3C8-A11C-4AB3-A572-D5B2FA10C4A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C5DE9813-F8BF-4AF4-A3C6-8A347FAFF8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4218249-B516-41A2-91E0-B4397CD6E4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2A1E630B-0FEC-41B7-A6E4-37567ABE6A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BE8BB004-1160-4707-B1FF-D9031B73B1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00C9A45F-A9D0-457E-9384-5F4F5DB05608}"/>
              </a:ext>
            </a:extLst>
          </p:cNvPr>
          <p:cNvSpPr>
            <a:spLocks noGrp="1"/>
          </p:cNvSpPr>
          <p:nvPr>
            <p:ph type="dt" sz="half" idx="10"/>
          </p:nvPr>
        </p:nvSpPr>
        <p:spPr/>
        <p:txBody>
          <a:bodyPr/>
          <a:lstStyle/>
          <a:p>
            <a:fld id="{54D370BD-0758-49FC-A36E-92A3AC578D68}" type="datetimeFigureOut">
              <a:rPr lang="en-GB" smtClean="0"/>
              <a:t>13/10/2021</a:t>
            </a:fld>
            <a:endParaRPr lang="en-GB"/>
          </a:p>
        </p:txBody>
      </p:sp>
      <p:sp>
        <p:nvSpPr>
          <p:cNvPr id="8" name="Footer Placeholder 7">
            <a:extLst>
              <a:ext uri="{FF2B5EF4-FFF2-40B4-BE49-F238E27FC236}">
                <a16:creationId xmlns:a16="http://schemas.microsoft.com/office/drawing/2014/main" xmlns="" id="{12F4F5C9-6782-4B3B-8874-654042C980A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D6BBC9E3-F046-40FC-A646-D3A7CB91DB07}"/>
              </a:ext>
            </a:extLst>
          </p:cNvPr>
          <p:cNvSpPr>
            <a:spLocks noGrp="1"/>
          </p:cNvSpPr>
          <p:nvPr>
            <p:ph type="sldNum" sz="quarter" idx="12"/>
          </p:nvPr>
        </p:nvSpPr>
        <p:spPr/>
        <p:txBody>
          <a:bodyPr/>
          <a:lstStyle/>
          <a:p>
            <a:fld id="{CEE6F8B1-6E4B-45ED-8780-3A2728D3BAD4}" type="slidenum">
              <a:rPr lang="en-GB" smtClean="0"/>
              <a:t>‹#›</a:t>
            </a:fld>
            <a:endParaRPr lang="en-GB"/>
          </a:p>
        </p:txBody>
      </p:sp>
    </p:spTree>
    <p:extLst>
      <p:ext uri="{BB962C8B-B14F-4D97-AF65-F5344CB8AC3E}">
        <p14:creationId xmlns:p14="http://schemas.microsoft.com/office/powerpoint/2010/main" val="625189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42FAB3-7958-4B73-8F29-C5DCCAD5623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92766270-B44C-4D23-B87A-1686AF6422E3}"/>
              </a:ext>
            </a:extLst>
          </p:cNvPr>
          <p:cNvSpPr>
            <a:spLocks noGrp="1"/>
          </p:cNvSpPr>
          <p:nvPr>
            <p:ph type="dt" sz="half" idx="10"/>
          </p:nvPr>
        </p:nvSpPr>
        <p:spPr/>
        <p:txBody>
          <a:bodyPr/>
          <a:lstStyle/>
          <a:p>
            <a:fld id="{54D370BD-0758-49FC-A36E-92A3AC578D68}" type="datetimeFigureOut">
              <a:rPr lang="en-GB" smtClean="0"/>
              <a:t>13/10/2021</a:t>
            </a:fld>
            <a:endParaRPr lang="en-GB"/>
          </a:p>
        </p:txBody>
      </p:sp>
      <p:sp>
        <p:nvSpPr>
          <p:cNvPr id="4" name="Footer Placeholder 3">
            <a:extLst>
              <a:ext uri="{FF2B5EF4-FFF2-40B4-BE49-F238E27FC236}">
                <a16:creationId xmlns:a16="http://schemas.microsoft.com/office/drawing/2014/main" xmlns="" id="{2B682106-3656-46B5-8260-305D0051D73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FF3E3CE1-2702-47AA-9FC7-FA108B2E3D11}"/>
              </a:ext>
            </a:extLst>
          </p:cNvPr>
          <p:cNvSpPr>
            <a:spLocks noGrp="1"/>
          </p:cNvSpPr>
          <p:nvPr>
            <p:ph type="sldNum" sz="quarter" idx="12"/>
          </p:nvPr>
        </p:nvSpPr>
        <p:spPr/>
        <p:txBody>
          <a:bodyPr/>
          <a:lstStyle/>
          <a:p>
            <a:fld id="{CEE6F8B1-6E4B-45ED-8780-3A2728D3BAD4}" type="slidenum">
              <a:rPr lang="en-GB" smtClean="0"/>
              <a:t>‹#›</a:t>
            </a:fld>
            <a:endParaRPr lang="en-GB"/>
          </a:p>
        </p:txBody>
      </p:sp>
    </p:spTree>
    <p:extLst>
      <p:ext uri="{BB962C8B-B14F-4D97-AF65-F5344CB8AC3E}">
        <p14:creationId xmlns:p14="http://schemas.microsoft.com/office/powerpoint/2010/main" val="3762289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89DBDA1-4033-4F4A-90C9-E220FC6F3E59}"/>
              </a:ext>
            </a:extLst>
          </p:cNvPr>
          <p:cNvSpPr>
            <a:spLocks noGrp="1"/>
          </p:cNvSpPr>
          <p:nvPr>
            <p:ph type="dt" sz="half" idx="10"/>
          </p:nvPr>
        </p:nvSpPr>
        <p:spPr/>
        <p:txBody>
          <a:bodyPr/>
          <a:lstStyle/>
          <a:p>
            <a:fld id="{54D370BD-0758-49FC-A36E-92A3AC578D68}" type="datetimeFigureOut">
              <a:rPr lang="en-GB" smtClean="0"/>
              <a:t>13/10/2021</a:t>
            </a:fld>
            <a:endParaRPr lang="en-GB"/>
          </a:p>
        </p:txBody>
      </p:sp>
      <p:sp>
        <p:nvSpPr>
          <p:cNvPr id="3" name="Footer Placeholder 2">
            <a:extLst>
              <a:ext uri="{FF2B5EF4-FFF2-40B4-BE49-F238E27FC236}">
                <a16:creationId xmlns:a16="http://schemas.microsoft.com/office/drawing/2014/main" xmlns="" id="{7215F468-AEF8-45D8-86C6-C47245C287C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99F91A10-B90F-4857-9A2D-C51D48987C67}"/>
              </a:ext>
            </a:extLst>
          </p:cNvPr>
          <p:cNvSpPr>
            <a:spLocks noGrp="1"/>
          </p:cNvSpPr>
          <p:nvPr>
            <p:ph type="sldNum" sz="quarter" idx="12"/>
          </p:nvPr>
        </p:nvSpPr>
        <p:spPr/>
        <p:txBody>
          <a:bodyPr/>
          <a:lstStyle/>
          <a:p>
            <a:fld id="{CEE6F8B1-6E4B-45ED-8780-3A2728D3BAD4}" type="slidenum">
              <a:rPr lang="en-GB" smtClean="0"/>
              <a:t>‹#›</a:t>
            </a:fld>
            <a:endParaRPr lang="en-GB"/>
          </a:p>
        </p:txBody>
      </p:sp>
    </p:spTree>
    <p:extLst>
      <p:ext uri="{BB962C8B-B14F-4D97-AF65-F5344CB8AC3E}">
        <p14:creationId xmlns:p14="http://schemas.microsoft.com/office/powerpoint/2010/main" val="1603197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4E2F8F-9E9D-4D20-94F7-CD5577189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060D569-62BC-4C3E-97B7-67F6387E43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BD215631-D7D6-4E2B-86A2-67F03C3B48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D6E9DEA-E472-4EE3-9B03-3CA7AA3251C9}"/>
              </a:ext>
            </a:extLst>
          </p:cNvPr>
          <p:cNvSpPr>
            <a:spLocks noGrp="1"/>
          </p:cNvSpPr>
          <p:nvPr>
            <p:ph type="dt" sz="half" idx="10"/>
          </p:nvPr>
        </p:nvSpPr>
        <p:spPr/>
        <p:txBody>
          <a:bodyPr/>
          <a:lstStyle/>
          <a:p>
            <a:fld id="{54D370BD-0758-49FC-A36E-92A3AC578D68}" type="datetimeFigureOut">
              <a:rPr lang="en-GB" smtClean="0"/>
              <a:t>13/10/2021</a:t>
            </a:fld>
            <a:endParaRPr lang="en-GB"/>
          </a:p>
        </p:txBody>
      </p:sp>
      <p:sp>
        <p:nvSpPr>
          <p:cNvPr id="6" name="Footer Placeholder 5">
            <a:extLst>
              <a:ext uri="{FF2B5EF4-FFF2-40B4-BE49-F238E27FC236}">
                <a16:creationId xmlns:a16="http://schemas.microsoft.com/office/drawing/2014/main" xmlns="" id="{6AC606E5-5566-4917-8166-B3DEA054811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252878BD-E057-4908-9451-617BF20C86AA}"/>
              </a:ext>
            </a:extLst>
          </p:cNvPr>
          <p:cNvSpPr>
            <a:spLocks noGrp="1"/>
          </p:cNvSpPr>
          <p:nvPr>
            <p:ph type="sldNum" sz="quarter" idx="12"/>
          </p:nvPr>
        </p:nvSpPr>
        <p:spPr/>
        <p:txBody>
          <a:bodyPr/>
          <a:lstStyle/>
          <a:p>
            <a:fld id="{CEE6F8B1-6E4B-45ED-8780-3A2728D3BAD4}" type="slidenum">
              <a:rPr lang="en-GB" smtClean="0"/>
              <a:t>‹#›</a:t>
            </a:fld>
            <a:endParaRPr lang="en-GB"/>
          </a:p>
        </p:txBody>
      </p:sp>
    </p:spTree>
    <p:extLst>
      <p:ext uri="{BB962C8B-B14F-4D97-AF65-F5344CB8AC3E}">
        <p14:creationId xmlns:p14="http://schemas.microsoft.com/office/powerpoint/2010/main" val="3737493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05EFFA-1757-4C5B-9A92-A7651FB263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14860A0B-335E-4037-8CC3-0C92B7EFE7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5A8FBAD0-7B87-4E5A-A803-6EF9C3DAFA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BF1DCB4-0707-4845-8732-EC0FBCB34281}"/>
              </a:ext>
            </a:extLst>
          </p:cNvPr>
          <p:cNvSpPr>
            <a:spLocks noGrp="1"/>
          </p:cNvSpPr>
          <p:nvPr>
            <p:ph type="dt" sz="half" idx="10"/>
          </p:nvPr>
        </p:nvSpPr>
        <p:spPr/>
        <p:txBody>
          <a:bodyPr/>
          <a:lstStyle/>
          <a:p>
            <a:fld id="{54D370BD-0758-49FC-A36E-92A3AC578D68}" type="datetimeFigureOut">
              <a:rPr lang="en-GB" smtClean="0"/>
              <a:t>13/10/2021</a:t>
            </a:fld>
            <a:endParaRPr lang="en-GB"/>
          </a:p>
        </p:txBody>
      </p:sp>
      <p:sp>
        <p:nvSpPr>
          <p:cNvPr id="6" name="Footer Placeholder 5">
            <a:extLst>
              <a:ext uri="{FF2B5EF4-FFF2-40B4-BE49-F238E27FC236}">
                <a16:creationId xmlns:a16="http://schemas.microsoft.com/office/drawing/2014/main" xmlns="" id="{005371E9-8C01-4522-A96A-5F36E8EC001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23E4C9CB-817B-4955-895B-81383B6E67A1}"/>
              </a:ext>
            </a:extLst>
          </p:cNvPr>
          <p:cNvSpPr>
            <a:spLocks noGrp="1"/>
          </p:cNvSpPr>
          <p:nvPr>
            <p:ph type="sldNum" sz="quarter" idx="12"/>
          </p:nvPr>
        </p:nvSpPr>
        <p:spPr/>
        <p:txBody>
          <a:bodyPr/>
          <a:lstStyle/>
          <a:p>
            <a:fld id="{CEE6F8B1-6E4B-45ED-8780-3A2728D3BAD4}" type="slidenum">
              <a:rPr lang="en-GB" smtClean="0"/>
              <a:t>‹#›</a:t>
            </a:fld>
            <a:endParaRPr lang="en-GB"/>
          </a:p>
        </p:txBody>
      </p:sp>
    </p:spTree>
    <p:extLst>
      <p:ext uri="{BB962C8B-B14F-4D97-AF65-F5344CB8AC3E}">
        <p14:creationId xmlns:p14="http://schemas.microsoft.com/office/powerpoint/2010/main" val="4010598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AE26452-1D13-47A6-8B54-332DEF5498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AB004C70-96A9-4EE2-84DD-151C190262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5D3C678-AC6D-42D4-8FD2-1FC6B545F4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370BD-0758-49FC-A36E-92A3AC578D68}" type="datetimeFigureOut">
              <a:rPr lang="en-GB" smtClean="0"/>
              <a:t>13/10/2021</a:t>
            </a:fld>
            <a:endParaRPr lang="en-GB"/>
          </a:p>
        </p:txBody>
      </p:sp>
      <p:sp>
        <p:nvSpPr>
          <p:cNvPr id="5" name="Footer Placeholder 4">
            <a:extLst>
              <a:ext uri="{FF2B5EF4-FFF2-40B4-BE49-F238E27FC236}">
                <a16:creationId xmlns:a16="http://schemas.microsoft.com/office/drawing/2014/main" xmlns="" id="{ABF16142-00F6-4596-B745-231C3D6A9D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FD9B6885-A91B-4D21-B48B-D07597650A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E6F8B1-6E4B-45ED-8780-3A2728D3BAD4}" type="slidenum">
              <a:rPr lang="en-GB" smtClean="0"/>
              <a:t>‹#›</a:t>
            </a:fld>
            <a:endParaRPr lang="en-GB"/>
          </a:p>
        </p:txBody>
      </p:sp>
    </p:spTree>
    <p:extLst>
      <p:ext uri="{BB962C8B-B14F-4D97-AF65-F5344CB8AC3E}">
        <p14:creationId xmlns:p14="http://schemas.microsoft.com/office/powerpoint/2010/main" val="2219120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F5E729-A3A6-463A-8469-FD62508879B9}"/>
              </a:ext>
            </a:extLst>
          </p:cNvPr>
          <p:cNvSpPr>
            <a:spLocks noGrp="1"/>
          </p:cNvSpPr>
          <p:nvPr>
            <p:ph type="title"/>
          </p:nvPr>
        </p:nvSpPr>
        <p:spPr>
          <a:xfrm>
            <a:off x="429850" y="79921"/>
            <a:ext cx="10515600" cy="1325563"/>
          </a:xfrm>
        </p:spPr>
        <p:txBody>
          <a:bodyPr/>
          <a:lstStyle/>
          <a:p>
            <a:r>
              <a:rPr lang="en-GB" dirty="0"/>
              <a:t>Peer Review Follow up calls</a:t>
            </a:r>
          </a:p>
        </p:txBody>
      </p:sp>
      <p:graphicFrame>
        <p:nvGraphicFramePr>
          <p:cNvPr id="6" name="Content Placeholder 5">
            <a:extLst>
              <a:ext uri="{FF2B5EF4-FFF2-40B4-BE49-F238E27FC236}">
                <a16:creationId xmlns:a16="http://schemas.microsoft.com/office/drawing/2014/main" xmlns="" id="{EBC98642-93F0-4BDF-BAD8-1CE21B7A6B4A}"/>
              </a:ext>
            </a:extLst>
          </p:cNvPr>
          <p:cNvGraphicFramePr>
            <a:graphicFrameLocks noGrp="1"/>
          </p:cNvGraphicFramePr>
          <p:nvPr>
            <p:ph idx="1"/>
            <p:extLst>
              <p:ext uri="{D42A27DB-BD31-4B8C-83A1-F6EECF244321}">
                <p14:modId xmlns:p14="http://schemas.microsoft.com/office/powerpoint/2010/main" val="933171361"/>
              </p:ext>
            </p:extLst>
          </p:nvPr>
        </p:nvGraphicFramePr>
        <p:xfrm>
          <a:off x="429850" y="1381831"/>
          <a:ext cx="4723614" cy="51980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swagca-logo">
            <a:extLst>
              <a:ext uri="{FF2B5EF4-FFF2-40B4-BE49-F238E27FC236}">
                <a16:creationId xmlns:a16="http://schemas.microsoft.com/office/drawing/2014/main" xmlns="" id="{DA3263B1-BE68-4D81-AD86-B206C2FF0E3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495200" y="314077"/>
            <a:ext cx="22669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5" name="Content Placeholder 3">
            <a:extLst>
              <a:ext uri="{FF2B5EF4-FFF2-40B4-BE49-F238E27FC236}">
                <a16:creationId xmlns:a16="http://schemas.microsoft.com/office/drawing/2014/main" xmlns="" id="{6A07C0D9-3ACA-4D70-AF43-341BB48F19A5}"/>
              </a:ext>
            </a:extLst>
          </p:cNvPr>
          <p:cNvPicPr>
            <a:picLocks noChangeAspect="1"/>
          </p:cNvPicPr>
          <p:nvPr/>
        </p:nvPicPr>
        <p:blipFill>
          <a:blip r:embed="rId8"/>
          <a:stretch>
            <a:fillRect/>
          </a:stretch>
        </p:blipFill>
        <p:spPr>
          <a:xfrm>
            <a:off x="5153464" y="2297819"/>
            <a:ext cx="6614380" cy="3018899"/>
          </a:xfrm>
          <a:prstGeom prst="rect">
            <a:avLst/>
          </a:prstGeom>
        </p:spPr>
      </p:pic>
    </p:spTree>
    <p:extLst>
      <p:ext uri="{BB962C8B-B14F-4D97-AF65-F5344CB8AC3E}">
        <p14:creationId xmlns:p14="http://schemas.microsoft.com/office/powerpoint/2010/main" val="91616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9">
            <a:extLst>
              <a:ext uri="{FF2B5EF4-FFF2-40B4-BE49-F238E27FC236}">
                <a16:creationId xmlns:a16="http://schemas.microsoft.com/office/drawing/2014/main" xmlns="" id="{8761DDFE-071F-4200-B0AA-394476C2D2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FDD171C-AC77-4AC5-8174-C1E2C1868CC6}"/>
              </a:ext>
            </a:extLst>
          </p:cNvPr>
          <p:cNvSpPr>
            <a:spLocks noGrp="1"/>
          </p:cNvSpPr>
          <p:nvPr>
            <p:ph type="title"/>
          </p:nvPr>
        </p:nvSpPr>
        <p:spPr>
          <a:xfrm>
            <a:off x="838198" y="161914"/>
            <a:ext cx="6068629" cy="1680519"/>
          </a:xfrm>
        </p:spPr>
        <p:txBody>
          <a:bodyPr>
            <a:normAutofit/>
          </a:bodyPr>
          <a:lstStyle/>
          <a:p>
            <a:r>
              <a:rPr lang="en-GB" sz="4000" dirty="0"/>
              <a:t>PR Review Follow up calls</a:t>
            </a:r>
          </a:p>
        </p:txBody>
      </p:sp>
      <p:graphicFrame>
        <p:nvGraphicFramePr>
          <p:cNvPr id="6" name="Content Placeholder 5">
            <a:extLst>
              <a:ext uri="{FF2B5EF4-FFF2-40B4-BE49-F238E27FC236}">
                <a16:creationId xmlns:a16="http://schemas.microsoft.com/office/drawing/2014/main" xmlns="" id="{744DC1C1-CFE3-48F6-AE2B-F928981A937A}"/>
              </a:ext>
            </a:extLst>
          </p:cNvPr>
          <p:cNvGraphicFramePr>
            <a:graphicFrameLocks noGrp="1"/>
          </p:cNvGraphicFramePr>
          <p:nvPr>
            <p:ph idx="1"/>
            <p:extLst>
              <p:ext uri="{D42A27DB-BD31-4B8C-83A1-F6EECF244321}">
                <p14:modId xmlns:p14="http://schemas.microsoft.com/office/powerpoint/2010/main" val="2129472768"/>
              </p:ext>
            </p:extLst>
          </p:nvPr>
        </p:nvGraphicFramePr>
        <p:xfrm>
          <a:off x="6186619" y="2004347"/>
          <a:ext cx="5178960" cy="2248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xmlns="" id="{8431AE9E-7649-46CB-98EC-60357E0CE79F}"/>
              </a:ext>
            </a:extLst>
          </p:cNvPr>
          <p:cNvPicPr>
            <a:picLocks noChangeAspect="1"/>
          </p:cNvPicPr>
          <p:nvPr/>
        </p:nvPicPr>
        <p:blipFill>
          <a:blip r:embed="rId7"/>
          <a:stretch>
            <a:fillRect/>
          </a:stretch>
        </p:blipFill>
        <p:spPr>
          <a:xfrm>
            <a:off x="669523" y="2289552"/>
            <a:ext cx="5167185" cy="1963530"/>
          </a:xfrm>
          <a:prstGeom prst="rect">
            <a:avLst/>
          </a:prstGeom>
        </p:spPr>
      </p:pic>
      <p:pic>
        <p:nvPicPr>
          <p:cNvPr id="4" name="Picture 3" descr="Calendar&#10;&#10;Description automatically generated">
            <a:extLst>
              <a:ext uri="{FF2B5EF4-FFF2-40B4-BE49-F238E27FC236}">
                <a16:creationId xmlns:a16="http://schemas.microsoft.com/office/drawing/2014/main" xmlns="" id="{AD04BD7D-66D7-4CD1-88FF-76CD53F536BD}"/>
              </a:ext>
            </a:extLst>
          </p:cNvPr>
          <p:cNvPicPr>
            <a:picLocks noChangeAspect="1"/>
          </p:cNvPicPr>
          <p:nvPr/>
        </p:nvPicPr>
        <p:blipFill>
          <a:blip r:embed="rId8"/>
          <a:stretch>
            <a:fillRect/>
          </a:stretch>
        </p:blipFill>
        <p:spPr>
          <a:xfrm>
            <a:off x="1154003" y="4517886"/>
            <a:ext cx="9880943" cy="1803272"/>
          </a:xfrm>
          <a:prstGeom prst="rect">
            <a:avLst/>
          </a:prstGeom>
        </p:spPr>
      </p:pic>
      <p:pic>
        <p:nvPicPr>
          <p:cNvPr id="15" name="Picture 2" descr="swagca-logo">
            <a:extLst>
              <a:ext uri="{FF2B5EF4-FFF2-40B4-BE49-F238E27FC236}">
                <a16:creationId xmlns:a16="http://schemas.microsoft.com/office/drawing/2014/main" xmlns="" id="{CEB3BD26-59D4-46C1-88EA-CFFCBB30DB8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010742" y="314078"/>
            <a:ext cx="2266950" cy="857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4597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D3CB78-1F59-4604-8DE1-C63E4B9C8EAA}"/>
              </a:ext>
            </a:extLst>
          </p:cNvPr>
          <p:cNvSpPr>
            <a:spLocks noGrp="1"/>
          </p:cNvSpPr>
          <p:nvPr>
            <p:ph type="title"/>
          </p:nvPr>
        </p:nvSpPr>
        <p:spPr/>
        <p:txBody>
          <a:bodyPr/>
          <a:lstStyle/>
          <a:p>
            <a:r>
              <a:rPr lang="en-GB" dirty="0"/>
              <a:t>Peer Review Follow Up Calls</a:t>
            </a:r>
            <a:br>
              <a:rPr lang="en-GB" dirty="0"/>
            </a:br>
            <a:r>
              <a:rPr lang="en-GB" dirty="0"/>
              <a:t>Next steps</a:t>
            </a:r>
          </a:p>
        </p:txBody>
      </p:sp>
      <p:graphicFrame>
        <p:nvGraphicFramePr>
          <p:cNvPr id="4" name="Content Placeholder 3">
            <a:extLst>
              <a:ext uri="{FF2B5EF4-FFF2-40B4-BE49-F238E27FC236}">
                <a16:creationId xmlns:a16="http://schemas.microsoft.com/office/drawing/2014/main" xmlns="" id="{8E315D9C-E80D-4B2D-AB08-4EB32AE6FBE9}"/>
              </a:ext>
            </a:extLst>
          </p:cNvPr>
          <p:cNvGraphicFramePr>
            <a:graphicFrameLocks noGrp="1"/>
          </p:cNvGraphicFramePr>
          <p:nvPr>
            <p:ph idx="1"/>
            <p:extLst>
              <p:ext uri="{D42A27DB-BD31-4B8C-83A1-F6EECF244321}">
                <p14:modId xmlns:p14="http://schemas.microsoft.com/office/powerpoint/2010/main" val="63124949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swagca-logo">
            <a:extLst>
              <a:ext uri="{FF2B5EF4-FFF2-40B4-BE49-F238E27FC236}">
                <a16:creationId xmlns:a16="http://schemas.microsoft.com/office/drawing/2014/main" xmlns="" id="{FC6D2FD0-36E3-4B44-89AC-89FCB07BEF4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23806" y="252412"/>
            <a:ext cx="2266950" cy="857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41635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3914</TotalTime>
  <Words>409</Words>
  <Application>Microsoft Office PowerPoint</Application>
  <PresentationFormat>Custom</PresentationFormat>
  <Paragraphs>15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Peer Review Follow up calls</vt:lpstr>
      <vt:lpstr>PR Review Follow up calls</vt:lpstr>
      <vt:lpstr>Peer Review Follow Up Calls 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Ousaima Alhamouieh</dc:creator>
  <cp:lastModifiedBy>Dunderdale, Helen</cp:lastModifiedBy>
  <cp:revision>37</cp:revision>
  <dcterms:created xsi:type="dcterms:W3CDTF">2021-09-18T17:51:33Z</dcterms:created>
  <dcterms:modified xsi:type="dcterms:W3CDTF">2021-10-13T13:13:21Z</dcterms:modified>
</cp:coreProperties>
</file>