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7" r:id="rId4"/>
    <p:sldId id="262" r:id="rId5"/>
    <p:sldId id="264" r:id="rId6"/>
    <p:sldId id="263" r:id="rId7"/>
    <p:sldId id="265" r:id="rId8"/>
    <p:sldId id="266" r:id="rId9"/>
    <p:sldId id="257" r:id="rId10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/>
    <p:restoredTop sz="94512"/>
  </p:normalViewPr>
  <p:slideViewPr>
    <p:cSldViewPr snapToGrid="0" snapToObjects="1">
      <p:cViewPr varScale="1">
        <p:scale>
          <a:sx n="78" d="100"/>
          <a:sy n="78" d="100"/>
        </p:scale>
        <p:origin x="-1028" y="-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4">
            <a:extLst>
              <a:ext uri="{FF2B5EF4-FFF2-40B4-BE49-F238E27FC236}">
                <a16:creationId xmlns=""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04888" y="1505921"/>
            <a:ext cx="6929437" cy="16172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Innovations in bladder cancer</a:t>
            </a:r>
          </a:p>
        </p:txBody>
      </p:sp>
      <p:pic>
        <p:nvPicPr>
          <p:cNvPr id="6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28" y="267564"/>
            <a:ext cx="4712045" cy="13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UQRB_DuC46GUceRlYKa-jqdfD3KpCvjJQ6Qn6EtHZ9MGml-Xw6HYMs7LTg6-do6LQFLa4DUblvz3-H32rfs_XTPWuu31ex3MPjlOmpyqqPG8sUopH4exoQyF6zIQflDMFBgRpYDl5g=w840-h560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 r="9443" b="31534"/>
          <a:stretch/>
        </p:blipFill>
        <p:spPr bwMode="auto">
          <a:xfrm>
            <a:off x="4125" y="3515096"/>
            <a:ext cx="4382293" cy="19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EDD31A16-B4C0-3944-B1DE-946B829D39A2}"/>
              </a:ext>
            </a:extLst>
          </p:cNvPr>
          <p:cNvSpPr txBox="1">
            <a:spLocks/>
          </p:cNvSpPr>
          <p:nvPr/>
        </p:nvSpPr>
        <p:spPr bwMode="auto">
          <a:xfrm>
            <a:off x="4674586" y="3339482"/>
            <a:ext cx="427798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Miss Helena Burden</a:t>
            </a:r>
          </a:p>
          <a:p>
            <a:r>
              <a:rPr lang="en-US" altLang="en-US" dirty="0"/>
              <a:t>Prof Raj Persad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=""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81074" y="413577"/>
            <a:ext cx="6929437" cy="808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Urinary biomarkers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E543F5-EC21-3F4B-8463-E61548E66F5D}"/>
              </a:ext>
            </a:extLst>
          </p:cNvPr>
          <p:cNvSpPr txBox="1"/>
          <p:nvPr/>
        </p:nvSpPr>
        <p:spPr>
          <a:xfrm>
            <a:off x="843789" y="1368455"/>
            <a:ext cx="7066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Investigated for many years in bladder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cystoscope is invasive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Bladder cancer has a long and potentially intensive follow-up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Huge financial burden</a:t>
            </a:r>
          </a:p>
          <a:p>
            <a:endParaRPr lang="en-US" dirty="0"/>
          </a:p>
          <a:p>
            <a:r>
              <a:rPr lang="en-US" dirty="0"/>
              <a:t>Ongoing problem is that they have not been sensitive or specific enough to compete with flexible cystoscope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Most have similar sensitivity and specificity to urine cytology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0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=""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43780" y="495590"/>
            <a:ext cx="6804025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5EB8"/>
                </a:solidFill>
              </a:rPr>
              <a:t>Urinary biomarkers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F06AFA64-7F53-5643-9C51-40F49707FBB1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586409" y="1015740"/>
            <a:ext cx="3859383" cy="387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Ideally:</a:t>
            </a:r>
          </a:p>
          <a:p>
            <a:r>
              <a:rPr lang="en-US" altLang="en-US" dirty="0"/>
              <a:t>Easy to use</a:t>
            </a:r>
          </a:p>
          <a:p>
            <a:r>
              <a:rPr lang="en-US" altLang="en-US" dirty="0"/>
              <a:t>Affordable</a:t>
            </a:r>
          </a:p>
          <a:p>
            <a:r>
              <a:rPr lang="en-US" altLang="en-US" dirty="0"/>
              <a:t>Reliable</a:t>
            </a:r>
          </a:p>
          <a:p>
            <a:r>
              <a:rPr lang="en-US" altLang="en-US" dirty="0"/>
              <a:t>High </a:t>
            </a:r>
            <a:r>
              <a:rPr lang="en-US" altLang="en-US" dirty="0" err="1"/>
              <a:t>sens</a:t>
            </a:r>
            <a:r>
              <a:rPr lang="en-US" altLang="en-US" dirty="0"/>
              <a:t> and spec</a:t>
            </a:r>
          </a:p>
          <a:p>
            <a:r>
              <a:rPr lang="en-US" altLang="en-US" dirty="0"/>
              <a:t>Unaffected by benign conditions such as inflammation</a:t>
            </a:r>
          </a:p>
          <a:p>
            <a:r>
              <a:rPr lang="en-US" altLang="en-US" b="1" dirty="0"/>
              <a:t>However:</a:t>
            </a:r>
          </a:p>
          <a:p>
            <a:r>
              <a:rPr lang="en-US" dirty="0"/>
              <a:t>Previous focus on sensitivity and specificity, but new focus is high NPV - as per EAU</a:t>
            </a:r>
          </a:p>
          <a:p>
            <a:endParaRPr lang="en-US" dirty="0"/>
          </a:p>
          <a:p>
            <a:r>
              <a:rPr lang="en-US" dirty="0"/>
              <a:t>…….</a:t>
            </a:r>
            <a:r>
              <a:rPr lang="en-US" dirty="0" err="1"/>
              <a:t>ADXBladder</a:t>
            </a:r>
            <a:endParaRPr lang="en-US" dirty="0"/>
          </a:p>
          <a:p>
            <a:endParaRPr lang="en-US" altLang="en-US" dirty="0"/>
          </a:p>
        </p:txBody>
      </p:sp>
      <p:pic>
        <p:nvPicPr>
          <p:cNvPr id="23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24CD58-32A5-F941-9DA2-1580721B6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792" y="3630482"/>
            <a:ext cx="4572000" cy="1068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D448BE-1FED-C141-9DB5-B56B959AB1C4}"/>
              </a:ext>
            </a:extLst>
          </p:cNvPr>
          <p:cNvSpPr txBox="1"/>
          <p:nvPr/>
        </p:nvSpPr>
        <p:spPr>
          <a:xfrm>
            <a:off x="4850296" y="1470991"/>
            <a:ext cx="3707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NMP-22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BTA Stat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BTA TRAK</a:t>
            </a:r>
            <a:r>
              <a:rPr lang="en-GB" dirty="0"/>
              <a:t>, </a:t>
            </a:r>
            <a:r>
              <a:rPr lang="en-GB" dirty="0" err="1">
                <a:solidFill>
                  <a:srgbClr val="FF0000"/>
                </a:solidFill>
              </a:rPr>
              <a:t>UroVysion</a:t>
            </a:r>
            <a:r>
              <a:rPr lang="en-GB" dirty="0"/>
              <a:t> (FISH), </a:t>
            </a:r>
            <a:r>
              <a:rPr lang="en-GB" dirty="0" err="1"/>
              <a:t>ImmunoCyt</a:t>
            </a:r>
            <a:r>
              <a:rPr lang="en-GB" dirty="0"/>
              <a:t>/</a:t>
            </a:r>
            <a:r>
              <a:rPr lang="en-GB" dirty="0" err="1">
                <a:solidFill>
                  <a:srgbClr val="FF0000"/>
                </a:solidFill>
              </a:rPr>
              <a:t>uCyt</a:t>
            </a:r>
            <a:r>
              <a:rPr lang="en-GB" dirty="0"/>
              <a:t>+, </a:t>
            </a:r>
            <a:r>
              <a:rPr lang="en-GB" dirty="0" err="1"/>
              <a:t>Uromonitor</a:t>
            </a:r>
            <a:r>
              <a:rPr lang="en-GB" dirty="0"/>
              <a:t> and Uromonitor-V2, </a:t>
            </a:r>
            <a:r>
              <a:rPr lang="en-GB" dirty="0" err="1"/>
              <a:t>UroSEEK</a:t>
            </a:r>
            <a:r>
              <a:rPr lang="en-GB" dirty="0"/>
              <a:t>, </a:t>
            </a:r>
            <a:r>
              <a:rPr lang="en-GB" dirty="0" err="1"/>
              <a:t>EpiCheck</a:t>
            </a:r>
            <a:r>
              <a:rPr lang="en-GB" dirty="0"/>
              <a:t>, </a:t>
            </a:r>
            <a:r>
              <a:rPr lang="en-GB" dirty="0" err="1"/>
              <a:t>ADXBladder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6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=""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43780" y="495590"/>
            <a:ext cx="6804025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err="1">
                <a:solidFill>
                  <a:srgbClr val="005EB8"/>
                </a:solidFill>
              </a:rPr>
              <a:t>ADXBladder</a:t>
            </a:r>
            <a:endParaRPr lang="en-US" altLang="en-US" sz="2400" dirty="0">
              <a:solidFill>
                <a:srgbClr val="005EB8"/>
              </a:solidFill>
            </a:endParaRPr>
          </a:p>
        </p:txBody>
      </p:sp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F06AFA64-7F53-5643-9C51-40F49707FBB1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1022350" y="1510749"/>
            <a:ext cx="3225800" cy="3378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MCM5 protein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Marker of cell proliferation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MCM5 not expressed in fully differentiated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Normal bladder - MCM5 cells usually confined to the basal layer (red)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Bladder cancer - cell proliferation – MCM5 positive cells exposed into urine </a:t>
            </a:r>
          </a:p>
          <a:p>
            <a:endParaRPr lang="en-US" altLang="en-US" dirty="0"/>
          </a:p>
        </p:txBody>
      </p:sp>
      <p:pic>
        <p:nvPicPr>
          <p:cNvPr id="23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2image192130448">
            <a:extLst>
              <a:ext uri="{FF2B5EF4-FFF2-40B4-BE49-F238E27FC236}">
                <a16:creationId xmlns="" xmlns:a16="http://schemas.microsoft.com/office/drawing/2014/main" id="{6BF7D0C5-AE3B-0F4A-8C88-D5C48D13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5" y="1510749"/>
            <a:ext cx="28194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2image192130144">
            <a:extLst>
              <a:ext uri="{FF2B5EF4-FFF2-40B4-BE49-F238E27FC236}">
                <a16:creationId xmlns="" xmlns:a16="http://schemas.microsoft.com/office/drawing/2014/main" id="{1A4514B5-789D-7449-B6D8-4429C0B5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65" y="3305371"/>
            <a:ext cx="27813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0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=""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169987" y="495590"/>
            <a:ext cx="6804025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err="1">
                <a:solidFill>
                  <a:srgbClr val="005EB8"/>
                </a:solidFill>
              </a:rPr>
              <a:t>ADXBladder</a:t>
            </a:r>
            <a:endParaRPr lang="en-US" altLang="en-US" sz="2400" dirty="0">
              <a:solidFill>
                <a:srgbClr val="005EB8"/>
              </a:solidFill>
            </a:endParaRPr>
          </a:p>
        </p:txBody>
      </p:sp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F06AFA64-7F53-5643-9C51-40F49707FBB1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1022350" y="1411357"/>
            <a:ext cx="3225800" cy="3478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Standard ELISA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MSU – 10mls voided 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2.5 hours to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£35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(Flexible cystoscopy £300)</a:t>
            </a:r>
          </a:p>
        </p:txBody>
      </p:sp>
      <p:pic>
        <p:nvPicPr>
          <p:cNvPr id="23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rine therapy - Wikipedia">
            <a:extLst>
              <a:ext uri="{FF2B5EF4-FFF2-40B4-BE49-F238E27FC236}">
                <a16:creationId xmlns="" xmlns:a16="http://schemas.microsoft.com/office/drawing/2014/main" id="{85A879E7-1B9B-7B44-BBDC-88E0A6BB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05" y="1372714"/>
            <a:ext cx="1689652" cy="16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exible cystoscopy | Urology News">
            <a:extLst>
              <a:ext uri="{FF2B5EF4-FFF2-40B4-BE49-F238E27FC236}">
                <a16:creationId xmlns="" xmlns:a16="http://schemas.microsoft.com/office/drawing/2014/main" id="{D8AD876F-D3C7-BB4B-AA75-287519C3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07" y="3213723"/>
            <a:ext cx="2597542" cy="1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3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=""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22350" y="547471"/>
            <a:ext cx="6804025" cy="396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5EB8"/>
                </a:solidFill>
              </a:rPr>
              <a:t>2 large </a:t>
            </a:r>
            <a:r>
              <a:rPr lang="en-US" altLang="en-US" sz="2400" dirty="0" err="1">
                <a:solidFill>
                  <a:srgbClr val="005EB8"/>
                </a:solidFill>
              </a:rPr>
              <a:t>multicentre</a:t>
            </a:r>
            <a:r>
              <a:rPr lang="en-US" altLang="en-US" sz="2400" dirty="0">
                <a:solidFill>
                  <a:srgbClr val="005EB8"/>
                </a:solidFill>
              </a:rPr>
              <a:t> studies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F06AFA64-7F53-5643-9C51-40F49707FBB1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1022350" y="1431235"/>
            <a:ext cx="3225800" cy="3458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Diagnosis (EAU 2020)</a:t>
            </a:r>
          </a:p>
          <a:p>
            <a:r>
              <a:rPr lang="en-US" altLang="en-US" dirty="0"/>
              <a:t>856 patients </a:t>
            </a:r>
            <a:r>
              <a:rPr lang="en-US" altLang="en-US" dirty="0" err="1"/>
              <a:t>nvh</a:t>
            </a:r>
            <a:r>
              <a:rPr lang="en-US" altLang="en-US" dirty="0"/>
              <a:t> and VH</a:t>
            </a:r>
          </a:p>
          <a:p>
            <a:r>
              <a:rPr lang="en-US" altLang="en-US" dirty="0"/>
              <a:t>85% sensitivity (excluding LG Ta)</a:t>
            </a:r>
          </a:p>
          <a:p>
            <a:r>
              <a:rPr lang="en-US" altLang="en-US" dirty="0"/>
              <a:t>68% specificity</a:t>
            </a:r>
          </a:p>
          <a:p>
            <a:r>
              <a:rPr lang="en-US" altLang="en-US" dirty="0"/>
              <a:t>99% NPV (excluding LG Ta)</a:t>
            </a:r>
          </a:p>
        </p:txBody>
      </p:sp>
      <p:pic>
        <p:nvPicPr>
          <p:cNvPr id="23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EDB73CE-2D5C-4649-B29B-D7045C07FF48}"/>
              </a:ext>
            </a:extLst>
          </p:cNvPr>
          <p:cNvSpPr txBox="1">
            <a:spLocks/>
          </p:cNvSpPr>
          <p:nvPr/>
        </p:nvSpPr>
        <p:spPr bwMode="auto">
          <a:xfrm>
            <a:off x="4490965" y="1417640"/>
            <a:ext cx="3225800" cy="34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975" indent="-2651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Bladder cancer follow-up (J </a:t>
            </a:r>
            <a:r>
              <a:rPr lang="en-US" altLang="en-US" b="1" dirty="0" err="1"/>
              <a:t>Urol</a:t>
            </a:r>
            <a:r>
              <a:rPr lang="en-US" altLang="en-US" b="1" dirty="0"/>
              <a:t> 2020)</a:t>
            </a:r>
          </a:p>
          <a:p>
            <a:r>
              <a:rPr lang="en-US" altLang="en-US" dirty="0"/>
              <a:t>1192 patients</a:t>
            </a:r>
          </a:p>
          <a:p>
            <a:r>
              <a:rPr lang="en-US" altLang="en-US" dirty="0"/>
              <a:t>84% sensitivity (excluding LG Ta)</a:t>
            </a:r>
          </a:p>
          <a:p>
            <a:r>
              <a:rPr lang="en-US" altLang="en-US" dirty="0"/>
              <a:t>72% specificity</a:t>
            </a:r>
          </a:p>
          <a:p>
            <a:r>
              <a:rPr lang="en-US" altLang="en-US" dirty="0"/>
              <a:t>99.5% NPV (excluding Lg Ta)</a:t>
            </a:r>
          </a:p>
          <a:p>
            <a:r>
              <a:rPr lang="en-US" altLang="en-US" dirty="0"/>
              <a:t>93% NPV for all </a:t>
            </a:r>
            <a:r>
              <a:rPr lang="en-US" altLang="en-US" dirty="0" err="1"/>
              <a:t>tumours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4B9373-483F-0D4A-936A-2721B1F3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3" y="3614807"/>
            <a:ext cx="2978576" cy="1274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C53D16-E8F8-A142-A4DD-9DBD0788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965" y="3777128"/>
            <a:ext cx="322580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=""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22350" y="828069"/>
            <a:ext cx="3078163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5EB8"/>
                </a:solidFill>
              </a:rPr>
              <a:t>Potential advantages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F06AFA64-7F53-5643-9C51-40F49707FBB1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1022350" y="1679713"/>
            <a:ext cx="3225800" cy="320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Improved patient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Non invasive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Less patient travel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Reduced journeys to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Reduced carbon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Less COVID exposure for patient in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Relieve pressure on flexible cystoscopy lists</a:t>
            </a:r>
          </a:p>
        </p:txBody>
      </p:sp>
      <p:pic>
        <p:nvPicPr>
          <p:cNvPr id="23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4C8CC0D-27BB-5444-956D-17064C41F7D8}"/>
              </a:ext>
            </a:extLst>
          </p:cNvPr>
          <p:cNvSpPr txBox="1">
            <a:spLocks/>
          </p:cNvSpPr>
          <p:nvPr/>
        </p:nvSpPr>
        <p:spPr bwMode="auto">
          <a:xfrm>
            <a:off x="4638602" y="828068"/>
            <a:ext cx="3078163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005EB8"/>
                </a:solidFill>
              </a:rPr>
              <a:t>Potential challenges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210F780-40A9-444D-B982-1C88C91F4094}"/>
              </a:ext>
            </a:extLst>
          </p:cNvPr>
          <p:cNvSpPr txBox="1">
            <a:spLocks/>
          </p:cNvSpPr>
          <p:nvPr/>
        </p:nvSpPr>
        <p:spPr bwMode="auto">
          <a:xfrm>
            <a:off x="4638602" y="1679713"/>
            <a:ext cx="3225800" cy="32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975" indent="-2651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Risk of biomarker not detecting significant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Risk as no pathway directed trials comparing standard of care to biomarker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Risk due to biomarker not yet being within NICE or EAU guidelines, where do we stand with potential litigation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Would patients agree to a non-guideline/standard of approach?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EFDD4BE3-5EF7-ED44-A2C6-ED1BEDD798E2}"/>
              </a:ext>
            </a:extLst>
          </p:cNvPr>
          <p:cNvSpPr txBox="1">
            <a:spLocks/>
          </p:cNvSpPr>
          <p:nvPr/>
        </p:nvSpPr>
        <p:spPr bwMode="auto">
          <a:xfrm>
            <a:off x="1022350" y="267564"/>
            <a:ext cx="3400563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u="sng" dirty="0">
                <a:solidFill>
                  <a:srgbClr val="005EB8"/>
                </a:solidFill>
              </a:rPr>
              <a:t>Innovation versus risk</a:t>
            </a:r>
          </a:p>
        </p:txBody>
      </p:sp>
    </p:spTree>
    <p:extLst>
      <p:ext uri="{BB962C8B-B14F-4D97-AF65-F5344CB8AC3E}">
        <p14:creationId xmlns:p14="http://schemas.microsoft.com/office/powerpoint/2010/main" val="268779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=""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43780" y="388514"/>
            <a:ext cx="6804025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5EB8"/>
                </a:solidFill>
              </a:rPr>
              <a:t>Potential for pathway change: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F06AFA64-7F53-5643-9C51-40F49707FBB1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1022350" y="1232453"/>
            <a:ext cx="3225800" cy="3657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Diagnosis – </a:t>
            </a:r>
            <a:r>
              <a:rPr lang="en-US" altLang="en-US" b="1" dirty="0" err="1"/>
              <a:t>nvh</a:t>
            </a:r>
            <a:r>
              <a:rPr lang="en-US" altLang="en-US" b="1" dirty="0"/>
              <a:t> population:</a:t>
            </a:r>
          </a:p>
          <a:p>
            <a:pPr marL="342900" indent="-342900">
              <a:buAutoNum type="arabicPeriod"/>
            </a:pPr>
            <a:r>
              <a:rPr lang="en-US" altLang="en-US" dirty="0">
                <a:highlight>
                  <a:srgbClr val="FFFF00"/>
                </a:highlight>
              </a:rPr>
              <a:t>2ww </a:t>
            </a:r>
            <a:r>
              <a:rPr lang="en-US" altLang="en-US" dirty="0" err="1">
                <a:highlight>
                  <a:srgbClr val="FFFF00"/>
                </a:highlight>
              </a:rPr>
              <a:t>nvh</a:t>
            </a:r>
            <a:r>
              <a:rPr lang="en-US" altLang="en-US" dirty="0">
                <a:highlight>
                  <a:srgbClr val="FFFF00"/>
                </a:highlight>
              </a:rPr>
              <a:t> (NICE guidance)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Low yield (3-5% cancer)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Could use </a:t>
            </a:r>
            <a:r>
              <a:rPr lang="en-US" altLang="en-US" dirty="0" err="1">
                <a:highlight>
                  <a:srgbClr val="FFFF00"/>
                </a:highlight>
              </a:rPr>
              <a:t>ADXBladder</a:t>
            </a:r>
            <a:r>
              <a:rPr lang="en-US" altLang="en-US" dirty="0">
                <a:highlight>
                  <a:srgbClr val="FFFF00"/>
                </a:highlight>
              </a:rPr>
              <a:t>/USS and risk assessment to risk stratify.</a:t>
            </a:r>
          </a:p>
          <a:p>
            <a:pPr marL="342900" indent="-342900">
              <a:buAutoNum type="arabicPeriod" startAt="2"/>
            </a:pPr>
            <a:r>
              <a:rPr lang="en-US" altLang="en-US" dirty="0"/>
              <a:t>non 2ww </a:t>
            </a:r>
            <a:r>
              <a:rPr lang="en-US" altLang="en-US" dirty="0" err="1"/>
              <a:t>nvh</a:t>
            </a:r>
            <a:endParaRPr lang="en-US" altLang="en-US" dirty="0"/>
          </a:p>
          <a:p>
            <a:r>
              <a:rPr lang="en-US" altLang="en-US" dirty="0"/>
              <a:t>Could use </a:t>
            </a:r>
            <a:r>
              <a:rPr lang="en-US" altLang="en-US" dirty="0" err="1"/>
              <a:t>ADXBladder</a:t>
            </a:r>
            <a:r>
              <a:rPr lang="en-US" altLang="en-US" dirty="0"/>
              <a:t> to decide who is referred to secondary care routinely.</a:t>
            </a:r>
          </a:p>
          <a:p>
            <a:endParaRPr lang="en-US" altLang="en-US" dirty="0"/>
          </a:p>
        </p:txBody>
      </p:sp>
      <p:pic>
        <p:nvPicPr>
          <p:cNvPr id="23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ED41E40-1A4C-A143-8E58-EEFD5F4F288D}"/>
              </a:ext>
            </a:extLst>
          </p:cNvPr>
          <p:cNvSpPr txBox="1">
            <a:spLocks/>
          </p:cNvSpPr>
          <p:nvPr/>
        </p:nvSpPr>
        <p:spPr bwMode="auto">
          <a:xfrm>
            <a:off x="4622005" y="1232453"/>
            <a:ext cx="3225800" cy="36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975" indent="-2651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Surveillance</a:t>
            </a:r>
          </a:p>
          <a:p>
            <a:pPr marL="342900" indent="-342900">
              <a:buAutoNum type="arabicPeriod"/>
            </a:pPr>
            <a:r>
              <a:rPr lang="en-US" altLang="en-US" dirty="0">
                <a:highlight>
                  <a:srgbClr val="FFFF00"/>
                </a:highlight>
              </a:rPr>
              <a:t>Low risk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Could replace flexible cystoscopies at 3 months. 1 in 10 get recurrence after 1</a:t>
            </a:r>
            <a:r>
              <a:rPr lang="en-US" altLang="en-US" baseline="30000" dirty="0">
                <a:highlight>
                  <a:srgbClr val="FFFF00"/>
                </a:highlight>
              </a:rPr>
              <a:t>st</a:t>
            </a:r>
            <a:r>
              <a:rPr lang="en-US" altLang="en-US" dirty="0">
                <a:highlight>
                  <a:srgbClr val="FFFF00"/>
                </a:highlight>
              </a:rPr>
              <a:t> year.</a:t>
            </a:r>
          </a:p>
          <a:p>
            <a:r>
              <a:rPr lang="en-US" altLang="en-US" dirty="0"/>
              <a:t>2. Intermediate risk</a:t>
            </a:r>
          </a:p>
          <a:p>
            <a:r>
              <a:rPr lang="en-US" altLang="en-US" dirty="0"/>
              <a:t>? Could replace some flexible cystoscopies within schedule.</a:t>
            </a:r>
          </a:p>
        </p:txBody>
      </p:sp>
    </p:spTree>
    <p:extLst>
      <p:ext uri="{BB962C8B-B14F-4D97-AF65-F5344CB8AC3E}">
        <p14:creationId xmlns:p14="http://schemas.microsoft.com/office/powerpoint/2010/main" val="239359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=""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04888" y="1268413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Thank you – opinions?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=""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004888" y="2865438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Helena.burden@nbt.nhs.uk</a:t>
            </a:r>
            <a:endParaRPr lang="en-US" altLang="en-US" dirty="0"/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430</Words>
  <Application>Microsoft Office PowerPoint</Application>
  <PresentationFormat>On-screen Show (16:10)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Dunderdale, Helen</cp:lastModifiedBy>
  <cp:revision>67</cp:revision>
  <dcterms:created xsi:type="dcterms:W3CDTF">2018-08-29T15:08:11Z</dcterms:created>
  <dcterms:modified xsi:type="dcterms:W3CDTF">2021-11-18T14:57:10Z</dcterms:modified>
</cp:coreProperties>
</file>