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B9681DE-D3D1-4817-8885-CD8B2353177B}">
  <a:tblStyle styleId="{CB9681DE-D3D1-4817-8885-CD8B235317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41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64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02285c7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f02285c7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02285ce6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02285ce6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02285ce6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02285ce6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02285c7a0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f02285c7a0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02285c7a0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f02285c7a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02285c7a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f02285c7a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02285c7a0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f02285c7a0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02285c7a0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f02285c7a0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02285c7a0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f02285c7a0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605963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065" y="229055"/>
            <a:ext cx="1881728" cy="21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3854337"/>
            <a:ext cx="1088048" cy="128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660604" y="933817"/>
            <a:ext cx="1013775" cy="76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/>
          </a:blip>
          <a:srcRect t="5" r="8043" b="-142997"/>
          <a:stretch/>
        </p:blipFill>
        <p:spPr>
          <a:xfrm>
            <a:off x="343065" y="525174"/>
            <a:ext cx="6306445" cy="342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1046193"/>
            <a:ext cx="7772400" cy="1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  <a:defRPr sz="4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301816" y="651700"/>
            <a:ext cx="8540369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/>
          <p:cNvPicPr preferRelativeResize="0"/>
          <p:nvPr/>
        </p:nvPicPr>
        <p:blipFill rotWithShape="1">
          <a:blip r:embed="rId4">
            <a:alphaModFix/>
          </a:blip>
          <a:srcRect l="8147" b="33146"/>
          <a:stretch/>
        </p:blipFill>
        <p:spPr>
          <a:xfrm>
            <a:off x="1" y="3360495"/>
            <a:ext cx="2318387" cy="178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4313" y="1139735"/>
            <a:ext cx="86677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28650" y="1866516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600"/>
              <a:buFont typeface="Arial"/>
              <a:buNone/>
              <a:defRPr sz="3600">
                <a:solidFill>
                  <a:srgbClr val="193E7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444" y="84770"/>
            <a:ext cx="3156973" cy="601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301816" y="651700"/>
            <a:ext cx="8540369" cy="3428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628650" y="1866516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600"/>
              <a:buFont typeface="Arial"/>
              <a:buNone/>
              <a:defRPr sz="3600">
                <a:solidFill>
                  <a:srgbClr val="193E7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816" y="238895"/>
            <a:ext cx="2397124" cy="2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8">
            <a:off x="7848014" y="1200858"/>
            <a:ext cx="811090" cy="40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856095"/>
            <a:ext cx="1937236" cy="1287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Lato"/>
              <a:buNone/>
              <a:defRPr sz="32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1195826"/>
            <a:ext cx="7886700" cy="3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Font typeface="Lato"/>
              <a:buChar char="•"/>
              <a:defRPr sz="24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3E72"/>
              </a:buClr>
              <a:buSzPts val="2000"/>
              <a:buFont typeface="Lato"/>
              <a:buChar char="•"/>
              <a:defRPr sz="20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3E72"/>
              </a:buClr>
              <a:buSzPts val="1800"/>
              <a:buFont typeface="Lato"/>
              <a:buChar char="•"/>
              <a:defRPr sz="18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3E72"/>
              </a:buClr>
              <a:buSzPts val="1800"/>
              <a:buFont typeface="Lato"/>
              <a:buChar char="•"/>
              <a:defRPr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3E72"/>
              </a:buClr>
              <a:buSzPts val="1800"/>
              <a:buFont typeface="Lato"/>
              <a:buChar char="•"/>
              <a:defRPr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t="5" r="8043" b="-142997"/>
          <a:stretch/>
        </p:blipFill>
        <p:spPr>
          <a:xfrm>
            <a:off x="367778" y="4717086"/>
            <a:ext cx="6306445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778" y="4810447"/>
            <a:ext cx="1881728" cy="21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114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778" y="4824734"/>
            <a:ext cx="1881728" cy="21712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8650" y="1195826"/>
            <a:ext cx="7886700" cy="3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•"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4">
            <a:alphaModFix/>
          </a:blip>
          <a:srcRect t="5" r="8043" b="-142997"/>
          <a:stretch/>
        </p:blipFill>
        <p:spPr>
          <a:xfrm>
            <a:off x="367778" y="4717086"/>
            <a:ext cx="6306445" cy="3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04019" y="207466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Lato"/>
              <a:buNone/>
              <a:defRPr sz="48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t="5" r="8043" b="-142997"/>
          <a:stretch/>
        </p:blipFill>
        <p:spPr>
          <a:xfrm>
            <a:off x="343065" y="525174"/>
            <a:ext cx="6306445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972" y="229055"/>
            <a:ext cx="1881728" cy="21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5">
            <a:alphaModFix/>
          </a:blip>
          <a:srcRect l="8151" b="33144"/>
          <a:stretch/>
        </p:blipFill>
        <p:spPr>
          <a:xfrm>
            <a:off x="1" y="3641989"/>
            <a:ext cx="1952367" cy="150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24201" y="973426"/>
            <a:ext cx="642791" cy="51564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04019" y="207466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Lato"/>
              <a:buNone/>
              <a:defRPr sz="48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t="5" r="8043" b="-142997"/>
          <a:stretch/>
        </p:blipFill>
        <p:spPr>
          <a:xfrm>
            <a:off x="343065" y="525174"/>
            <a:ext cx="6306445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972" y="229055"/>
            <a:ext cx="1881728" cy="21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 rotWithShape="1">
          <a:blip r:embed="rId5">
            <a:alphaModFix/>
          </a:blip>
          <a:srcRect l="24255" b="21460"/>
          <a:stretch/>
        </p:blipFill>
        <p:spPr>
          <a:xfrm>
            <a:off x="0" y="3522809"/>
            <a:ext cx="2113280" cy="162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782861">
            <a:off x="7627572" y="1099628"/>
            <a:ext cx="695374" cy="34768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-5800" y="-5225"/>
            <a:ext cx="9149700" cy="5143500"/>
          </a:xfrm>
          <a:prstGeom prst="rect">
            <a:avLst/>
          </a:prstGeom>
          <a:solidFill>
            <a:srgbClr val="FED47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04019" y="207466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Lato"/>
              <a:buNone/>
              <a:defRPr sz="48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 t="5" r="8043" b="-142997"/>
          <a:stretch/>
        </p:blipFill>
        <p:spPr>
          <a:xfrm>
            <a:off x="343065" y="525174"/>
            <a:ext cx="6306445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972" y="229055"/>
            <a:ext cx="1881728" cy="21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83615"/>
            <a:ext cx="1444397" cy="95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2">
            <a:off x="7788155" y="1004481"/>
            <a:ext cx="686843" cy="34342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604019" y="207466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Lato"/>
              <a:buNone/>
              <a:defRPr sz="48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3">
            <a:alphaModFix/>
          </a:blip>
          <a:srcRect t="5" r="8043" b="-142997"/>
          <a:stretch/>
        </p:blipFill>
        <p:spPr>
          <a:xfrm>
            <a:off x="343065" y="525174"/>
            <a:ext cx="6306445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8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3860349"/>
            <a:ext cx="1089660" cy="128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740631" y="1091745"/>
            <a:ext cx="898703" cy="67402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972" y="229055"/>
            <a:ext cx="1881728" cy="21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604019" y="207466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Lato"/>
              <a:buNone/>
              <a:defRPr sz="48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t="5" r="8043" b="-142997"/>
          <a:stretch/>
        </p:blipFill>
        <p:spPr>
          <a:xfrm>
            <a:off x="343065" y="525174"/>
            <a:ext cx="6306445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972" y="229055"/>
            <a:ext cx="1881728" cy="21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5">
            <a:alphaModFix/>
          </a:blip>
          <a:srcRect l="8151" b="33144"/>
          <a:stretch/>
        </p:blipFill>
        <p:spPr>
          <a:xfrm>
            <a:off x="1" y="3641989"/>
            <a:ext cx="1952367" cy="150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311721">
            <a:off x="7710977" y="749311"/>
            <a:ext cx="807532" cy="77348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04019" y="207466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 t="5" r="8043" b="-142997"/>
          <a:stretch/>
        </p:blipFill>
        <p:spPr>
          <a:xfrm>
            <a:off x="343065" y="525174"/>
            <a:ext cx="6306445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972" y="229055"/>
            <a:ext cx="1881728" cy="21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5">
            <a:alphaModFix/>
          </a:blip>
          <a:srcRect l="35446" b="23513"/>
          <a:stretch/>
        </p:blipFill>
        <p:spPr>
          <a:xfrm>
            <a:off x="0" y="3854337"/>
            <a:ext cx="1088048" cy="128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7660604" y="933817"/>
            <a:ext cx="1013775" cy="76033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e.matthews@nihr.ac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shley.cox@nhs.net" TargetMode="External"/><Relationship Id="rId5" Type="http://schemas.openxmlformats.org/officeDocument/2006/relationships/hyperlink" Target="mailto:iqra.hussain@nihr.ac.uk" TargetMode="External"/><Relationship Id="rId4" Type="http://schemas.openxmlformats.org/officeDocument/2006/relationships/hyperlink" Target="mailto:joannetaylor1@nh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1224400" y="325108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Claire Matthews, Ashley Cox and Joanne Taylor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WE CRN and SW Pen CRN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ctrTitle"/>
          </p:nvPr>
        </p:nvSpPr>
        <p:spPr>
          <a:xfrm>
            <a:off x="604400" y="1653068"/>
            <a:ext cx="7772400" cy="1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Lung Cancer research in the South West and West of England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628650" y="751661"/>
            <a:ext cx="7886700" cy="3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 b="1"/>
              <a:t>Research Delivery Managers</a:t>
            </a:r>
            <a:endParaRPr sz="21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/>
              <a:t>West of England: </a:t>
            </a:r>
            <a:r>
              <a:rPr lang="en-US" sz="2100" u="sng">
                <a:hlinkClick r:id="rId3"/>
              </a:rPr>
              <a:t>claire.matthews@nihr.ac.uk</a:t>
            </a:r>
            <a:r>
              <a:rPr lang="en-US" sz="2100"/>
              <a:t> </a:t>
            </a: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/>
              <a:t>South West Peninsula: </a:t>
            </a:r>
            <a:r>
              <a:rPr lang="en-US" sz="2100" u="sng">
                <a:hlinkClick r:id="rId4"/>
              </a:rPr>
              <a:t>joannetaylor1@nhs.net</a:t>
            </a: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2100" b="1"/>
              <a:t>Research Portfolio Facilitator</a:t>
            </a:r>
            <a:endParaRPr sz="2100"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2100" u="sng">
                <a:hlinkClick r:id="rId5"/>
              </a:rPr>
              <a:t>iqra.hussain@nihr.ac.uk</a:t>
            </a: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2100" b="1"/>
              <a:t>Lung Cancer Sub-specialty Lead (West of England)</a:t>
            </a:r>
            <a:endParaRPr sz="2100"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2100" u="sng">
                <a:hlinkClick r:id="rId6"/>
              </a:rPr>
              <a:t>ashley.cox@nhs.net</a:t>
            </a: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628650" y="919050"/>
            <a:ext cx="7886700" cy="363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Period 20/21-current: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4 managed recovery studies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 studies led by CRN WE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 study led by CRN SW Pen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12 Studies currently open to recruitment</a:t>
            </a: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628650" y="173945"/>
            <a:ext cx="78867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r>
              <a:rPr lang="en-US"/>
              <a:t>Lung Cancer studies on the NIHR Portfolio</a:t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l="13103" t="18320" r="64984" b="70610"/>
          <a:stretch/>
        </p:blipFill>
        <p:spPr>
          <a:xfrm>
            <a:off x="660902" y="1487376"/>
            <a:ext cx="4267725" cy="12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l="13201" t="28955" r="30932" b="28773"/>
          <a:stretch/>
        </p:blipFill>
        <p:spPr>
          <a:xfrm>
            <a:off x="120150" y="297500"/>
            <a:ext cx="8767575" cy="37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16"/>
          <p:cNvGraphicFramePr/>
          <p:nvPr/>
        </p:nvGraphicFramePr>
        <p:xfrm>
          <a:off x="63750" y="47600"/>
          <a:ext cx="9080250" cy="4967940"/>
        </p:xfrm>
        <a:graphic>
          <a:graphicData uri="http://schemas.openxmlformats.org/drawingml/2006/table">
            <a:tbl>
              <a:tblPr>
                <a:noFill/>
                <a:tableStyleId>{CB9681DE-D3D1-4817-8885-CD8B2353177B}</a:tableStyleId>
              </a:tblPr>
              <a:tblGrid>
                <a:gridCol w="3367875"/>
                <a:gridCol w="1850775"/>
                <a:gridCol w="1042550"/>
                <a:gridCol w="1037725"/>
                <a:gridCol w="1038450"/>
                <a:gridCol w="742875"/>
              </a:tblGrid>
              <a:tr h="25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0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0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lt1"/>
                          </a:solidFill>
                        </a:rPr>
                        <a:t>Opening date</a:t>
                      </a:r>
                      <a:endParaRPr sz="10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lt1"/>
                          </a:solidFill>
                        </a:rPr>
                        <a:t>Closure date</a:t>
                      </a:r>
                      <a:endParaRPr sz="10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lt1"/>
                          </a:solidFill>
                        </a:rPr>
                        <a:t>Target (Eng)</a:t>
                      </a:r>
                      <a:endParaRPr sz="10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lt1"/>
                          </a:solidFill>
                        </a:rPr>
                        <a:t>Recruits </a:t>
                      </a:r>
                      <a:endParaRPr sz="10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i="1"/>
                        <a:t>Pleural effusion biomarker study (WE) </a:t>
                      </a:r>
                      <a:r>
                        <a:rPr lang="en-US" sz="1050" i="1">
                          <a:solidFill>
                            <a:schemeClr val="dk1"/>
                          </a:solidFill>
                        </a:rPr>
                        <a:t>Respiratory </a:t>
                      </a:r>
                      <a:endParaRPr sz="105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i="1"/>
                        <a:t>NBT</a:t>
                      </a:r>
                      <a:endParaRPr sz="105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11/03/2008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31/01/2026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2533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1,543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1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i="1"/>
                        <a:t>ASSESS-meso (WE) Respiratory</a:t>
                      </a:r>
                      <a:endParaRPr sz="105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i="1"/>
                        <a:t>Plymouth, NBT, RUH</a:t>
                      </a:r>
                      <a:endParaRPr sz="105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07/06/2017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05/04/2027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700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177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IMreal (SW Pen)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GWH, Torbay, RCH, RUH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11/03/2019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15/06/2023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71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186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ETOP 13-18 BEAT-meso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RCH, Plymouth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30/08/2019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15/04/2022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90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97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23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/>
                        <a:t>Chemo +/- MK-3475 as Perioperative Therapy for Resectable NSCLC</a:t>
                      </a:r>
                      <a:endParaRPr sz="1050" b="1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Derriford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15/05/2018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31/12/2021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30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8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/>
                        <a:t>National Lung Matrix: Multi-Drug Phase II trial in NSC Lung Cancer</a:t>
                      </a:r>
                      <a:endParaRPr sz="10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UHBW, RDE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31/03/2015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30/09/2022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412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328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SARON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UHBW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11/08/2016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31/03/2021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295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99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Mirati 516-005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RCH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13/05/2021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15/07/2022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8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5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/>
                        <a:t>Adjuvant canakinumab vs placebo in stages II-IIIB resected NSCLC</a:t>
                      </a:r>
                      <a:endParaRPr sz="10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RCH, Glos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13/04/2018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16/12/2021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52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35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SYMPLIFY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</a:rPr>
                        <a:t>Torbay, RCH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05/07/2021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30/09/2021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5,200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1,814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/>
                        <a:t>CR UK Stratified Medicine Pilot study</a:t>
                      </a:r>
                      <a:endParaRPr sz="105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UHBW, RDE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06/09/2011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31/12/2021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19,400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14,855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ICI Genetics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N. Devon, RCH, Somerset,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12/04/2019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31/03/2024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1,000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299</a:t>
                      </a:r>
                      <a:endParaRPr sz="10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28650" y="173945"/>
            <a:ext cx="78867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r>
              <a:rPr lang="en-US"/>
              <a:t>Recruitment to Lung Cancer studies 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436650" y="3426525"/>
            <a:ext cx="8436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*175 from SYMPLIFY - Observational study to assess a multi-cancer early detection test in individuals referred with signs and symptoms of cancer.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**180 from SYMPLIFY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†59 from Pleural Effusion Biomarker study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††50 from CR UK Stratified Medicine Pilot study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436650" y="833050"/>
            <a:ext cx="5911124" cy="2628200"/>
            <a:chOff x="434550" y="919025"/>
            <a:chExt cx="5911124" cy="2628200"/>
          </a:xfrm>
        </p:grpSpPr>
        <p:pic>
          <p:nvPicPr>
            <p:cNvPr id="127" name="Google Shape;127;p17"/>
            <p:cNvPicPr preferRelativeResize="0"/>
            <p:nvPr/>
          </p:nvPicPr>
          <p:blipFill rotWithShape="1">
            <a:blip r:embed="rId3">
              <a:alphaModFix/>
            </a:blip>
            <a:srcRect l="13320" t="22552" r="59670" b="56097"/>
            <a:stretch/>
          </p:blipFill>
          <p:spPr>
            <a:xfrm>
              <a:off x="434550" y="919025"/>
              <a:ext cx="5911124" cy="262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7"/>
            <p:cNvSpPr txBox="1"/>
            <p:nvPr/>
          </p:nvSpPr>
          <p:spPr>
            <a:xfrm>
              <a:off x="5543150" y="1243325"/>
              <a:ext cx="244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*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7"/>
            <p:cNvSpPr txBox="1"/>
            <p:nvPr/>
          </p:nvSpPr>
          <p:spPr>
            <a:xfrm>
              <a:off x="4896275" y="1484550"/>
              <a:ext cx="424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**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7"/>
            <p:cNvSpPr txBox="1"/>
            <p:nvPr/>
          </p:nvSpPr>
          <p:spPr>
            <a:xfrm>
              <a:off x="3719550" y="1576925"/>
              <a:ext cx="424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†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3479725" y="1795925"/>
              <a:ext cx="424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†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†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Managed Recovery  (MR)</a:t>
            </a:r>
            <a:endParaRPr sz="3600"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717425" y="969725"/>
            <a:ext cx="7623300" cy="3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Requested by DHSC, NIHR is working with funders, NHS R&amp;D, research partners across the UK and patients and the public on a process to manage the recovery of multi-site studies.</a:t>
            </a:r>
            <a:endParaRPr sz="17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700"/>
              <a:t>Stage 1: Funders identified the most urgent studies</a:t>
            </a:r>
            <a:endParaRPr sz="17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700"/>
              <a:t>Stage 2: National Speciality Leads reviewed their portfolio to assess other studies that fell into scope.</a:t>
            </a:r>
            <a:endParaRPr sz="1700"/>
          </a:p>
          <a:p>
            <a:pPr marL="34290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Research delivery teams worked with LCRNs and R&amp;D leadership to discuss and assess site, regional and national delivery capacity and capability.</a:t>
            </a:r>
            <a:endParaRPr sz="1700"/>
          </a:p>
          <a:p>
            <a:pPr marL="34290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https://www.nihr.ac.uk/researchers/managing-research-recovery.htm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606431" y="370513"/>
            <a:ext cx="7105200" cy="3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700" b="1"/>
              <a:t>This process has: </a:t>
            </a:r>
            <a:r>
              <a:rPr lang="en-US" sz="1700"/>
              <a:t>Generated a list of studies that the funders</a:t>
            </a:r>
            <a:endParaRPr sz="17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700"/>
              <a:t>and sponsors consider to be the most urgent to resume once</a:t>
            </a:r>
            <a:endParaRPr sz="17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700"/>
              <a:t>capacity becomes available</a:t>
            </a:r>
            <a:endParaRPr sz="17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700" b="1"/>
              <a:t>Studies are: </a:t>
            </a:r>
            <a:r>
              <a:rPr lang="en-US" sz="1700"/>
              <a:t>Interventional, multi-site, urgent and require</a:t>
            </a:r>
            <a:endParaRPr sz="17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700"/>
              <a:t>the support of NIHR CRN and its Devolved Administration</a:t>
            </a:r>
            <a:endParaRPr sz="17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700"/>
              <a:t>equivalents</a:t>
            </a:r>
            <a:endParaRPr sz="17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700" b="1"/>
              <a:t>Initial focus:</a:t>
            </a:r>
            <a:r>
              <a:rPr lang="en-US" sz="1700"/>
              <a:t> Studies which can fully recruit and/or close in the</a:t>
            </a:r>
            <a:endParaRPr sz="17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700"/>
              <a:t>next year</a:t>
            </a:r>
            <a:endParaRPr sz="1700"/>
          </a:p>
          <a:p>
            <a:pPr marL="34290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700" i="1"/>
              <a:t>Studies which are already open and recruiting successfully</a:t>
            </a:r>
            <a:endParaRPr sz="1700" i="1"/>
          </a:p>
          <a:p>
            <a:pPr marL="34290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700" i="1"/>
              <a:t>should not be paused in anticipation of, or as a result of, this</a:t>
            </a:r>
            <a:endParaRPr sz="1700" i="1"/>
          </a:p>
          <a:p>
            <a:pPr marL="34290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700" i="1"/>
              <a:t>process.</a:t>
            </a:r>
            <a:endParaRPr sz="1700" i="1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7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CRN High Level Objectives (HLOs)</a:t>
            </a: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628650" y="1195826"/>
            <a:ext cx="7886700" cy="3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Efficient Study Delivery metrics:</a:t>
            </a:r>
            <a:endParaRPr sz="1700"/>
          </a:p>
          <a:p>
            <a:pPr marL="34290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Proportion of new commercial studies closed in the year (Mar 21-Apr 22) recruiting to time and target </a:t>
            </a:r>
            <a:endParaRPr sz="1700"/>
          </a:p>
          <a:p>
            <a:pPr marL="3429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Proportion of commercial studies in the MR process recruiting to time and target</a:t>
            </a:r>
            <a:endParaRPr sz="1700"/>
          </a:p>
          <a:p>
            <a:pPr marL="3429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Proportion of non-commercial studies in the MR process recruiting to time and target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en-US" sz="1700"/>
              <a:t>These are being measured at study level.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332606" y="156954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Lung Cancer Studies Selected for MR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332600" y="1007150"/>
            <a:ext cx="86298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CR UK Stratified Medicine Pilot study</a:t>
            </a:r>
            <a:r>
              <a:rPr lang="en-US"/>
              <a:t>									closing 31/12/21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Amber </a:t>
            </a:r>
            <a:r>
              <a:rPr lang="en-US">
                <a:solidFill>
                  <a:schemeClr val="dk1"/>
                </a:solidFill>
              </a:rPr>
              <a:t>14,855/19,400 (76.5%) recruited. Closure date being brought forward to 31/08/21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UHBW: Adam Dangoor 145/75 recruited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National Lung Matrix: Multi-Drug Phase II trial in NSC Lung Cancer</a:t>
            </a:r>
            <a:r>
              <a:rPr lang="en-US"/>
              <a:t>			closing 30/09/22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Amber </a:t>
            </a:r>
            <a:r>
              <a:rPr lang="en-US">
                <a:solidFill>
                  <a:schemeClr val="dk1"/>
                </a:solidFill>
              </a:rPr>
              <a:t>328/412 recruited (Not included in HLO Metrics)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UHBW: Adam Dangoor 14/5 recruited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Adjuvant canakinumab vs placebo in stages II-IIIB resected NSCLC (Canopy-A)</a:t>
            </a:r>
            <a:r>
              <a:rPr lang="en-US"/>
              <a:t>	closing 16/12/21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Amber </a:t>
            </a:r>
            <a:r>
              <a:rPr lang="en-US">
                <a:solidFill>
                  <a:schemeClr val="dk1"/>
                </a:solidFill>
              </a:rPr>
              <a:t>37/52 recruited. At-home treatment was discussed by sponsor but rejected.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BHOC: Gareth Ayres, recruitment 6/8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Cheltenham: David Farrugia, recruitment 1/6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Chemo +/- MK-3475 as Perioperative Therapy for Resectable NSCLC</a:t>
            </a:r>
            <a:r>
              <a:rPr lang="en-US"/>
              <a:t> 			closing 31/12/21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Red </a:t>
            </a:r>
            <a:r>
              <a:rPr lang="en-US">
                <a:solidFill>
                  <a:schemeClr val="dk1"/>
                </a:solidFill>
              </a:rPr>
              <a:t>8/30 recruited. Sponsor aware that neoadjuvant trials hard to recruit to in the UK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Derriford: PI Bojidar Goranov. Target=4, 1 randomised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Site not on EDGE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554</Words>
  <Application>Microsoft Office PowerPoint</Application>
  <PresentationFormat>On-screen Show (16:9)</PresentationFormat>
  <Paragraphs>150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Lato</vt:lpstr>
      <vt:lpstr>Calibri</vt:lpstr>
      <vt:lpstr>Office Theme</vt:lpstr>
      <vt:lpstr>Lung Cancer research in the South West and West of England</vt:lpstr>
      <vt:lpstr>Lung Cancer studies on the NIHR Portfolio</vt:lpstr>
      <vt:lpstr>PowerPoint Presentation</vt:lpstr>
      <vt:lpstr>PowerPoint Presentation</vt:lpstr>
      <vt:lpstr>Recruitment to Lung Cancer studies </vt:lpstr>
      <vt:lpstr>Managed Recovery  (MR)</vt:lpstr>
      <vt:lpstr>PowerPoint Presentation</vt:lpstr>
      <vt:lpstr>CRN High Level Objectives (HLOs)</vt:lpstr>
      <vt:lpstr>Lung Cancer Studies Selected for MR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Cancer research in the South West and West of England</dc:title>
  <dc:creator>Dunderdale, Helen</dc:creator>
  <cp:lastModifiedBy>Dunderdale, Helen</cp:lastModifiedBy>
  <cp:revision>3</cp:revision>
  <dcterms:modified xsi:type="dcterms:W3CDTF">2021-09-28T12:03:20Z</dcterms:modified>
</cp:coreProperties>
</file>