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1" r:id="rId6"/>
    <p:sldId id="259" r:id="rId7"/>
    <p:sldId id="260" r:id="rId8"/>
    <p:sldId id="268" r:id="rId9"/>
    <p:sldId id="262" r:id="rId10"/>
    <p:sldId id="263" r:id="rId11"/>
    <p:sldId id="264" r:id="rId12"/>
    <p:sldId id="269" r:id="rId13"/>
    <p:sldId id="26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C7182A-043A-499D-8F5E-66E25413F5A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F95CEA-3040-4A64-80D7-7E9CCBDE76E8}">
      <dgm:prSet phldrT="[Text]" phldr="1"/>
      <dgm:spPr/>
      <dgm:t>
        <a:bodyPr/>
        <a:lstStyle/>
        <a:p>
          <a:endParaRPr lang="en-GB"/>
        </a:p>
      </dgm:t>
    </dgm:pt>
    <dgm:pt modelId="{7671675E-7C3E-444D-AC13-68BFCD081040}" type="parTrans" cxnId="{DE864CC4-54C2-46C6-9E01-274AA81F78C2}">
      <dgm:prSet/>
      <dgm:spPr/>
      <dgm:t>
        <a:bodyPr/>
        <a:lstStyle/>
        <a:p>
          <a:endParaRPr lang="en-GB"/>
        </a:p>
      </dgm:t>
    </dgm:pt>
    <dgm:pt modelId="{9A81F5BE-3633-4F0F-AA14-90B6BB62BBC3}" type="sibTrans" cxnId="{DE864CC4-54C2-46C6-9E01-274AA81F78C2}">
      <dgm:prSet/>
      <dgm:spPr/>
      <dgm:t>
        <a:bodyPr/>
        <a:lstStyle/>
        <a:p>
          <a:endParaRPr lang="en-GB"/>
        </a:p>
      </dgm:t>
    </dgm:pt>
    <dgm:pt modelId="{97731801-A5ED-4AF0-B2C8-AEDC44C2ADF1}">
      <dgm:prSet phldrT="[Text]" custT="1"/>
      <dgm:spPr/>
      <dgm:t>
        <a:bodyPr/>
        <a:lstStyle/>
        <a:p>
          <a:r>
            <a:rPr lang="en-GB" sz="1800" b="1" dirty="0" smtClean="0"/>
            <a:t>Gene panel analysis</a:t>
          </a:r>
        </a:p>
        <a:p>
          <a:r>
            <a:rPr lang="en-GB" sz="1300" dirty="0" smtClean="0"/>
            <a:t>Now automated – increases capacity, decreases </a:t>
          </a:r>
          <a:r>
            <a:rPr lang="en-GB" sz="1300" dirty="0" err="1" smtClean="0"/>
            <a:t>TaTs</a:t>
          </a:r>
          <a:r>
            <a:rPr lang="en-GB" sz="1300" dirty="0" smtClean="0"/>
            <a:t> </a:t>
          </a:r>
        </a:p>
        <a:p>
          <a:r>
            <a:rPr lang="en-GB" sz="1300" dirty="0" smtClean="0"/>
            <a:t>Current issues</a:t>
          </a:r>
        </a:p>
        <a:p>
          <a:r>
            <a:rPr lang="en-GB" sz="1300" dirty="0" smtClean="0"/>
            <a:t>Reporting</a:t>
          </a:r>
        </a:p>
        <a:p>
          <a:endParaRPr lang="en-GB" sz="1300" dirty="0" smtClean="0"/>
        </a:p>
        <a:p>
          <a:r>
            <a:rPr lang="en-GB" sz="1300" dirty="0" err="1" smtClean="0"/>
            <a:t>TaT</a:t>
          </a:r>
          <a:r>
            <a:rPr lang="en-GB" sz="1300" dirty="0" smtClean="0"/>
            <a:t> = 10 working days</a:t>
          </a:r>
        </a:p>
      </dgm:t>
    </dgm:pt>
    <dgm:pt modelId="{EDD06F1D-F876-4644-8703-A0246EE4B1E0}" type="parTrans" cxnId="{F71C30A0-6CD7-4FB4-8CA2-EFD3E86286CA}">
      <dgm:prSet/>
      <dgm:spPr/>
      <dgm:t>
        <a:bodyPr/>
        <a:lstStyle/>
        <a:p>
          <a:endParaRPr lang="en-GB"/>
        </a:p>
      </dgm:t>
    </dgm:pt>
    <dgm:pt modelId="{E3536260-9E66-4EBD-B2B2-4FF35130D7F3}" type="sibTrans" cxnId="{F71C30A0-6CD7-4FB4-8CA2-EFD3E86286CA}">
      <dgm:prSet/>
      <dgm:spPr/>
      <dgm:t>
        <a:bodyPr/>
        <a:lstStyle/>
        <a:p>
          <a:endParaRPr lang="en-GB"/>
        </a:p>
      </dgm:t>
    </dgm:pt>
    <dgm:pt modelId="{86566065-3762-46EE-BA78-BAFC9AE9F97D}">
      <dgm:prSet phldrT="[Text]" phldr="1"/>
      <dgm:spPr/>
      <dgm:t>
        <a:bodyPr/>
        <a:lstStyle/>
        <a:p>
          <a:endParaRPr lang="en-GB" dirty="0"/>
        </a:p>
      </dgm:t>
    </dgm:pt>
    <dgm:pt modelId="{7A73E0A2-1E6D-4C26-A187-FC04D0CECCC7}" type="parTrans" cxnId="{53239836-49C1-4C8F-9529-F2A594D01BCF}">
      <dgm:prSet/>
      <dgm:spPr/>
      <dgm:t>
        <a:bodyPr/>
        <a:lstStyle/>
        <a:p>
          <a:endParaRPr lang="en-GB"/>
        </a:p>
      </dgm:t>
    </dgm:pt>
    <dgm:pt modelId="{CE5DEA0A-77CB-4D4B-B093-036A7FC0F808}" type="sibTrans" cxnId="{53239836-49C1-4C8F-9529-F2A594D01BCF}">
      <dgm:prSet/>
      <dgm:spPr/>
      <dgm:t>
        <a:bodyPr/>
        <a:lstStyle/>
        <a:p>
          <a:endParaRPr lang="en-GB"/>
        </a:p>
      </dgm:t>
    </dgm:pt>
    <dgm:pt modelId="{191E7C43-11DB-4549-AE23-156D4379FF1E}" type="pres">
      <dgm:prSet presAssocID="{BAC7182A-043A-499D-8F5E-66E25413F5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A858381-A8FA-4646-866B-1BFB56797CCF}" type="pres">
      <dgm:prSet presAssocID="{EAF95CEA-3040-4A64-80D7-7E9CCBDE76E8}" presName="vertFlow" presStyleCnt="0"/>
      <dgm:spPr/>
    </dgm:pt>
    <dgm:pt modelId="{8A875605-277C-4A21-9046-BE2062559F4B}" type="pres">
      <dgm:prSet presAssocID="{EAF95CEA-3040-4A64-80D7-7E9CCBDE76E8}" presName="header" presStyleLbl="node1" presStyleIdx="0" presStyleCnt="3"/>
      <dgm:spPr/>
      <dgm:t>
        <a:bodyPr/>
        <a:lstStyle/>
        <a:p>
          <a:endParaRPr lang="en-GB"/>
        </a:p>
      </dgm:t>
    </dgm:pt>
    <dgm:pt modelId="{7EA0C89F-5894-41E2-B1FF-2AD27747CC67}" type="pres">
      <dgm:prSet presAssocID="{EAF95CEA-3040-4A64-80D7-7E9CCBDE76E8}" presName="hSp" presStyleCnt="0"/>
      <dgm:spPr/>
    </dgm:pt>
    <dgm:pt modelId="{A6C1B049-D51E-4F89-B577-88FCBBA58A29}" type="pres">
      <dgm:prSet presAssocID="{97731801-A5ED-4AF0-B2C8-AEDC44C2ADF1}" presName="vertFlow" presStyleCnt="0"/>
      <dgm:spPr/>
    </dgm:pt>
    <dgm:pt modelId="{1DC4BD76-2481-40EC-9FC7-3BB59868BF1D}" type="pres">
      <dgm:prSet presAssocID="{97731801-A5ED-4AF0-B2C8-AEDC44C2ADF1}" presName="header" presStyleLbl="node1" presStyleIdx="1" presStyleCnt="3" custScaleY="413080"/>
      <dgm:spPr/>
      <dgm:t>
        <a:bodyPr/>
        <a:lstStyle/>
        <a:p>
          <a:endParaRPr lang="en-GB"/>
        </a:p>
      </dgm:t>
    </dgm:pt>
    <dgm:pt modelId="{D4575254-6CA5-45EF-A794-21C68A692F55}" type="pres">
      <dgm:prSet presAssocID="{97731801-A5ED-4AF0-B2C8-AEDC44C2ADF1}" presName="hSp" presStyleCnt="0"/>
      <dgm:spPr/>
    </dgm:pt>
    <dgm:pt modelId="{20D392D5-B81D-492A-919E-AC52818FB375}" type="pres">
      <dgm:prSet presAssocID="{86566065-3762-46EE-BA78-BAFC9AE9F97D}" presName="vertFlow" presStyleCnt="0"/>
      <dgm:spPr/>
    </dgm:pt>
    <dgm:pt modelId="{FA735848-3487-48AA-A421-55B681C7A113}" type="pres">
      <dgm:prSet presAssocID="{86566065-3762-46EE-BA78-BAFC9AE9F97D}" presName="header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53239836-49C1-4C8F-9529-F2A594D01BCF}" srcId="{BAC7182A-043A-499D-8F5E-66E25413F5AF}" destId="{86566065-3762-46EE-BA78-BAFC9AE9F97D}" srcOrd="2" destOrd="0" parTransId="{7A73E0A2-1E6D-4C26-A187-FC04D0CECCC7}" sibTransId="{CE5DEA0A-77CB-4D4B-B093-036A7FC0F808}"/>
    <dgm:cxn modelId="{975B2574-1E28-4D12-8CC8-8C653573B8F3}" type="presOf" srcId="{EAF95CEA-3040-4A64-80D7-7E9CCBDE76E8}" destId="{8A875605-277C-4A21-9046-BE2062559F4B}" srcOrd="0" destOrd="0" presId="urn:microsoft.com/office/officeart/2005/8/layout/lProcess1"/>
    <dgm:cxn modelId="{CB700CE2-38FA-4C61-997E-6A3ECFCA8FBA}" type="presOf" srcId="{BAC7182A-043A-499D-8F5E-66E25413F5AF}" destId="{191E7C43-11DB-4549-AE23-156D4379FF1E}" srcOrd="0" destOrd="0" presId="urn:microsoft.com/office/officeart/2005/8/layout/lProcess1"/>
    <dgm:cxn modelId="{DE864CC4-54C2-46C6-9E01-274AA81F78C2}" srcId="{BAC7182A-043A-499D-8F5E-66E25413F5AF}" destId="{EAF95CEA-3040-4A64-80D7-7E9CCBDE76E8}" srcOrd="0" destOrd="0" parTransId="{7671675E-7C3E-444D-AC13-68BFCD081040}" sibTransId="{9A81F5BE-3633-4F0F-AA14-90B6BB62BBC3}"/>
    <dgm:cxn modelId="{62297195-183B-4E6D-B100-31DFAF993C9C}" type="presOf" srcId="{97731801-A5ED-4AF0-B2C8-AEDC44C2ADF1}" destId="{1DC4BD76-2481-40EC-9FC7-3BB59868BF1D}" srcOrd="0" destOrd="0" presId="urn:microsoft.com/office/officeart/2005/8/layout/lProcess1"/>
    <dgm:cxn modelId="{F71C30A0-6CD7-4FB4-8CA2-EFD3E86286CA}" srcId="{BAC7182A-043A-499D-8F5E-66E25413F5AF}" destId="{97731801-A5ED-4AF0-B2C8-AEDC44C2ADF1}" srcOrd="1" destOrd="0" parTransId="{EDD06F1D-F876-4644-8703-A0246EE4B1E0}" sibTransId="{E3536260-9E66-4EBD-B2B2-4FF35130D7F3}"/>
    <dgm:cxn modelId="{CA4655AC-4A90-4BCD-AF3A-FC409344764B}" type="presOf" srcId="{86566065-3762-46EE-BA78-BAFC9AE9F97D}" destId="{FA735848-3487-48AA-A421-55B681C7A113}" srcOrd="0" destOrd="0" presId="urn:microsoft.com/office/officeart/2005/8/layout/lProcess1"/>
    <dgm:cxn modelId="{976962D6-6337-4A70-B0ED-D39E6951E284}" type="presParOf" srcId="{191E7C43-11DB-4549-AE23-156D4379FF1E}" destId="{9A858381-A8FA-4646-866B-1BFB56797CCF}" srcOrd="0" destOrd="0" presId="urn:microsoft.com/office/officeart/2005/8/layout/lProcess1"/>
    <dgm:cxn modelId="{3A10B490-A303-4AC0-BB4B-A3773EEB2121}" type="presParOf" srcId="{9A858381-A8FA-4646-866B-1BFB56797CCF}" destId="{8A875605-277C-4A21-9046-BE2062559F4B}" srcOrd="0" destOrd="0" presId="urn:microsoft.com/office/officeart/2005/8/layout/lProcess1"/>
    <dgm:cxn modelId="{0CAF6A40-0198-4E3D-BA06-3336DD3DD0E4}" type="presParOf" srcId="{191E7C43-11DB-4549-AE23-156D4379FF1E}" destId="{7EA0C89F-5894-41E2-B1FF-2AD27747CC67}" srcOrd="1" destOrd="0" presId="urn:microsoft.com/office/officeart/2005/8/layout/lProcess1"/>
    <dgm:cxn modelId="{9B466858-96B3-4AA2-B079-52ED3E47A61D}" type="presParOf" srcId="{191E7C43-11DB-4549-AE23-156D4379FF1E}" destId="{A6C1B049-D51E-4F89-B577-88FCBBA58A29}" srcOrd="2" destOrd="0" presId="urn:microsoft.com/office/officeart/2005/8/layout/lProcess1"/>
    <dgm:cxn modelId="{4C66813F-5FB2-4DC5-AFB4-3BC382137F15}" type="presParOf" srcId="{A6C1B049-D51E-4F89-B577-88FCBBA58A29}" destId="{1DC4BD76-2481-40EC-9FC7-3BB59868BF1D}" srcOrd="0" destOrd="0" presId="urn:microsoft.com/office/officeart/2005/8/layout/lProcess1"/>
    <dgm:cxn modelId="{A37088B3-F6D8-48FA-B80B-0F0D59194810}" type="presParOf" srcId="{191E7C43-11DB-4549-AE23-156D4379FF1E}" destId="{D4575254-6CA5-45EF-A794-21C68A692F55}" srcOrd="3" destOrd="0" presId="urn:microsoft.com/office/officeart/2005/8/layout/lProcess1"/>
    <dgm:cxn modelId="{183CE815-7498-4DBA-B839-079C86E1189F}" type="presParOf" srcId="{191E7C43-11DB-4549-AE23-156D4379FF1E}" destId="{20D392D5-B81D-492A-919E-AC52818FB375}" srcOrd="4" destOrd="0" presId="urn:microsoft.com/office/officeart/2005/8/layout/lProcess1"/>
    <dgm:cxn modelId="{E6DB26C8-9113-498F-8EEF-47882B9E6676}" type="presParOf" srcId="{20D392D5-B81D-492A-919E-AC52818FB375}" destId="{FA735848-3487-48AA-A421-55B681C7A113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C7182A-043A-499D-8F5E-66E25413F5A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F95CEA-3040-4A64-80D7-7E9CCBDE76E8}">
      <dgm:prSet phldrT="[Text]" custT="1"/>
      <dgm:spPr/>
      <dgm:t>
        <a:bodyPr/>
        <a:lstStyle/>
        <a:p>
          <a:r>
            <a:rPr lang="en-GB" sz="1800" b="1" dirty="0" smtClean="0"/>
            <a:t>Salvage pathway</a:t>
          </a:r>
        </a:p>
        <a:p>
          <a:r>
            <a:rPr lang="en-GB" sz="1300" dirty="0" smtClean="0"/>
            <a:t>For urgent, scanty and poor quality samples</a:t>
          </a:r>
        </a:p>
        <a:p>
          <a:r>
            <a:rPr lang="en-GB" sz="1300" dirty="0" smtClean="0"/>
            <a:t>Targets specific variants in EGFR, KRAS, BRAF, ROS, RET, ALK</a:t>
          </a:r>
        </a:p>
        <a:p>
          <a:r>
            <a:rPr lang="en-GB" sz="1300" dirty="0" smtClean="0"/>
            <a:t>Could be run “in parallel” with Gene panel – uses very small amount of DNA/RNA</a:t>
          </a:r>
        </a:p>
        <a:p>
          <a:endParaRPr lang="en-GB" sz="1300" dirty="0" smtClean="0"/>
        </a:p>
        <a:p>
          <a:r>
            <a:rPr lang="en-GB" sz="1300" dirty="0" err="1" smtClean="0"/>
            <a:t>TaT</a:t>
          </a:r>
          <a:r>
            <a:rPr lang="en-GB" sz="1300" dirty="0" smtClean="0"/>
            <a:t> = 2-3 working days</a:t>
          </a:r>
        </a:p>
        <a:p>
          <a:r>
            <a:rPr lang="en-GB" sz="1300" dirty="0" smtClean="0"/>
            <a:t> </a:t>
          </a:r>
          <a:endParaRPr lang="en-GB" sz="1300" dirty="0"/>
        </a:p>
      </dgm:t>
    </dgm:pt>
    <dgm:pt modelId="{7671675E-7C3E-444D-AC13-68BFCD081040}" type="parTrans" cxnId="{DE864CC4-54C2-46C6-9E01-274AA81F78C2}">
      <dgm:prSet/>
      <dgm:spPr/>
      <dgm:t>
        <a:bodyPr/>
        <a:lstStyle/>
        <a:p>
          <a:endParaRPr lang="en-GB"/>
        </a:p>
      </dgm:t>
    </dgm:pt>
    <dgm:pt modelId="{9A81F5BE-3633-4F0F-AA14-90B6BB62BBC3}" type="sibTrans" cxnId="{DE864CC4-54C2-46C6-9E01-274AA81F78C2}">
      <dgm:prSet/>
      <dgm:spPr/>
      <dgm:t>
        <a:bodyPr/>
        <a:lstStyle/>
        <a:p>
          <a:endParaRPr lang="en-GB"/>
        </a:p>
      </dgm:t>
    </dgm:pt>
    <dgm:pt modelId="{97731801-A5ED-4AF0-B2C8-AEDC44C2ADF1}">
      <dgm:prSet phldrT="[Text]" custT="1"/>
      <dgm:spPr/>
      <dgm:t>
        <a:bodyPr/>
        <a:lstStyle/>
        <a:p>
          <a:r>
            <a:rPr lang="en-GB" sz="1800" b="1" dirty="0" smtClean="0"/>
            <a:t>Gene panel analysis</a:t>
          </a:r>
        </a:p>
        <a:p>
          <a:r>
            <a:rPr lang="en-GB" sz="1300" dirty="0" smtClean="0"/>
            <a:t>Now automated – increases capacity, decreases </a:t>
          </a:r>
          <a:r>
            <a:rPr lang="en-GB" sz="1300" dirty="0" err="1" smtClean="0"/>
            <a:t>TaTs</a:t>
          </a:r>
          <a:r>
            <a:rPr lang="en-GB" sz="1300" dirty="0" smtClean="0"/>
            <a:t> </a:t>
          </a:r>
        </a:p>
        <a:p>
          <a:r>
            <a:rPr lang="en-GB" sz="1300" dirty="0" smtClean="0"/>
            <a:t>Current issues</a:t>
          </a:r>
        </a:p>
        <a:p>
          <a:r>
            <a:rPr lang="en-GB" sz="1300" dirty="0" smtClean="0"/>
            <a:t>Reporting</a:t>
          </a:r>
        </a:p>
        <a:p>
          <a:endParaRPr lang="en-GB" sz="1300" dirty="0" smtClean="0"/>
        </a:p>
        <a:p>
          <a:r>
            <a:rPr lang="en-GB" sz="1300" dirty="0" err="1" smtClean="0"/>
            <a:t>TaT</a:t>
          </a:r>
          <a:r>
            <a:rPr lang="en-GB" sz="1300" dirty="0" smtClean="0"/>
            <a:t> = 10 working days</a:t>
          </a:r>
        </a:p>
      </dgm:t>
    </dgm:pt>
    <dgm:pt modelId="{EDD06F1D-F876-4644-8703-A0246EE4B1E0}" type="parTrans" cxnId="{F71C30A0-6CD7-4FB4-8CA2-EFD3E86286CA}">
      <dgm:prSet/>
      <dgm:spPr/>
      <dgm:t>
        <a:bodyPr/>
        <a:lstStyle/>
        <a:p>
          <a:endParaRPr lang="en-GB"/>
        </a:p>
      </dgm:t>
    </dgm:pt>
    <dgm:pt modelId="{E3536260-9E66-4EBD-B2B2-4FF35130D7F3}" type="sibTrans" cxnId="{F71C30A0-6CD7-4FB4-8CA2-EFD3E86286CA}">
      <dgm:prSet/>
      <dgm:spPr/>
      <dgm:t>
        <a:bodyPr/>
        <a:lstStyle/>
        <a:p>
          <a:endParaRPr lang="en-GB"/>
        </a:p>
      </dgm:t>
    </dgm:pt>
    <dgm:pt modelId="{86566065-3762-46EE-BA78-BAFC9AE9F97D}">
      <dgm:prSet phldrT="[Text]" phldr="1"/>
      <dgm:spPr/>
      <dgm:t>
        <a:bodyPr/>
        <a:lstStyle/>
        <a:p>
          <a:endParaRPr lang="en-GB" dirty="0"/>
        </a:p>
      </dgm:t>
    </dgm:pt>
    <dgm:pt modelId="{7A73E0A2-1E6D-4C26-A187-FC04D0CECCC7}" type="parTrans" cxnId="{53239836-49C1-4C8F-9529-F2A594D01BCF}">
      <dgm:prSet/>
      <dgm:spPr/>
      <dgm:t>
        <a:bodyPr/>
        <a:lstStyle/>
        <a:p>
          <a:endParaRPr lang="en-GB"/>
        </a:p>
      </dgm:t>
    </dgm:pt>
    <dgm:pt modelId="{CE5DEA0A-77CB-4D4B-B093-036A7FC0F808}" type="sibTrans" cxnId="{53239836-49C1-4C8F-9529-F2A594D01BCF}">
      <dgm:prSet/>
      <dgm:spPr/>
      <dgm:t>
        <a:bodyPr/>
        <a:lstStyle/>
        <a:p>
          <a:endParaRPr lang="en-GB"/>
        </a:p>
      </dgm:t>
    </dgm:pt>
    <dgm:pt modelId="{191E7C43-11DB-4549-AE23-156D4379FF1E}" type="pres">
      <dgm:prSet presAssocID="{BAC7182A-043A-499D-8F5E-66E25413F5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A858381-A8FA-4646-866B-1BFB56797CCF}" type="pres">
      <dgm:prSet presAssocID="{EAF95CEA-3040-4A64-80D7-7E9CCBDE76E8}" presName="vertFlow" presStyleCnt="0"/>
      <dgm:spPr/>
    </dgm:pt>
    <dgm:pt modelId="{8A875605-277C-4A21-9046-BE2062559F4B}" type="pres">
      <dgm:prSet presAssocID="{EAF95CEA-3040-4A64-80D7-7E9CCBDE76E8}" presName="header" presStyleLbl="node1" presStyleIdx="0" presStyleCnt="3" custScaleY="467787"/>
      <dgm:spPr/>
      <dgm:t>
        <a:bodyPr/>
        <a:lstStyle/>
        <a:p>
          <a:endParaRPr lang="en-GB"/>
        </a:p>
      </dgm:t>
    </dgm:pt>
    <dgm:pt modelId="{7EA0C89F-5894-41E2-B1FF-2AD27747CC67}" type="pres">
      <dgm:prSet presAssocID="{EAF95CEA-3040-4A64-80D7-7E9CCBDE76E8}" presName="hSp" presStyleCnt="0"/>
      <dgm:spPr/>
    </dgm:pt>
    <dgm:pt modelId="{A6C1B049-D51E-4F89-B577-88FCBBA58A29}" type="pres">
      <dgm:prSet presAssocID="{97731801-A5ED-4AF0-B2C8-AEDC44C2ADF1}" presName="vertFlow" presStyleCnt="0"/>
      <dgm:spPr/>
    </dgm:pt>
    <dgm:pt modelId="{1DC4BD76-2481-40EC-9FC7-3BB59868BF1D}" type="pres">
      <dgm:prSet presAssocID="{97731801-A5ED-4AF0-B2C8-AEDC44C2ADF1}" presName="header" presStyleLbl="node1" presStyleIdx="1" presStyleCnt="3" custScaleY="467787"/>
      <dgm:spPr/>
      <dgm:t>
        <a:bodyPr/>
        <a:lstStyle/>
        <a:p>
          <a:endParaRPr lang="en-GB"/>
        </a:p>
      </dgm:t>
    </dgm:pt>
    <dgm:pt modelId="{D4575254-6CA5-45EF-A794-21C68A692F55}" type="pres">
      <dgm:prSet presAssocID="{97731801-A5ED-4AF0-B2C8-AEDC44C2ADF1}" presName="hSp" presStyleCnt="0"/>
      <dgm:spPr/>
    </dgm:pt>
    <dgm:pt modelId="{20D392D5-B81D-492A-919E-AC52818FB375}" type="pres">
      <dgm:prSet presAssocID="{86566065-3762-46EE-BA78-BAFC9AE9F97D}" presName="vertFlow" presStyleCnt="0"/>
      <dgm:spPr/>
    </dgm:pt>
    <dgm:pt modelId="{FA735848-3487-48AA-A421-55B681C7A113}" type="pres">
      <dgm:prSet presAssocID="{86566065-3762-46EE-BA78-BAFC9AE9F97D}" presName="header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1D72A1D9-3508-4106-B0BC-2DEA7B07525E}" type="presOf" srcId="{BAC7182A-043A-499D-8F5E-66E25413F5AF}" destId="{191E7C43-11DB-4549-AE23-156D4379FF1E}" srcOrd="0" destOrd="0" presId="urn:microsoft.com/office/officeart/2005/8/layout/lProcess1"/>
    <dgm:cxn modelId="{53239836-49C1-4C8F-9529-F2A594D01BCF}" srcId="{BAC7182A-043A-499D-8F5E-66E25413F5AF}" destId="{86566065-3762-46EE-BA78-BAFC9AE9F97D}" srcOrd="2" destOrd="0" parTransId="{7A73E0A2-1E6D-4C26-A187-FC04D0CECCC7}" sibTransId="{CE5DEA0A-77CB-4D4B-B093-036A7FC0F808}"/>
    <dgm:cxn modelId="{42A18174-E14A-4EBB-A1EE-A139A9AAF59F}" type="presOf" srcId="{97731801-A5ED-4AF0-B2C8-AEDC44C2ADF1}" destId="{1DC4BD76-2481-40EC-9FC7-3BB59868BF1D}" srcOrd="0" destOrd="0" presId="urn:microsoft.com/office/officeart/2005/8/layout/lProcess1"/>
    <dgm:cxn modelId="{DE864CC4-54C2-46C6-9E01-274AA81F78C2}" srcId="{BAC7182A-043A-499D-8F5E-66E25413F5AF}" destId="{EAF95CEA-3040-4A64-80D7-7E9CCBDE76E8}" srcOrd="0" destOrd="0" parTransId="{7671675E-7C3E-444D-AC13-68BFCD081040}" sibTransId="{9A81F5BE-3633-4F0F-AA14-90B6BB62BBC3}"/>
    <dgm:cxn modelId="{878EBCDB-921E-4CFA-9407-77775781E484}" type="presOf" srcId="{EAF95CEA-3040-4A64-80D7-7E9CCBDE76E8}" destId="{8A875605-277C-4A21-9046-BE2062559F4B}" srcOrd="0" destOrd="0" presId="urn:microsoft.com/office/officeart/2005/8/layout/lProcess1"/>
    <dgm:cxn modelId="{F71C30A0-6CD7-4FB4-8CA2-EFD3E86286CA}" srcId="{BAC7182A-043A-499D-8F5E-66E25413F5AF}" destId="{97731801-A5ED-4AF0-B2C8-AEDC44C2ADF1}" srcOrd="1" destOrd="0" parTransId="{EDD06F1D-F876-4644-8703-A0246EE4B1E0}" sibTransId="{E3536260-9E66-4EBD-B2B2-4FF35130D7F3}"/>
    <dgm:cxn modelId="{CE4C8DA3-6FBF-4DF6-A325-A27EE76BBD89}" type="presOf" srcId="{86566065-3762-46EE-BA78-BAFC9AE9F97D}" destId="{FA735848-3487-48AA-A421-55B681C7A113}" srcOrd="0" destOrd="0" presId="urn:microsoft.com/office/officeart/2005/8/layout/lProcess1"/>
    <dgm:cxn modelId="{5DB89074-C8EF-4C7B-A9BF-5707990B9583}" type="presParOf" srcId="{191E7C43-11DB-4549-AE23-156D4379FF1E}" destId="{9A858381-A8FA-4646-866B-1BFB56797CCF}" srcOrd="0" destOrd="0" presId="urn:microsoft.com/office/officeart/2005/8/layout/lProcess1"/>
    <dgm:cxn modelId="{11889BD9-3947-4623-9712-147FF4605330}" type="presParOf" srcId="{9A858381-A8FA-4646-866B-1BFB56797CCF}" destId="{8A875605-277C-4A21-9046-BE2062559F4B}" srcOrd="0" destOrd="0" presId="urn:microsoft.com/office/officeart/2005/8/layout/lProcess1"/>
    <dgm:cxn modelId="{07D2E637-72DB-41AB-AC05-9FD17280BBF9}" type="presParOf" srcId="{191E7C43-11DB-4549-AE23-156D4379FF1E}" destId="{7EA0C89F-5894-41E2-B1FF-2AD27747CC67}" srcOrd="1" destOrd="0" presId="urn:microsoft.com/office/officeart/2005/8/layout/lProcess1"/>
    <dgm:cxn modelId="{A8F3CEFD-DA26-4804-821E-8BCE8274E080}" type="presParOf" srcId="{191E7C43-11DB-4549-AE23-156D4379FF1E}" destId="{A6C1B049-D51E-4F89-B577-88FCBBA58A29}" srcOrd="2" destOrd="0" presId="urn:microsoft.com/office/officeart/2005/8/layout/lProcess1"/>
    <dgm:cxn modelId="{5777DA47-F0C7-4121-B400-2F22EBF63EE4}" type="presParOf" srcId="{A6C1B049-D51E-4F89-B577-88FCBBA58A29}" destId="{1DC4BD76-2481-40EC-9FC7-3BB59868BF1D}" srcOrd="0" destOrd="0" presId="urn:microsoft.com/office/officeart/2005/8/layout/lProcess1"/>
    <dgm:cxn modelId="{D819A8AA-8258-489D-8F61-6DCE02E2CCEC}" type="presParOf" srcId="{191E7C43-11DB-4549-AE23-156D4379FF1E}" destId="{D4575254-6CA5-45EF-A794-21C68A692F55}" srcOrd="3" destOrd="0" presId="urn:microsoft.com/office/officeart/2005/8/layout/lProcess1"/>
    <dgm:cxn modelId="{6FBA405E-9D98-4293-84FD-B39B2AF569D5}" type="presParOf" srcId="{191E7C43-11DB-4549-AE23-156D4379FF1E}" destId="{20D392D5-B81D-492A-919E-AC52818FB375}" srcOrd="4" destOrd="0" presId="urn:microsoft.com/office/officeart/2005/8/layout/lProcess1"/>
    <dgm:cxn modelId="{DD5D97D2-E99B-44F8-8519-AF1E9F9FA558}" type="presParOf" srcId="{20D392D5-B81D-492A-919E-AC52818FB375}" destId="{FA735848-3487-48AA-A421-55B681C7A113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C7182A-043A-499D-8F5E-66E25413F5A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F95CEA-3040-4A64-80D7-7E9CCBDE76E8}">
      <dgm:prSet phldrT="[Text]" custT="1"/>
      <dgm:spPr/>
      <dgm:t>
        <a:bodyPr/>
        <a:lstStyle/>
        <a:p>
          <a:r>
            <a:rPr lang="en-GB" sz="1800" b="1" dirty="0" smtClean="0"/>
            <a:t>Salvage pathway</a:t>
          </a:r>
        </a:p>
        <a:p>
          <a:r>
            <a:rPr lang="en-GB" sz="1300" dirty="0" smtClean="0"/>
            <a:t>For urgent, scanty and poor quality samples</a:t>
          </a:r>
        </a:p>
        <a:p>
          <a:r>
            <a:rPr lang="en-GB" sz="1300" dirty="0" smtClean="0"/>
            <a:t>Targets specific variants in EGFR, KRAS, BRAF, ROS, RET, ALK</a:t>
          </a:r>
        </a:p>
        <a:p>
          <a:r>
            <a:rPr lang="en-GB" sz="1300" dirty="0" smtClean="0"/>
            <a:t>Could be run “in parallel” with Gene panel – uses very small amount of DNA/RNA</a:t>
          </a:r>
        </a:p>
        <a:p>
          <a:endParaRPr lang="en-GB" sz="1300" dirty="0" smtClean="0"/>
        </a:p>
        <a:p>
          <a:r>
            <a:rPr lang="en-GB" sz="1300" dirty="0" err="1" smtClean="0"/>
            <a:t>TaT</a:t>
          </a:r>
          <a:r>
            <a:rPr lang="en-GB" sz="1300" dirty="0" smtClean="0"/>
            <a:t> = 2-3 working days</a:t>
          </a:r>
        </a:p>
        <a:p>
          <a:r>
            <a:rPr lang="en-GB" sz="1300" dirty="0" smtClean="0"/>
            <a:t> </a:t>
          </a:r>
          <a:endParaRPr lang="en-GB" sz="1300" dirty="0"/>
        </a:p>
      </dgm:t>
    </dgm:pt>
    <dgm:pt modelId="{7671675E-7C3E-444D-AC13-68BFCD081040}" type="parTrans" cxnId="{DE864CC4-54C2-46C6-9E01-274AA81F78C2}">
      <dgm:prSet/>
      <dgm:spPr/>
      <dgm:t>
        <a:bodyPr/>
        <a:lstStyle/>
        <a:p>
          <a:endParaRPr lang="en-GB"/>
        </a:p>
      </dgm:t>
    </dgm:pt>
    <dgm:pt modelId="{9A81F5BE-3633-4F0F-AA14-90B6BB62BBC3}" type="sibTrans" cxnId="{DE864CC4-54C2-46C6-9E01-274AA81F78C2}">
      <dgm:prSet/>
      <dgm:spPr/>
      <dgm:t>
        <a:bodyPr/>
        <a:lstStyle/>
        <a:p>
          <a:endParaRPr lang="en-GB"/>
        </a:p>
      </dgm:t>
    </dgm:pt>
    <dgm:pt modelId="{97731801-A5ED-4AF0-B2C8-AEDC44C2ADF1}">
      <dgm:prSet phldrT="[Text]" custT="1"/>
      <dgm:spPr/>
      <dgm:t>
        <a:bodyPr/>
        <a:lstStyle/>
        <a:p>
          <a:r>
            <a:rPr lang="en-GB" sz="2400" b="1" dirty="0" smtClean="0"/>
            <a:t>Gene panel analysis</a:t>
          </a:r>
        </a:p>
        <a:p>
          <a:r>
            <a:rPr lang="en-GB" sz="1300" dirty="0" smtClean="0"/>
            <a:t>Now automated – increases capacity, decreases </a:t>
          </a:r>
          <a:r>
            <a:rPr lang="en-GB" sz="1300" dirty="0" err="1" smtClean="0"/>
            <a:t>TaTs</a:t>
          </a:r>
          <a:r>
            <a:rPr lang="en-GB" sz="1300" dirty="0" smtClean="0"/>
            <a:t> </a:t>
          </a:r>
        </a:p>
        <a:p>
          <a:r>
            <a:rPr lang="en-GB" sz="1300" dirty="0" smtClean="0"/>
            <a:t>Current issues</a:t>
          </a:r>
        </a:p>
        <a:p>
          <a:r>
            <a:rPr lang="en-GB" sz="1300" dirty="0" smtClean="0"/>
            <a:t>Reporting</a:t>
          </a:r>
        </a:p>
        <a:p>
          <a:endParaRPr lang="en-GB" sz="1300" dirty="0" smtClean="0"/>
        </a:p>
        <a:p>
          <a:r>
            <a:rPr lang="en-GB" sz="1300" dirty="0" err="1" smtClean="0"/>
            <a:t>TaT</a:t>
          </a:r>
          <a:r>
            <a:rPr lang="en-GB" sz="1300" dirty="0" smtClean="0"/>
            <a:t> = 10 working days</a:t>
          </a:r>
        </a:p>
      </dgm:t>
    </dgm:pt>
    <dgm:pt modelId="{EDD06F1D-F876-4644-8703-A0246EE4B1E0}" type="parTrans" cxnId="{F71C30A0-6CD7-4FB4-8CA2-EFD3E86286CA}">
      <dgm:prSet/>
      <dgm:spPr/>
      <dgm:t>
        <a:bodyPr/>
        <a:lstStyle/>
        <a:p>
          <a:endParaRPr lang="en-GB"/>
        </a:p>
      </dgm:t>
    </dgm:pt>
    <dgm:pt modelId="{E3536260-9E66-4EBD-B2B2-4FF35130D7F3}" type="sibTrans" cxnId="{F71C30A0-6CD7-4FB4-8CA2-EFD3E86286CA}">
      <dgm:prSet/>
      <dgm:spPr/>
      <dgm:t>
        <a:bodyPr/>
        <a:lstStyle/>
        <a:p>
          <a:endParaRPr lang="en-GB"/>
        </a:p>
      </dgm:t>
    </dgm:pt>
    <dgm:pt modelId="{86566065-3762-46EE-BA78-BAFC9AE9F97D}">
      <dgm:prSet phldrT="[Text]" custT="1"/>
      <dgm:spPr/>
      <dgm:t>
        <a:bodyPr/>
        <a:lstStyle/>
        <a:p>
          <a:r>
            <a:rPr lang="en-GB" sz="1800" b="1" dirty="0" smtClean="0"/>
            <a:t>Liquid biopsy</a:t>
          </a:r>
        </a:p>
        <a:p>
          <a:r>
            <a:rPr lang="en-GB" sz="1500" dirty="0" smtClean="0"/>
            <a:t>Evaluation study proposed by GLHs (stage III/IV)</a:t>
          </a:r>
        </a:p>
        <a:p>
          <a:r>
            <a:rPr lang="en-GB" sz="1500" dirty="0" smtClean="0"/>
            <a:t>Funding being sought by NHSE</a:t>
          </a:r>
        </a:p>
        <a:p>
          <a:r>
            <a:rPr lang="en-GB" sz="1500" dirty="0" smtClean="0"/>
            <a:t>Gene panel analysis</a:t>
          </a:r>
        </a:p>
        <a:p>
          <a:r>
            <a:rPr lang="en-GB" sz="1500" dirty="0" smtClean="0"/>
            <a:t>Reduced sensitivity (shedding)</a:t>
          </a:r>
        </a:p>
        <a:p>
          <a:r>
            <a:rPr lang="en-GB" sz="1500" dirty="0" err="1" smtClean="0"/>
            <a:t>TaT</a:t>
          </a:r>
          <a:r>
            <a:rPr lang="en-GB" sz="1500" dirty="0" smtClean="0"/>
            <a:t> = 10 working days, BUT started earlier</a:t>
          </a:r>
          <a:endParaRPr lang="en-GB" sz="1500" dirty="0"/>
        </a:p>
      </dgm:t>
    </dgm:pt>
    <dgm:pt modelId="{7A73E0A2-1E6D-4C26-A187-FC04D0CECCC7}" type="parTrans" cxnId="{53239836-49C1-4C8F-9529-F2A594D01BCF}">
      <dgm:prSet/>
      <dgm:spPr/>
      <dgm:t>
        <a:bodyPr/>
        <a:lstStyle/>
        <a:p>
          <a:endParaRPr lang="en-GB"/>
        </a:p>
      </dgm:t>
    </dgm:pt>
    <dgm:pt modelId="{CE5DEA0A-77CB-4D4B-B093-036A7FC0F808}" type="sibTrans" cxnId="{53239836-49C1-4C8F-9529-F2A594D01BCF}">
      <dgm:prSet/>
      <dgm:spPr/>
      <dgm:t>
        <a:bodyPr/>
        <a:lstStyle/>
        <a:p>
          <a:endParaRPr lang="en-GB"/>
        </a:p>
      </dgm:t>
    </dgm:pt>
    <dgm:pt modelId="{191E7C43-11DB-4549-AE23-156D4379FF1E}" type="pres">
      <dgm:prSet presAssocID="{BAC7182A-043A-499D-8F5E-66E25413F5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A858381-A8FA-4646-866B-1BFB56797CCF}" type="pres">
      <dgm:prSet presAssocID="{EAF95CEA-3040-4A64-80D7-7E9CCBDE76E8}" presName="vertFlow" presStyleCnt="0"/>
      <dgm:spPr/>
    </dgm:pt>
    <dgm:pt modelId="{8A875605-277C-4A21-9046-BE2062559F4B}" type="pres">
      <dgm:prSet presAssocID="{EAF95CEA-3040-4A64-80D7-7E9CCBDE76E8}" presName="header" presStyleLbl="node1" presStyleIdx="0" presStyleCnt="3" custScaleY="573987"/>
      <dgm:spPr/>
      <dgm:t>
        <a:bodyPr/>
        <a:lstStyle/>
        <a:p>
          <a:endParaRPr lang="en-GB"/>
        </a:p>
      </dgm:t>
    </dgm:pt>
    <dgm:pt modelId="{7EA0C89F-5894-41E2-B1FF-2AD27747CC67}" type="pres">
      <dgm:prSet presAssocID="{EAF95CEA-3040-4A64-80D7-7E9CCBDE76E8}" presName="hSp" presStyleCnt="0"/>
      <dgm:spPr/>
    </dgm:pt>
    <dgm:pt modelId="{A6C1B049-D51E-4F89-B577-88FCBBA58A29}" type="pres">
      <dgm:prSet presAssocID="{97731801-A5ED-4AF0-B2C8-AEDC44C2ADF1}" presName="vertFlow" presStyleCnt="0"/>
      <dgm:spPr/>
    </dgm:pt>
    <dgm:pt modelId="{1DC4BD76-2481-40EC-9FC7-3BB59868BF1D}" type="pres">
      <dgm:prSet presAssocID="{97731801-A5ED-4AF0-B2C8-AEDC44C2ADF1}" presName="header" presStyleLbl="node1" presStyleIdx="1" presStyleCnt="3" custScaleY="573987"/>
      <dgm:spPr/>
      <dgm:t>
        <a:bodyPr/>
        <a:lstStyle/>
        <a:p>
          <a:endParaRPr lang="en-GB"/>
        </a:p>
      </dgm:t>
    </dgm:pt>
    <dgm:pt modelId="{D4575254-6CA5-45EF-A794-21C68A692F55}" type="pres">
      <dgm:prSet presAssocID="{97731801-A5ED-4AF0-B2C8-AEDC44C2ADF1}" presName="hSp" presStyleCnt="0"/>
      <dgm:spPr/>
    </dgm:pt>
    <dgm:pt modelId="{20D392D5-B81D-492A-919E-AC52818FB375}" type="pres">
      <dgm:prSet presAssocID="{86566065-3762-46EE-BA78-BAFC9AE9F97D}" presName="vertFlow" presStyleCnt="0"/>
      <dgm:spPr/>
    </dgm:pt>
    <dgm:pt modelId="{FA735848-3487-48AA-A421-55B681C7A113}" type="pres">
      <dgm:prSet presAssocID="{86566065-3762-46EE-BA78-BAFC9AE9F97D}" presName="header" presStyleLbl="node1" presStyleIdx="2" presStyleCnt="3" custScaleY="565254"/>
      <dgm:spPr/>
      <dgm:t>
        <a:bodyPr/>
        <a:lstStyle/>
        <a:p>
          <a:endParaRPr lang="en-GB"/>
        </a:p>
      </dgm:t>
    </dgm:pt>
  </dgm:ptLst>
  <dgm:cxnLst>
    <dgm:cxn modelId="{53239836-49C1-4C8F-9529-F2A594D01BCF}" srcId="{BAC7182A-043A-499D-8F5E-66E25413F5AF}" destId="{86566065-3762-46EE-BA78-BAFC9AE9F97D}" srcOrd="2" destOrd="0" parTransId="{7A73E0A2-1E6D-4C26-A187-FC04D0CECCC7}" sibTransId="{CE5DEA0A-77CB-4D4B-B093-036A7FC0F808}"/>
    <dgm:cxn modelId="{DE864CC4-54C2-46C6-9E01-274AA81F78C2}" srcId="{BAC7182A-043A-499D-8F5E-66E25413F5AF}" destId="{EAF95CEA-3040-4A64-80D7-7E9CCBDE76E8}" srcOrd="0" destOrd="0" parTransId="{7671675E-7C3E-444D-AC13-68BFCD081040}" sibTransId="{9A81F5BE-3633-4F0F-AA14-90B6BB62BBC3}"/>
    <dgm:cxn modelId="{BD6E8FC6-C125-4F21-B3C8-8A36638D0A33}" type="presOf" srcId="{97731801-A5ED-4AF0-B2C8-AEDC44C2ADF1}" destId="{1DC4BD76-2481-40EC-9FC7-3BB59868BF1D}" srcOrd="0" destOrd="0" presId="urn:microsoft.com/office/officeart/2005/8/layout/lProcess1"/>
    <dgm:cxn modelId="{099C897D-A265-4153-B791-BC0228A7A95C}" type="presOf" srcId="{BAC7182A-043A-499D-8F5E-66E25413F5AF}" destId="{191E7C43-11DB-4549-AE23-156D4379FF1E}" srcOrd="0" destOrd="0" presId="urn:microsoft.com/office/officeart/2005/8/layout/lProcess1"/>
    <dgm:cxn modelId="{F71C30A0-6CD7-4FB4-8CA2-EFD3E86286CA}" srcId="{BAC7182A-043A-499D-8F5E-66E25413F5AF}" destId="{97731801-A5ED-4AF0-B2C8-AEDC44C2ADF1}" srcOrd="1" destOrd="0" parTransId="{EDD06F1D-F876-4644-8703-A0246EE4B1E0}" sibTransId="{E3536260-9E66-4EBD-B2B2-4FF35130D7F3}"/>
    <dgm:cxn modelId="{6E76DC3F-13BA-4CE7-A388-B5F4F2B4336D}" type="presOf" srcId="{86566065-3762-46EE-BA78-BAFC9AE9F97D}" destId="{FA735848-3487-48AA-A421-55B681C7A113}" srcOrd="0" destOrd="0" presId="urn:microsoft.com/office/officeart/2005/8/layout/lProcess1"/>
    <dgm:cxn modelId="{5505736F-9136-4388-9451-EAC0619DFD87}" type="presOf" srcId="{EAF95CEA-3040-4A64-80D7-7E9CCBDE76E8}" destId="{8A875605-277C-4A21-9046-BE2062559F4B}" srcOrd="0" destOrd="0" presId="urn:microsoft.com/office/officeart/2005/8/layout/lProcess1"/>
    <dgm:cxn modelId="{45F9A736-8524-4A2E-B66C-37BACFECE0A9}" type="presParOf" srcId="{191E7C43-11DB-4549-AE23-156D4379FF1E}" destId="{9A858381-A8FA-4646-866B-1BFB56797CCF}" srcOrd="0" destOrd="0" presId="urn:microsoft.com/office/officeart/2005/8/layout/lProcess1"/>
    <dgm:cxn modelId="{6E4C3481-CDE2-4251-B237-97C9F3E07606}" type="presParOf" srcId="{9A858381-A8FA-4646-866B-1BFB56797CCF}" destId="{8A875605-277C-4A21-9046-BE2062559F4B}" srcOrd="0" destOrd="0" presId="urn:microsoft.com/office/officeart/2005/8/layout/lProcess1"/>
    <dgm:cxn modelId="{50691FF2-558D-4AAD-968A-BBCDD095B89A}" type="presParOf" srcId="{191E7C43-11DB-4549-AE23-156D4379FF1E}" destId="{7EA0C89F-5894-41E2-B1FF-2AD27747CC67}" srcOrd="1" destOrd="0" presId="urn:microsoft.com/office/officeart/2005/8/layout/lProcess1"/>
    <dgm:cxn modelId="{19193932-87C3-4928-BCCD-2F0C29AB6BF6}" type="presParOf" srcId="{191E7C43-11DB-4549-AE23-156D4379FF1E}" destId="{A6C1B049-D51E-4F89-B577-88FCBBA58A29}" srcOrd="2" destOrd="0" presId="urn:microsoft.com/office/officeart/2005/8/layout/lProcess1"/>
    <dgm:cxn modelId="{2366DDC6-143C-4D27-B675-D28164E8A15C}" type="presParOf" srcId="{A6C1B049-D51E-4F89-B577-88FCBBA58A29}" destId="{1DC4BD76-2481-40EC-9FC7-3BB59868BF1D}" srcOrd="0" destOrd="0" presId="urn:microsoft.com/office/officeart/2005/8/layout/lProcess1"/>
    <dgm:cxn modelId="{2A907443-3D54-474B-84ED-40829BEB1D00}" type="presParOf" srcId="{191E7C43-11DB-4549-AE23-156D4379FF1E}" destId="{D4575254-6CA5-45EF-A794-21C68A692F55}" srcOrd="3" destOrd="0" presId="urn:microsoft.com/office/officeart/2005/8/layout/lProcess1"/>
    <dgm:cxn modelId="{396390C2-3477-44AE-B5C5-9CA5243C0FE6}" type="presParOf" srcId="{191E7C43-11DB-4549-AE23-156D4379FF1E}" destId="{20D392D5-B81D-492A-919E-AC52818FB375}" srcOrd="4" destOrd="0" presId="urn:microsoft.com/office/officeart/2005/8/layout/lProcess1"/>
    <dgm:cxn modelId="{8AF7B7D5-7524-4222-B748-D5A4437A5D07}" type="presParOf" srcId="{20D392D5-B81D-492A-919E-AC52818FB375}" destId="{FA735848-3487-48AA-A421-55B681C7A113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366F-C491-43A1-9E5C-25DBD4AC7115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F1C-CAB9-4DA7-958C-CD14C3686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366F-C491-43A1-9E5C-25DBD4AC7115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F1C-CAB9-4DA7-958C-CD14C3686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2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366F-C491-43A1-9E5C-25DBD4AC7115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F1C-CAB9-4DA7-958C-CD14C3686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4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366F-C491-43A1-9E5C-25DBD4AC7115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F1C-CAB9-4DA7-958C-CD14C3686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2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366F-C491-43A1-9E5C-25DBD4AC7115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F1C-CAB9-4DA7-958C-CD14C3686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1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366F-C491-43A1-9E5C-25DBD4AC7115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F1C-CAB9-4DA7-958C-CD14C3686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2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366F-C491-43A1-9E5C-25DBD4AC7115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F1C-CAB9-4DA7-958C-CD14C3686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13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366F-C491-43A1-9E5C-25DBD4AC7115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F1C-CAB9-4DA7-958C-CD14C3686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2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366F-C491-43A1-9E5C-25DBD4AC7115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F1C-CAB9-4DA7-958C-CD14C3686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32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366F-C491-43A1-9E5C-25DBD4AC7115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F1C-CAB9-4DA7-958C-CD14C3686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84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366F-C491-43A1-9E5C-25DBD4AC7115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1F1C-CAB9-4DA7-958C-CD14C3686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3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366F-C491-43A1-9E5C-25DBD4AC7115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41F1C-CAB9-4DA7-958C-CD14C3686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2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SW GLH services for NSCLC – An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Professor Rachel Butler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44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 GLH testing algorithm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31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0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 GLH testing algorithm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0911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79512" y="1628800"/>
            <a:ext cx="8784976" cy="4905836"/>
            <a:chOff x="179512" y="1628800"/>
            <a:chExt cx="8784976" cy="4905836"/>
          </a:xfrm>
        </p:grpSpPr>
        <p:sp>
          <p:nvSpPr>
            <p:cNvPr id="3" name="Rounded Rectangle 2"/>
            <p:cNvSpPr/>
            <p:nvPr/>
          </p:nvSpPr>
          <p:spPr>
            <a:xfrm>
              <a:off x="179512" y="1628800"/>
              <a:ext cx="5904656" cy="4536504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9512" y="1628800"/>
              <a:ext cx="8784976" cy="4905836"/>
              <a:chOff x="179512" y="1628800"/>
              <a:chExt cx="8784976" cy="490583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339752" y="6165304"/>
                <a:ext cx="4608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What combination of tests would work?</a:t>
                </a:r>
                <a:endParaRPr lang="en-GB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79512" y="1628800"/>
                <a:ext cx="8784976" cy="4536504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62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0286" y="5762873"/>
            <a:ext cx="2237868" cy="1009468"/>
            <a:chOff x="2861762" y="464913"/>
            <a:chExt cx="2506075" cy="3596136"/>
          </a:xfrm>
        </p:grpSpPr>
        <p:sp>
          <p:nvSpPr>
            <p:cNvPr id="5" name="Rounded Rectangle 4"/>
            <p:cNvSpPr/>
            <p:nvPr/>
          </p:nvSpPr>
          <p:spPr>
            <a:xfrm>
              <a:off x="2861762" y="464913"/>
              <a:ext cx="2506075" cy="35961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935162" y="538313"/>
              <a:ext cx="2359275" cy="3449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Gene panel analysis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Full </a:t>
              </a:r>
              <a:r>
                <a:rPr lang="en-GB" sz="1200" kern="1200" dirty="0" err="1" smtClean="0"/>
                <a:t>SoC</a:t>
              </a:r>
              <a:r>
                <a:rPr lang="en-GB" sz="1200" kern="1200" dirty="0" smtClean="0"/>
                <a:t> and investigational gene analysis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err="1" smtClean="0"/>
                <a:t>TaT</a:t>
              </a:r>
              <a:r>
                <a:rPr lang="en-GB" sz="1200" kern="1200" dirty="0" smtClean="0"/>
                <a:t> = 10 working days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0472" y="1574468"/>
            <a:ext cx="2234971" cy="980545"/>
            <a:chOff x="-574207" y="437888"/>
            <a:chExt cx="2542458" cy="3673322"/>
          </a:xfrm>
        </p:grpSpPr>
        <p:sp>
          <p:nvSpPr>
            <p:cNvPr id="8" name="Rounded Rectangle 7"/>
            <p:cNvSpPr/>
            <p:nvPr/>
          </p:nvSpPr>
          <p:spPr>
            <a:xfrm>
              <a:off x="-551667" y="437888"/>
              <a:ext cx="2506075" cy="35961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-574207" y="748122"/>
              <a:ext cx="2542458" cy="3363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Salvage pathway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Targets specific variants in EGFR, KRAS, BRAF, ROS, RET, ALK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err="1" smtClean="0"/>
                <a:t>TaT</a:t>
              </a:r>
              <a:r>
                <a:rPr lang="en-GB" sz="1200" kern="1200" dirty="0" smtClean="0"/>
                <a:t> = 2-3 working days </a:t>
              </a:r>
              <a:endParaRPr lang="en-GB" sz="1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0286" y="692346"/>
            <a:ext cx="2264301" cy="791593"/>
            <a:chOff x="5718688" y="464913"/>
            <a:chExt cx="2506075" cy="3541422"/>
          </a:xfrm>
        </p:grpSpPr>
        <p:sp>
          <p:nvSpPr>
            <p:cNvPr id="11" name="Rounded Rectangle 10"/>
            <p:cNvSpPr/>
            <p:nvPr/>
          </p:nvSpPr>
          <p:spPr>
            <a:xfrm>
              <a:off x="5718688" y="464913"/>
              <a:ext cx="2506075" cy="35414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5792088" y="538313"/>
              <a:ext cx="2359275" cy="3394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Liquid biopsy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EGFR ex19del, L858R, T790M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err="1" smtClean="0"/>
                <a:t>TaT</a:t>
              </a:r>
              <a:r>
                <a:rPr lang="en-GB" sz="1200" kern="1200" dirty="0" smtClean="0"/>
                <a:t> = 5 working days</a:t>
              </a:r>
              <a:endParaRPr lang="en-GB" sz="12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512" y="206945"/>
            <a:ext cx="213133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Urgent request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244374"/>
            <a:ext cx="230425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Routine request</a:t>
            </a:r>
            <a:endParaRPr lang="en-GB" sz="2400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3338411" y="944184"/>
            <a:ext cx="273580" cy="47286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750585" y="85745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</a:t>
            </a:r>
          </a:p>
          <a:p>
            <a:r>
              <a:rPr lang="en-GB" dirty="0" smtClean="0"/>
              <a:t>(&gt;90%)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5330" y="8196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Blood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26226" y="2158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Tissue</a:t>
            </a:r>
            <a:endParaRPr lang="en-GB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815659" y="937999"/>
            <a:ext cx="273580" cy="47286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364088" y="85745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Tissue sample in parallel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898884" y="2514313"/>
            <a:ext cx="2237868" cy="1022783"/>
            <a:chOff x="2850616" y="538313"/>
            <a:chExt cx="2506075" cy="3643569"/>
          </a:xfrm>
        </p:grpSpPr>
        <p:sp>
          <p:nvSpPr>
            <p:cNvPr id="25" name="Rounded Rectangle 24"/>
            <p:cNvSpPr/>
            <p:nvPr/>
          </p:nvSpPr>
          <p:spPr>
            <a:xfrm>
              <a:off x="2850616" y="585746"/>
              <a:ext cx="2506075" cy="35961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2935162" y="538313"/>
              <a:ext cx="2359275" cy="3449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Gene panel analysis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Full </a:t>
              </a:r>
              <a:r>
                <a:rPr lang="en-GB" sz="1200" kern="1200" dirty="0" err="1" smtClean="0"/>
                <a:t>SoC</a:t>
              </a:r>
              <a:r>
                <a:rPr lang="en-GB" sz="1200" kern="1200" dirty="0" smtClean="0"/>
                <a:t> and investigational gene analysis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err="1" smtClean="0"/>
                <a:t>TaT</a:t>
              </a:r>
              <a:r>
                <a:rPr lang="en-GB" sz="1200" kern="1200" dirty="0" smtClean="0"/>
                <a:t> = 10 working days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3052" y="3717032"/>
            <a:ext cx="577509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Poor quality material – not suitable for NGS</a:t>
            </a:r>
            <a:endParaRPr lang="en-GB" sz="2400" dirty="0"/>
          </a:p>
        </p:txBody>
      </p:sp>
      <p:sp>
        <p:nvSpPr>
          <p:cNvPr id="29" name="Rounded Rectangle 4"/>
          <p:cNvSpPr/>
          <p:nvPr/>
        </p:nvSpPr>
        <p:spPr>
          <a:xfrm>
            <a:off x="847446" y="4221088"/>
            <a:ext cx="2234971" cy="8977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kern="1200" dirty="0" smtClean="0"/>
              <a:t>Salvage pathway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smtClean="0"/>
              <a:t>Targets specific variants in EGFR, KRAS, BRAF, ROS, RET, ALK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 err="1" smtClean="0"/>
              <a:t>TaT</a:t>
            </a:r>
            <a:r>
              <a:rPr lang="en-GB" sz="1200" kern="1200" dirty="0" smtClean="0"/>
              <a:t> = 2-3 working days </a:t>
            </a:r>
            <a:endParaRPr lang="en-GB" sz="1200" kern="1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924951" y="4192898"/>
            <a:ext cx="2234971" cy="959941"/>
            <a:chOff x="-551667" y="437888"/>
            <a:chExt cx="2542458" cy="3596136"/>
          </a:xfrm>
        </p:grpSpPr>
        <p:sp>
          <p:nvSpPr>
            <p:cNvPr id="31" name="Rounded Rectangle 30"/>
            <p:cNvSpPr/>
            <p:nvPr/>
          </p:nvSpPr>
          <p:spPr>
            <a:xfrm>
              <a:off x="-551667" y="437888"/>
              <a:ext cx="2506075" cy="35961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-551667" y="624559"/>
              <a:ext cx="2542458" cy="336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Salvage pathway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Targets specific variants in EGFR, KRAS, BRAF, ROS, RET, ALK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err="1" smtClean="0"/>
                <a:t>TaT</a:t>
              </a:r>
              <a:r>
                <a:rPr lang="en-GB" sz="1200" kern="1200" dirty="0" smtClean="0"/>
                <a:t> = 2-3 working days </a:t>
              </a:r>
              <a:endParaRPr lang="en-GB" sz="1200" kern="12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23528" y="153376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0r</a:t>
            </a:r>
            <a:endParaRPr lang="en-GB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6226" y="4485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Tissue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93875" y="608294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Tissue</a:t>
            </a:r>
            <a:endParaRPr lang="en-GB" dirty="0"/>
          </a:p>
        </p:txBody>
      </p:sp>
      <p:sp>
        <p:nvSpPr>
          <p:cNvPr id="36" name="Down Arrow 35"/>
          <p:cNvSpPr/>
          <p:nvPr/>
        </p:nvSpPr>
        <p:spPr>
          <a:xfrm rot="16200000">
            <a:off x="3338411" y="5983625"/>
            <a:ext cx="273580" cy="47286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3823087" y="5944441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Actionable variant in &gt;50% NSCLC, plus clinical trials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3771515" y="27091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Actionable variant in &gt;50% NSCLC, plus clinical trials</a:t>
            </a:r>
            <a:endParaRPr lang="en-GB" dirty="0"/>
          </a:p>
        </p:txBody>
      </p:sp>
      <p:sp>
        <p:nvSpPr>
          <p:cNvPr id="39" name="Down Arrow 38"/>
          <p:cNvSpPr/>
          <p:nvPr/>
        </p:nvSpPr>
        <p:spPr>
          <a:xfrm rot="16200000">
            <a:off x="3338411" y="2762010"/>
            <a:ext cx="273580" cy="47286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 rot="16200000">
            <a:off x="3312325" y="1818005"/>
            <a:ext cx="273580" cy="47286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817623" y="1696631"/>
            <a:ext cx="2693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 (estimated &gt;75%): Reflex to gene panel, or test in parallel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1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GMSA Transformation project: </a:t>
            </a:r>
            <a:br>
              <a:rPr lang="en-GB" dirty="0" smtClean="0"/>
            </a:br>
            <a:r>
              <a:rPr lang="en-GB" dirty="0" smtClean="0"/>
              <a:t>Lung cancer tissue pathway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u="sng" dirty="0"/>
              <a:t>Aims of the project</a:t>
            </a:r>
            <a:endParaRPr lang="en-GB" dirty="0"/>
          </a:p>
          <a:p>
            <a:pPr lvl="0"/>
            <a:r>
              <a:rPr lang="en-GB" dirty="0"/>
              <a:t>To maximise the number of patients receiving timely genomic analysis to inform targeted treatment</a:t>
            </a:r>
          </a:p>
          <a:p>
            <a:pPr lvl="0"/>
            <a:r>
              <a:rPr lang="en-GB" dirty="0"/>
              <a:t>To support pathology labs within the SW GMSA to map the tissue pathway for NSCLC</a:t>
            </a:r>
          </a:p>
          <a:p>
            <a:pPr lvl="0"/>
            <a:r>
              <a:rPr lang="en-GB" dirty="0"/>
              <a:t>To address inefficiencies in the pathways by making permanent changes to processes, training existing staff and measuring improvements against key </a:t>
            </a:r>
            <a:r>
              <a:rPr lang="en-GB" dirty="0" smtClean="0"/>
              <a:t>metrics</a:t>
            </a:r>
          </a:p>
          <a:p>
            <a:pPr lvl="0"/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Project leadership:</a:t>
            </a:r>
            <a:endParaRPr lang="en-GB" dirty="0"/>
          </a:p>
          <a:p>
            <a:pPr marL="0" lvl="0" indent="0">
              <a:buNone/>
            </a:pPr>
            <a:r>
              <a:rPr lang="en-GB" dirty="0" smtClean="0"/>
              <a:t>Dr </a:t>
            </a:r>
            <a:r>
              <a:rPr lang="en-GB" dirty="0"/>
              <a:t>Nidhi Bhatt, Dr Newton Wong, Prof Rachel Butler, Laura Yarram-Smith, Jonathan Miller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9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Gene panel analysis is the recommended way to deliver the comprehensive genomic profiling required to identify NSCLC patients who can benefit from targeted treatment</a:t>
            </a:r>
          </a:p>
          <a:p>
            <a:r>
              <a:rPr lang="en-GB" dirty="0" smtClean="0"/>
              <a:t>NGTD is keeping up with clinical requirements</a:t>
            </a:r>
          </a:p>
          <a:p>
            <a:r>
              <a:rPr lang="en-GB" dirty="0" smtClean="0"/>
              <a:t>We (GLH) have to deliver our agreed </a:t>
            </a:r>
            <a:r>
              <a:rPr lang="en-GB" dirty="0" err="1" smtClean="0"/>
              <a:t>TaTs</a:t>
            </a:r>
            <a:r>
              <a:rPr lang="en-GB" dirty="0" smtClean="0"/>
              <a:t> – 10 working days</a:t>
            </a:r>
          </a:p>
          <a:p>
            <a:r>
              <a:rPr lang="en-GB" dirty="0" smtClean="0"/>
              <a:t>The salvage pathway could maximise treatment options, if used in parallel with gene panel</a:t>
            </a:r>
          </a:p>
          <a:p>
            <a:r>
              <a:rPr lang="en-GB" dirty="0" smtClean="0"/>
              <a:t>GMSA transformation project on tissue pathways should improve </a:t>
            </a:r>
            <a:r>
              <a:rPr lang="en-GB" dirty="0" err="1" smtClean="0"/>
              <a:t>TaTs</a:t>
            </a:r>
            <a:r>
              <a:rPr lang="en-GB" dirty="0" smtClean="0"/>
              <a:t> and patients accessing comprehensive gene profiling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3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F790D"/>
                </a:solidFill>
              </a:rPr>
              <a:t>The genomic complexity of advanced NSCLC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7860039" cy="442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477025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Jordan et al. Cancer Discovery (2017)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72200" y="1196752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&gt;50% NSCLC now have actionable variant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9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6" y="633589"/>
            <a:ext cx="8875879" cy="502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7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algorithm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56984" cy="401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3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NHSE: National Genomic Test Directory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6" y="1484784"/>
            <a:ext cx="775493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04098" y="3573016"/>
            <a:ext cx="748883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2021 NGTD update - Add:</a:t>
            </a:r>
          </a:p>
          <a:p>
            <a:pPr algn="ctr"/>
            <a:r>
              <a:rPr lang="en-GB" sz="2400" dirty="0" smtClean="0"/>
              <a:t>MET ex14 skipping</a:t>
            </a:r>
          </a:p>
          <a:p>
            <a:pPr algn="ctr"/>
            <a:r>
              <a:rPr lang="en-GB" sz="2400" dirty="0" smtClean="0"/>
              <a:t>NF1 concurrent mutations (Investigational targets)</a:t>
            </a:r>
            <a:endParaRPr lang="en-GB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283968" y="5373216"/>
            <a:ext cx="3672408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2022 Application window has been extended to 31/10/21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ESMO recommendations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286278" cy="282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2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73974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55576" y="5949280"/>
            <a:ext cx="50405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use of non-NGS (a) misses genes, and (b) misses variants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4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lung indications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39"/>
            <a:ext cx="8228944" cy="282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6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 GLH testing algorithm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1586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084168" y="4869160"/>
            <a:ext cx="2664296" cy="16561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Genomics </a:t>
            </a:r>
            <a:r>
              <a:rPr lang="en-GB" u="sng" dirty="0" smtClean="0"/>
              <a:t>Reporting</a:t>
            </a:r>
            <a:r>
              <a:rPr lang="en-GB" dirty="0" smtClean="0"/>
              <a:t> workshop being organised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2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621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SW GLH services for NSCLC – An update</vt:lpstr>
      <vt:lpstr>The genomic complexity of advanced NSCLC</vt:lpstr>
      <vt:lpstr>PowerPoint Presentation</vt:lpstr>
      <vt:lpstr>Treatment algorithm</vt:lpstr>
      <vt:lpstr>NHSE: National Genomic Test Directory</vt:lpstr>
      <vt:lpstr>ESMO recommendations</vt:lpstr>
      <vt:lpstr>PowerPoint Presentation</vt:lpstr>
      <vt:lpstr>Other lung indications</vt:lpstr>
      <vt:lpstr>SW GLH testing algorithm</vt:lpstr>
      <vt:lpstr>SW GLH testing algorithm</vt:lpstr>
      <vt:lpstr>SW GLH testing algorithm</vt:lpstr>
      <vt:lpstr>PowerPoint Presentation</vt:lpstr>
      <vt:lpstr>GMSA Transformation project:  Lung cancer tissue pathway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 GLH services for NSCLC – An update</dc:title>
  <dc:creator>Rachel Butler</dc:creator>
  <cp:lastModifiedBy>Dunderdale, Helen</cp:lastModifiedBy>
  <cp:revision>17</cp:revision>
  <dcterms:created xsi:type="dcterms:W3CDTF">2021-09-20T11:30:34Z</dcterms:created>
  <dcterms:modified xsi:type="dcterms:W3CDTF">2021-09-28T07:27:10Z</dcterms:modified>
</cp:coreProperties>
</file>