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sldIdLst>
    <p:sldId id="256" r:id="rId2"/>
    <p:sldId id="284" r:id="rId3"/>
    <p:sldId id="285" r:id="rId4"/>
    <p:sldId id="286" r:id="rId5"/>
    <p:sldId id="297" r:id="rId6"/>
    <p:sldId id="296" r:id="rId7"/>
    <p:sldId id="292" r:id="rId8"/>
    <p:sldId id="298" r:id="rId9"/>
    <p:sldId id="299" r:id="rId10"/>
    <p:sldId id="300" r:id="rId11"/>
    <p:sldId id="287" r:id="rId12"/>
    <p:sldId id="294" r:id="rId13"/>
    <p:sldId id="293" r:id="rId14"/>
    <p:sldId id="301" r:id="rId15"/>
    <p:sldId id="302" r:id="rId16"/>
    <p:sldId id="303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91" autoAdjust="0"/>
  </p:normalViewPr>
  <p:slideViewPr>
    <p:cSldViewPr>
      <p:cViewPr>
        <p:scale>
          <a:sx n="80" d="100"/>
          <a:sy n="80" d="100"/>
        </p:scale>
        <p:origin x="-87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17D47-FA16-4531-87E8-DCDF6DB7E2E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A4BA6-6279-4CBC-B1AE-59D66E0D1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9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58M</a:t>
            </a:r>
            <a:r>
              <a:rPr lang="en-GB" baseline="0" dirty="0" smtClean="0"/>
              <a:t> </a:t>
            </a:r>
            <a:r>
              <a:rPr lang="en-GB" dirty="0" smtClean="0"/>
              <a:t>Still smoking, 27mm</a:t>
            </a:r>
            <a:r>
              <a:rPr lang="en-GB" baseline="0" dirty="0" smtClean="0"/>
              <a:t> avid nodule SUV 23.3 FEV1 0.81 (38.9%), DLCO 2.52 (35.5%) – SABR without biopsy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30BA-A6A7-4EA1-88FC-3830F65822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9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72 </a:t>
            </a:r>
            <a:r>
              <a:rPr lang="en-GB" dirty="0" err="1" smtClean="0"/>
              <a:t>yo</a:t>
            </a:r>
            <a:r>
              <a:rPr lang="en-GB" dirty="0" smtClean="0"/>
              <a:t> Man </a:t>
            </a:r>
            <a:r>
              <a:rPr lang="en-GB" dirty="0" err="1" smtClean="0"/>
              <a:t>Wt</a:t>
            </a:r>
            <a:r>
              <a:rPr lang="en-GB" dirty="0" smtClean="0"/>
              <a:t> loss – T1c 21mm, SUV 6.2  sustained a PTX – no histology – went for surgery – granulomatous</a:t>
            </a:r>
            <a:r>
              <a:rPr lang="en-GB" baseline="0" dirty="0" smtClean="0"/>
              <a:t> necrotising inflammation – wedge resection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30BA-A6A7-4EA1-88FC-3830F65822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3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SUV</a:t>
            </a:r>
            <a:r>
              <a:rPr lang="en-GB" baseline="0" dirty="0" smtClean="0"/>
              <a:t> 1.9, Herder risk 20% FEV1 1.3 (52%) 14mm T1b 61yo, still working at in the hospital as a cleaner 3 days a week, but SOB on </a:t>
            </a:r>
            <a:r>
              <a:rPr lang="en-GB" baseline="0" dirty="0" err="1" smtClean="0"/>
              <a:t>stairss</a:t>
            </a:r>
            <a:r>
              <a:rPr lang="en-GB" baseline="0" dirty="0" smtClean="0"/>
              <a:t> and hills – high risk VO2 max 8.0</a:t>
            </a:r>
          </a:p>
          <a:p>
            <a:r>
              <a:rPr lang="en-GB" baseline="0" dirty="0" smtClean="0"/>
              <a:t>S/B oncology – low avidity – ongoing FU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30BA-A6A7-4EA1-88FC-3830F65822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1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SUV</a:t>
            </a:r>
            <a:r>
              <a:rPr lang="en-GB" baseline="0" dirty="0" smtClean="0"/>
              <a:t> 1.9, Herder risk 20% FEV1 1.3 (52%) 14mm T1b 61yo, still working at in the hospital as a cleaner 3 days a week, but SOB on </a:t>
            </a:r>
            <a:r>
              <a:rPr lang="en-GB" baseline="0" dirty="0" err="1" smtClean="0"/>
              <a:t>stairss</a:t>
            </a:r>
            <a:r>
              <a:rPr lang="en-GB" baseline="0" dirty="0" smtClean="0"/>
              <a:t> and hills – high risk VO2 max 8.0</a:t>
            </a:r>
          </a:p>
          <a:p>
            <a:r>
              <a:rPr lang="en-GB" baseline="0" dirty="0" smtClean="0"/>
              <a:t>S/B oncology – low avidity – ongoing FU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A4BA6-6279-4CBC-B1AE-59D66E0D10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1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SUV</a:t>
            </a:r>
            <a:r>
              <a:rPr lang="en-GB" baseline="0" dirty="0" smtClean="0"/>
              <a:t> 1.9, Herder risk 20% FEV1 1.3 (52%) 14mm T1b 61yo, still working at in the hospital as a cleaner 3 days a week, but SOB on </a:t>
            </a:r>
            <a:r>
              <a:rPr lang="en-GB" baseline="0" dirty="0" err="1" smtClean="0"/>
              <a:t>stairss</a:t>
            </a:r>
            <a:r>
              <a:rPr lang="en-GB" baseline="0" dirty="0" smtClean="0"/>
              <a:t> and hills – high risk VO2 max 8.0</a:t>
            </a:r>
          </a:p>
          <a:p>
            <a:r>
              <a:rPr lang="en-GB" baseline="0" dirty="0" smtClean="0"/>
              <a:t>S/B oncology – low avidity – ongoing FU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A4BA6-6279-4CBC-B1AE-59D66E0D10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6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Meta-analysis</a:t>
            </a:r>
            <a:r>
              <a:rPr lang="en-GB" baseline="0" dirty="0" smtClean="0"/>
              <a:t> of 19 studies &gt;1000 patients – sensitivity of 82%, specificity of 100%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30BA-A6A7-4EA1-88FC-3830F658224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99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Systematic Review Deng et al 2018 comparing CTGB vs ENB</a:t>
            </a:r>
          </a:p>
          <a:p>
            <a:r>
              <a:rPr lang="en-GB" dirty="0" smtClean="0"/>
              <a:t>1648 patients PTX rate of 5.2% in ENB vs 23% in CTGB</a:t>
            </a:r>
          </a:p>
          <a:p>
            <a:r>
              <a:rPr lang="en-GB" dirty="0" err="1" smtClean="0"/>
              <a:t>Towe</a:t>
            </a:r>
            <a:r>
              <a:rPr lang="en-GB" dirty="0" smtClean="0"/>
              <a:t> et al – single centre</a:t>
            </a:r>
            <a:r>
              <a:rPr lang="en-GB" baseline="0" dirty="0" smtClean="0"/>
              <a:t> US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A4BA6-6279-4CBC-B1AE-59D66E0D109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3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Average cost £1357 of </a:t>
            </a:r>
            <a:r>
              <a:rPr lang="en-GB" dirty="0" err="1" smtClean="0"/>
              <a:t>CTgB</a:t>
            </a:r>
            <a:r>
              <a:rPr lang="en-GB" dirty="0" smtClean="0"/>
              <a:t> vs £1942-£2331</a:t>
            </a:r>
            <a:r>
              <a:rPr lang="en-GB" baseline="0" dirty="0" smtClean="0"/>
              <a:t> for </a:t>
            </a:r>
            <a:r>
              <a:rPr lang="en-GB" baseline="0" dirty="0" err="1" smtClean="0"/>
              <a:t>Nav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Bronch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30BA-A6A7-4EA1-88FC-3830F658224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7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512511" cy="1143000"/>
          </a:xfrm>
        </p:spPr>
        <p:txBody>
          <a:bodyPr/>
          <a:lstStyle>
            <a:lvl1pPr marL="0" indent="0">
              <a:buNone/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971600" y="1700808"/>
            <a:ext cx="6400800" cy="3474720"/>
          </a:xfrm>
        </p:spPr>
        <p:txBody>
          <a:bodyPr/>
          <a:lstStyle>
            <a:lvl1pPr marL="388620" indent="-342900">
              <a:buFont typeface="Arial" panose="020B0604020202020204" pitchFamily="34" charset="0"/>
              <a:buChar char="•"/>
              <a:defRPr/>
            </a:lvl1pPr>
            <a:lvl2pPr marL="708660" indent="-342900">
              <a:buFont typeface="Arial" panose="020B0604020202020204" pitchFamily="34" charset="0"/>
              <a:buChar char="•"/>
              <a:defRPr/>
            </a:lvl2pPr>
            <a:lvl3pPr marL="925830" indent="-285750">
              <a:buFont typeface="Arial" panose="020B0604020202020204" pitchFamily="34" charset="0"/>
              <a:buChar char="•"/>
              <a:defRPr/>
            </a:lvl3pPr>
            <a:lvl4pPr marL="1200150" indent="-285750">
              <a:buFont typeface="Arial" panose="020B0604020202020204" pitchFamily="34" charset="0"/>
              <a:buChar char="•"/>
              <a:defRPr/>
            </a:lvl4pPr>
            <a:lvl5pPr marL="1492758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917207"/>
            <a:ext cx="5637010" cy="882119"/>
          </a:xfrm>
        </p:spPr>
        <p:txBody>
          <a:bodyPr>
            <a:normAutofit/>
          </a:bodyPr>
          <a:lstStyle/>
          <a:p>
            <a:r>
              <a:rPr lang="en-GB" dirty="0" smtClean="0"/>
              <a:t>Andrew Low</a:t>
            </a:r>
          </a:p>
          <a:p>
            <a:r>
              <a:rPr lang="en-GB" dirty="0" smtClean="0"/>
              <a:t>Lung Cancer Lead BRI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996952"/>
            <a:ext cx="7175351" cy="1793167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GB" dirty="0" smtClean="0">
                <a:effectLst/>
              </a:rPr>
              <a:t>Navigation Bronchoscopy</a:t>
            </a:r>
            <a:endParaRPr lang="en-GB" dirty="0">
              <a:effectLst/>
            </a:endParaRPr>
          </a:p>
        </p:txBody>
      </p:sp>
      <p:sp>
        <p:nvSpPr>
          <p:cNvPr id="4" name="AutoShape 2" descr="https://uhbristol.sharepoint.com/_api/v2.1/sites/uhbristol.sharepoint.com,a0731eff-8094-4e0b-a6f4-697cb4aa85ea,c52c83a1-4963-4b55-bc75-193d78c41e6d/lists/71b014eb-ce39-4f3e-8870-cdae5ed2838a/items/e6bf6dd8-5cf8-4129-a8c1-8a067a4b541b/driveItem/thumbnails/0/c960x99999/content?preferNoRedirect=true&amp;prefer=extendCacheMaxAge&amp;clientType=modernWeb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uhbristol.sharepoint.com/_api/v2.1/sites/uhbristol.sharepoint.com,a0731eff-8094-4e0b-a6f4-697cb4aa85ea,c52c83a1-4963-4b55-bc75-193d78c41e6d/lists/71b014eb-ce39-4f3e-8870-cdae5ed2838a/items/e6bf6dd8-5cf8-4129-a8c1-8a067a4b541b/driveItem/thumbnails/0/c960x99999/content?preferNoRedirect=true&amp;prefer=extendCacheMaxAge&amp;clientType=modernWeb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uhbristol.sharepoint.com/_api/v2.1/sites/uhbristol.sharepoint.com,a0731eff-8094-4e0b-a6f4-697cb4aa85ea,c52c83a1-4963-4b55-bc75-193d78c41e6d/lists/71b014eb-ce39-4f3e-8870-cdae5ed2838a/items/e6bf6dd8-5cf8-4129-a8c1-8a067a4b541b/driveItem/thumbnails/0/c2560x99999/content?preferNoRedirect=true&amp;prefer=extendCacheMaxAge&amp;clientType=modernWeb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14702" r="5074" b="18330"/>
          <a:stretch/>
        </p:blipFill>
        <p:spPr bwMode="auto">
          <a:xfrm>
            <a:off x="3851920" y="160337"/>
            <a:ext cx="511193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0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Navigation </a:t>
            </a:r>
            <a:r>
              <a:rPr lang="en-GB" sz="3600" dirty="0"/>
              <a:t>bronchoscopy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69" y="1628800"/>
            <a:ext cx="656166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5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Sensitivity?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4578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8" y="2852936"/>
            <a:ext cx="4959276" cy="238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5940152" y="1988840"/>
            <a:ext cx="2890664" cy="4525963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GB" dirty="0" smtClean="0"/>
              <a:t>1106 pts</a:t>
            </a:r>
          </a:p>
          <a:p>
            <a:pPr marL="45720" indent="0">
              <a:buNone/>
            </a:pPr>
            <a:r>
              <a:rPr lang="en-GB" dirty="0" smtClean="0"/>
              <a:t>19 studies</a:t>
            </a:r>
          </a:p>
          <a:p>
            <a:pPr marL="45720" indent="0">
              <a:buNone/>
            </a:pPr>
            <a:r>
              <a:rPr lang="en-GB" dirty="0" smtClean="0"/>
              <a:t>Sensitivity 0.82</a:t>
            </a:r>
          </a:p>
          <a:p>
            <a:pPr marL="45720" indent="0">
              <a:buNone/>
            </a:pPr>
            <a:r>
              <a:rPr lang="en-GB" dirty="0" smtClean="0"/>
              <a:t>(0.79-0.85)</a:t>
            </a:r>
          </a:p>
          <a:p>
            <a:pPr marL="45720" indent="0">
              <a:buNone/>
            </a:pPr>
            <a:r>
              <a:rPr lang="en-GB" dirty="0" smtClean="0"/>
              <a:t>Specificity 1.00 (0.98-1.00)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9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Zhang et al 2015 - PTX rate of 5.9%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Deng et al 2018 – PTX rate of 5.2%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Towe</a:t>
            </a:r>
            <a:r>
              <a:rPr lang="en-GB" dirty="0" smtClean="0"/>
              <a:t> et al 2017 – 341 patients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8.3% complication rate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PTX 27 (7.5%) – 11 needed ICD, 16 observed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2 bleeds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3 with </a:t>
            </a:r>
            <a:r>
              <a:rPr lang="en-GB" dirty="0" err="1" smtClean="0"/>
              <a:t>resp</a:t>
            </a:r>
            <a:r>
              <a:rPr lang="en-GB" dirty="0" smtClean="0"/>
              <a:t> failure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64 – severe COPD, 114 – moderate COPD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8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effectiveness?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5333881" cy="282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3968" y="62373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/>
              <a:t>BMJ Open </a:t>
            </a:r>
            <a:r>
              <a:rPr lang="en-GB" i="1" dirty="0" err="1"/>
              <a:t>Resp</a:t>
            </a:r>
            <a:r>
              <a:rPr lang="en-GB" i="1" dirty="0"/>
              <a:t> </a:t>
            </a:r>
            <a:r>
              <a:rPr lang="en-GB" i="1" dirty="0" smtClean="0"/>
              <a:t>Res </a:t>
            </a:r>
            <a:r>
              <a:rPr lang="en-GB" dirty="0" smtClean="0"/>
              <a:t>2020;</a:t>
            </a:r>
            <a:r>
              <a:rPr lang="en-GB" b="1" dirty="0" smtClean="0"/>
              <a:t>7</a:t>
            </a:r>
            <a:r>
              <a:rPr lang="en-GB" dirty="0" smtClean="0"/>
              <a:t>:e000595</a:t>
            </a:r>
            <a:r>
              <a:rPr lang="en-GB" dirty="0"/>
              <a:t>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5940152" y="1772816"/>
            <a:ext cx="2890664" cy="4525963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GB" dirty="0"/>
              <a:t>Average cost </a:t>
            </a:r>
            <a:r>
              <a:rPr lang="en-GB" dirty="0" smtClean="0"/>
              <a:t>of CT guided biopsy </a:t>
            </a:r>
            <a:r>
              <a:rPr lang="en-GB" dirty="0"/>
              <a:t>£1357 </a:t>
            </a:r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r>
              <a:rPr lang="en-GB" dirty="0" err="1" smtClean="0"/>
              <a:t>Nav</a:t>
            </a:r>
            <a:r>
              <a:rPr lang="en-GB" dirty="0" smtClean="0"/>
              <a:t> </a:t>
            </a:r>
            <a:r>
              <a:rPr lang="en-GB" dirty="0" err="1" smtClean="0"/>
              <a:t>Bronchosocpy</a:t>
            </a:r>
            <a:endParaRPr lang="en-GB" dirty="0"/>
          </a:p>
          <a:p>
            <a:pPr marL="45720" indent="0">
              <a:buNone/>
            </a:pPr>
            <a:r>
              <a:rPr lang="en-GB" dirty="0" smtClean="0"/>
              <a:t>£1942-</a:t>
            </a:r>
            <a:r>
              <a:rPr lang="en-GB" dirty="0"/>
              <a:t>£</a:t>
            </a:r>
            <a:r>
              <a:rPr lang="en-GB" dirty="0" smtClean="0"/>
              <a:t>2331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9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Role in improving early diagnosis</a:t>
            </a:r>
          </a:p>
          <a:p>
            <a:r>
              <a:rPr lang="en-GB" dirty="0" smtClean="0"/>
              <a:t>Role in reducing benign resections</a:t>
            </a:r>
          </a:p>
          <a:p>
            <a:pPr lvl="1"/>
            <a:r>
              <a:rPr lang="en-GB" dirty="0" smtClean="0"/>
              <a:t>And presumably in reducing benign irradiation</a:t>
            </a:r>
          </a:p>
          <a:p>
            <a:r>
              <a:rPr lang="en-GB" dirty="0" smtClean="0"/>
              <a:t>Cost effective</a:t>
            </a:r>
          </a:p>
          <a:p>
            <a:r>
              <a:rPr lang="en-GB" dirty="0" smtClean="0"/>
              <a:t>Acceptable diagnostic yield and safety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87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Watch this Space – NorthmanTrade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039" y="1691482"/>
            <a:ext cx="6173923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2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2659"/>
            <a:ext cx="5256584" cy="613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13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4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2" t="35403" r="10423" b="12621"/>
          <a:stretch/>
        </p:blipFill>
        <p:spPr bwMode="auto">
          <a:xfrm>
            <a:off x="5176063" y="4221088"/>
            <a:ext cx="3406083" cy="19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75277"/>
            <a:ext cx="4514212" cy="219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4165507" cy="21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3"/>
            <a:ext cx="3978403" cy="242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3487549" cy="24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08098"/>
            <a:ext cx="3664772" cy="28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09" y="1277157"/>
            <a:ext cx="3027257" cy="29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4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980871" cy="23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99" y="1700808"/>
            <a:ext cx="4213101" cy="255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5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68200"/>
            <a:ext cx="5472608" cy="505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7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/>
          <a:stretch/>
        </p:blipFill>
        <p:spPr bwMode="auto">
          <a:xfrm>
            <a:off x="266946" y="1930921"/>
            <a:ext cx="3728990" cy="430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r="2028"/>
          <a:stretch/>
        </p:blipFill>
        <p:spPr bwMode="auto">
          <a:xfrm>
            <a:off x="4139952" y="1959764"/>
            <a:ext cx="4706919" cy="39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139952" y="5013176"/>
            <a:ext cx="45365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3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7040"/>
            <a:ext cx="6465888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843808" y="4077072"/>
            <a:ext cx="475252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120" t="5638" r="21675" b="8254"/>
          <a:stretch/>
        </p:blipFill>
        <p:spPr>
          <a:xfrm>
            <a:off x="5411564" y="2870299"/>
            <a:ext cx="2345635" cy="2730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Navigation bronchoscopy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1700808"/>
            <a:ext cx="7525986" cy="3474720"/>
          </a:xfrm>
        </p:spPr>
        <p:txBody>
          <a:bodyPr/>
          <a:lstStyle/>
          <a:p>
            <a:r>
              <a:rPr lang="en-GB" dirty="0" smtClean="0"/>
              <a:t>Uses CT imaging to create a 3D reconstruction</a:t>
            </a:r>
          </a:p>
          <a:p>
            <a:endParaRPr lang="en-GB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068960"/>
            <a:ext cx="2440589" cy="243295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2980871" cy="23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995936" y="3789040"/>
            <a:ext cx="1224136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Navigation </a:t>
            </a:r>
            <a:r>
              <a:rPr lang="en-GB" sz="3600" dirty="0"/>
              <a:t>bronchoscopy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554441" cy="232202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15" y="1340767"/>
            <a:ext cx="419452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04485" y="6336438"/>
            <a:ext cx="2090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2012;4(2</a:t>
            </a:r>
            <a:r>
              <a:rPr lang="en-GB" i="1" dirty="0"/>
              <a:t>):</a:t>
            </a:r>
            <a:r>
              <a:rPr lang="en-GB" i="1" dirty="0" smtClean="0"/>
              <a:t>173-185</a:t>
            </a: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5" b="50000"/>
          <a:stretch/>
        </p:blipFill>
        <p:spPr bwMode="auto">
          <a:xfrm>
            <a:off x="5080883" y="6309320"/>
            <a:ext cx="394083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833</TotalTime>
  <Words>430</Words>
  <Application>Microsoft Office PowerPoint</Application>
  <PresentationFormat>On-screen Show (4:3)</PresentationFormat>
  <Paragraphs>63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Navigation Bronchoscopy</vt:lpstr>
      <vt:lpstr>Case 1</vt:lpstr>
      <vt:lpstr>Case 2</vt:lpstr>
      <vt:lpstr>Case 3</vt:lpstr>
      <vt:lpstr>Case 3</vt:lpstr>
      <vt:lpstr>Case 3</vt:lpstr>
      <vt:lpstr>PowerPoint Presentation</vt:lpstr>
      <vt:lpstr>Navigation bronchoscopy</vt:lpstr>
      <vt:lpstr>Navigation bronchoscopy</vt:lpstr>
      <vt:lpstr>Navigation bronchoscopy</vt:lpstr>
      <vt:lpstr>Sensitivity?</vt:lpstr>
      <vt:lpstr>Safety?</vt:lpstr>
      <vt:lpstr>Cost effectiveness?</vt:lpstr>
      <vt:lpstr>Summary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Low, Andrew</dc:creator>
  <cp:lastModifiedBy>Dunderdale, Helen</cp:lastModifiedBy>
  <cp:revision>32</cp:revision>
  <dcterms:created xsi:type="dcterms:W3CDTF">2021-09-23T09:34:57Z</dcterms:created>
  <dcterms:modified xsi:type="dcterms:W3CDTF">2021-09-29T08:58:13Z</dcterms:modified>
</cp:coreProperties>
</file>