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70" r:id="rId4"/>
    <p:sldId id="26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inda Hill" initials="B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FCE"/>
    <a:srgbClr val="FFC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inda Hill" userId="7b5ac3fa-6c18-43ba-9b6b-a7ba4a6e979c" providerId="ADAL" clId="{E5BBC014-6E52-4246-BA9C-F96606A2B583}"/>
    <pc:docChg chg="delSld">
      <pc:chgData name="Belinda Hill" userId="7b5ac3fa-6c18-43ba-9b6b-a7ba4a6e979c" providerId="ADAL" clId="{E5BBC014-6E52-4246-BA9C-F96606A2B583}" dt="2021-09-28T13:20:07.237" v="0" actId="47"/>
      <pc:docMkLst>
        <pc:docMk/>
      </pc:docMkLst>
      <pc:sldChg chg="del">
        <pc:chgData name="Belinda Hill" userId="7b5ac3fa-6c18-43ba-9b6b-a7ba4a6e979c" providerId="ADAL" clId="{E5BBC014-6E52-4246-BA9C-F96606A2B583}" dt="2021-09-28T13:20:07.237" v="0" actId="47"/>
        <pc:sldMkLst>
          <pc:docMk/>
          <pc:sldMk cId="4189627978" sldId="263"/>
        </pc:sldMkLst>
      </pc:sldChg>
      <pc:sldChg chg="del">
        <pc:chgData name="Belinda Hill" userId="7b5ac3fa-6c18-43ba-9b6b-a7ba4a6e979c" providerId="ADAL" clId="{E5BBC014-6E52-4246-BA9C-F96606A2B583}" dt="2021-09-28T13:20:07.237" v="0" actId="47"/>
        <pc:sldMkLst>
          <pc:docMk/>
          <pc:sldMk cId="3156113131" sldId="265"/>
        </pc:sldMkLst>
      </pc:sldChg>
      <pc:sldChg chg="del">
        <pc:chgData name="Belinda Hill" userId="7b5ac3fa-6c18-43ba-9b6b-a7ba4a6e979c" providerId="ADAL" clId="{E5BBC014-6E52-4246-BA9C-F96606A2B583}" dt="2021-09-28T13:20:07.237" v="0" actId="47"/>
        <pc:sldMkLst>
          <pc:docMk/>
          <pc:sldMk cId="3699328509" sldId="267"/>
        </pc:sldMkLst>
      </pc:sldChg>
      <pc:sldChg chg="del">
        <pc:chgData name="Belinda Hill" userId="7b5ac3fa-6c18-43ba-9b6b-a7ba4a6e979c" providerId="ADAL" clId="{E5BBC014-6E52-4246-BA9C-F96606A2B583}" dt="2021-09-28T13:20:07.237" v="0" actId="47"/>
        <pc:sldMkLst>
          <pc:docMk/>
          <pc:sldMk cId="1860296189"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EB1D2-589A-47D8-96B8-CFE0C0C4A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5843866-2495-4031-A716-11FAA9EA0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DA2898F-E9FB-4273-9858-D834B8A974A1}"/>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298E239D-1EB0-4412-A52C-3F9EBFD26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FA650B4-DBB4-4C2C-B94F-9C7A0F81695D}"/>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279454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45D54-6453-4011-9D7B-211C066342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F677B28-B397-4441-B621-4213238A48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B6AD1AB-8780-49B1-A618-A1C4F89E54DC}"/>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C6D7AAB0-8D00-4929-928F-34BFBF0D5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DF81FBF-43EA-4A13-B7AE-5EF583DF7CF2}"/>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37808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131181-2943-4940-A0F8-D5EF6A9894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6612975-3FD7-4CC9-9266-D6C4DB808B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7B80ED8-EF83-4DC2-A226-EF9ADC18AB5B}"/>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05956A05-06DB-46D8-B26F-1E38F5733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B43D7D8-26A5-497B-B985-D2C25778D8B3}"/>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9945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0EB70-FC60-46DA-9F84-A691502364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3A03D79-15B6-4ABB-930A-7A37DECBA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5642770-B920-414E-88F4-C2077A3AFEFF}"/>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D8C081B1-ECE1-4075-B129-5628D240F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1262977-37E8-4DEA-84A3-C034B6C9CD97}"/>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139554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DCA2A-40AA-44B7-9F18-5FD47688B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BEEB52A-70E4-4486-BDB3-20D4EE7E3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180126-2DE1-424D-9429-BBD91C7E55A3}"/>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C74A8868-E92F-4300-9FD8-D8EECB55F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3BF54FA-A62C-4A62-8165-AB8791A05869}"/>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26842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516E7-62BE-4DC5-8F15-710D3E8846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B2EDC2C-1336-43D6-8FEB-AB29363DD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64E1F4F-CDAE-4C10-9E2B-245C088D2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BDB0169-7B62-463B-B2E9-D43136D42205}"/>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6" name="Footer Placeholder 5">
            <a:extLst>
              <a:ext uri="{FF2B5EF4-FFF2-40B4-BE49-F238E27FC236}">
                <a16:creationId xmlns:a16="http://schemas.microsoft.com/office/drawing/2014/main" xmlns="" id="{473D2569-4253-4999-8EB1-563F5830C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C240314-1276-4A21-B411-2DD2827D3C6F}"/>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73037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8C2D5-18B6-4BFB-B79D-F1756054D8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70EC7C0-3E36-4A12-B3D8-C3987A357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4703283-5BB8-4C82-89DB-C062D117D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1CD3860-FD75-4A60-8B51-757FAADF3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D4500C8-ABCD-4B49-8D42-8ACE4F415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57A4552-A58F-414B-9C56-CC9F9525B747}"/>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8" name="Footer Placeholder 7">
            <a:extLst>
              <a:ext uri="{FF2B5EF4-FFF2-40B4-BE49-F238E27FC236}">
                <a16:creationId xmlns:a16="http://schemas.microsoft.com/office/drawing/2014/main" xmlns="" id="{58235B2A-BC2F-421B-BDF7-7B4A3BFF5F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55801B8-8E80-4BE7-8CC2-D7D491EF0E89}"/>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105655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48294-9E4E-4F7A-8EEF-FB499EDA9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40052CE-FA4C-4A3A-AB8E-B8933FA4AF69}"/>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4" name="Footer Placeholder 3">
            <a:extLst>
              <a:ext uri="{FF2B5EF4-FFF2-40B4-BE49-F238E27FC236}">
                <a16:creationId xmlns:a16="http://schemas.microsoft.com/office/drawing/2014/main" xmlns="" id="{3C60103F-AABB-41A1-9D96-5AB23D0F63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5F93527-658D-4AE3-ACDA-AA061E2AA858}"/>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192962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28BCF9-0831-48FF-8603-02EBEFAD76D9}"/>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3" name="Footer Placeholder 2">
            <a:extLst>
              <a:ext uri="{FF2B5EF4-FFF2-40B4-BE49-F238E27FC236}">
                <a16:creationId xmlns:a16="http://schemas.microsoft.com/office/drawing/2014/main" xmlns="" id="{B5B98598-7E7D-4D4E-BB6E-3A03C44977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37721FB-015F-4A5B-85D9-30EFB3F33AAA}"/>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243352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237F8-8C20-4002-89AC-8AEDC84C7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2BBAD03-38B0-4338-9C54-A69E4DDF1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0F87AF0-C885-4A17-80DE-82D13A815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3890324-9AD8-4F78-BED3-617AFE8332C9}"/>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6" name="Footer Placeholder 5">
            <a:extLst>
              <a:ext uri="{FF2B5EF4-FFF2-40B4-BE49-F238E27FC236}">
                <a16:creationId xmlns:a16="http://schemas.microsoft.com/office/drawing/2014/main" xmlns="" id="{F23286E6-9541-43AB-9B8E-FDD2439FE6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EFBFC67-5CCB-4AD6-98DF-A57981554173}"/>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372232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E1F85-F27B-4C4E-A58E-0F4099187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A229B1F-D93E-4ED1-B18D-FE5890309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E55BF22-44A2-4834-8B84-D2CD79BE4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DD5E9D-3322-4E94-B892-988CF81960C8}"/>
              </a:ext>
            </a:extLst>
          </p:cNvPr>
          <p:cNvSpPr>
            <a:spLocks noGrp="1"/>
          </p:cNvSpPr>
          <p:nvPr>
            <p:ph type="dt" sz="half" idx="10"/>
          </p:nvPr>
        </p:nvSpPr>
        <p:spPr/>
        <p:txBody>
          <a:bodyPr/>
          <a:lstStyle/>
          <a:p>
            <a:fld id="{2F5F6B43-38C0-49FA-A05E-11A5788262B6}" type="datetimeFigureOut">
              <a:rPr lang="en-GB" smtClean="0"/>
              <a:t>29/09/2021</a:t>
            </a:fld>
            <a:endParaRPr lang="en-GB"/>
          </a:p>
        </p:txBody>
      </p:sp>
      <p:sp>
        <p:nvSpPr>
          <p:cNvPr id="6" name="Footer Placeholder 5">
            <a:extLst>
              <a:ext uri="{FF2B5EF4-FFF2-40B4-BE49-F238E27FC236}">
                <a16:creationId xmlns:a16="http://schemas.microsoft.com/office/drawing/2014/main" xmlns="" id="{D2AC7988-47CA-4B51-9EDF-BC16BCF48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F4BE130-106D-4ABD-9AB3-CF219281CB55}"/>
              </a:ext>
            </a:extLst>
          </p:cNvPr>
          <p:cNvSpPr>
            <a:spLocks noGrp="1"/>
          </p:cNvSpPr>
          <p:nvPr>
            <p:ph type="sldNum" sz="quarter" idx="12"/>
          </p:nvPr>
        </p:nvSpPr>
        <p:spPr/>
        <p:txBody>
          <a:bodyPr/>
          <a:lstStyle/>
          <a:p>
            <a:fld id="{A6206AED-A136-4A11-9CA9-DCC09D71E8DC}" type="slidenum">
              <a:rPr lang="en-GB" smtClean="0"/>
              <a:t>‹#›</a:t>
            </a:fld>
            <a:endParaRPr lang="en-GB"/>
          </a:p>
        </p:txBody>
      </p:sp>
    </p:spTree>
    <p:extLst>
      <p:ext uri="{BB962C8B-B14F-4D97-AF65-F5344CB8AC3E}">
        <p14:creationId xmlns:p14="http://schemas.microsoft.com/office/powerpoint/2010/main" val="32719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79C367-0C43-4E1D-8C33-A0B262E25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E3ED62E-6F8E-4BE2-A8FF-57ED28DC5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E778BD1-5118-42E0-94A1-FC0CB46AC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F6B43-38C0-49FA-A05E-11A5788262B6}" type="datetimeFigureOut">
              <a:rPr lang="en-GB" smtClean="0"/>
              <a:t>29/09/2021</a:t>
            </a:fld>
            <a:endParaRPr lang="en-GB"/>
          </a:p>
        </p:txBody>
      </p:sp>
      <p:sp>
        <p:nvSpPr>
          <p:cNvPr id="5" name="Footer Placeholder 4">
            <a:extLst>
              <a:ext uri="{FF2B5EF4-FFF2-40B4-BE49-F238E27FC236}">
                <a16:creationId xmlns:a16="http://schemas.microsoft.com/office/drawing/2014/main" xmlns="" id="{4EDE0C7A-8BB6-4014-925B-36E015FB5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AAC5C88-8B37-4DA9-8E44-1D74C49B7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06AED-A136-4A11-9CA9-DCC09D71E8DC}" type="slidenum">
              <a:rPr lang="en-GB" smtClean="0"/>
              <a:t>‹#›</a:t>
            </a:fld>
            <a:endParaRPr lang="en-GB"/>
          </a:p>
        </p:txBody>
      </p:sp>
    </p:spTree>
    <p:extLst>
      <p:ext uri="{BB962C8B-B14F-4D97-AF65-F5344CB8AC3E}">
        <p14:creationId xmlns:p14="http://schemas.microsoft.com/office/powerpoint/2010/main" val="118815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79A137-64B7-4E1B-8D9B-98B23B996B03}"/>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xmlns="" id="{224751CD-67FD-4BEA-987B-922859C4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868" y="362231"/>
            <a:ext cx="2001944" cy="760132"/>
          </a:xfrm>
          <a:prstGeom prst="rect">
            <a:avLst/>
          </a:prstGeom>
        </p:spPr>
      </p:pic>
      <p:sp>
        <p:nvSpPr>
          <p:cNvPr id="6" name="Title 5">
            <a:extLst>
              <a:ext uri="{FF2B5EF4-FFF2-40B4-BE49-F238E27FC236}">
                <a16:creationId xmlns:a16="http://schemas.microsoft.com/office/drawing/2014/main" xmlns="" id="{50C37B8A-7214-4275-BF06-D445A67F71D7}"/>
              </a:ext>
            </a:extLst>
          </p:cNvPr>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South West Lung Rapid Diagnostic Service Update</a:t>
            </a:r>
          </a:p>
        </p:txBody>
      </p:sp>
      <p:sp>
        <p:nvSpPr>
          <p:cNvPr id="7" name="Subtitle 6">
            <a:extLst>
              <a:ext uri="{FF2B5EF4-FFF2-40B4-BE49-F238E27FC236}">
                <a16:creationId xmlns:a16="http://schemas.microsoft.com/office/drawing/2014/main" xmlns="" id="{067B0C33-5751-4CEC-A065-04BAAA7615DA}"/>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28/09/21</a:t>
            </a:r>
          </a:p>
        </p:txBody>
      </p:sp>
      <p:sp>
        <p:nvSpPr>
          <p:cNvPr id="8" name="TextBox 7">
            <a:extLst>
              <a:ext uri="{FF2B5EF4-FFF2-40B4-BE49-F238E27FC236}">
                <a16:creationId xmlns:a16="http://schemas.microsoft.com/office/drawing/2014/main" xmlns="" id="{447E85FA-AB9F-4796-9C3D-FA25CC4874D4}"/>
              </a:ext>
            </a:extLst>
          </p:cNvPr>
          <p:cNvSpPr txBox="1"/>
          <p:nvPr/>
        </p:nvSpPr>
        <p:spPr>
          <a:xfrm>
            <a:off x="7439487" y="2929631"/>
            <a:ext cx="184731" cy="369332"/>
          </a:xfrm>
          <a:prstGeom prst="rect">
            <a:avLst/>
          </a:prstGeom>
          <a:noFill/>
        </p:spPr>
        <p:txBody>
          <a:bodyPr wrap="none" rtlCol="0">
            <a:spAutoFit/>
          </a:bodyPr>
          <a:lstStyle/>
          <a:p>
            <a:endParaRPr lang="en-GB" dirty="0"/>
          </a:p>
        </p:txBody>
      </p:sp>
      <p:pic>
        <p:nvPicPr>
          <p:cNvPr id="3" name="Picture 2" descr="Text&#10;&#10;Description automatically generated">
            <a:extLst>
              <a:ext uri="{FF2B5EF4-FFF2-40B4-BE49-F238E27FC236}">
                <a16:creationId xmlns:a16="http://schemas.microsoft.com/office/drawing/2014/main" xmlns="" id="{31FBBD7F-9948-4500-A402-43F79B20C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123" y="362231"/>
            <a:ext cx="1348561" cy="613479"/>
          </a:xfrm>
          <a:prstGeom prst="rect">
            <a:avLst/>
          </a:prstGeom>
        </p:spPr>
      </p:pic>
      <p:sp>
        <p:nvSpPr>
          <p:cNvPr id="9" name="TextBox 8">
            <a:extLst>
              <a:ext uri="{FF2B5EF4-FFF2-40B4-BE49-F238E27FC236}">
                <a16:creationId xmlns:a16="http://schemas.microsoft.com/office/drawing/2014/main" xmlns="" id="{CB19BACF-4C19-4CAA-A0EF-BBFE79372C34}"/>
              </a:ext>
            </a:extLst>
          </p:cNvPr>
          <p:cNvSpPr txBox="1"/>
          <p:nvPr/>
        </p:nvSpPr>
        <p:spPr>
          <a:xfrm>
            <a:off x="302735" y="5565400"/>
            <a:ext cx="5043061" cy="954107"/>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Please note: This slideshow contains sensitive and unpublished data for performance management purposes and is not for sharing outside of the South West NHS.  </a:t>
            </a:r>
          </a:p>
          <a:p>
            <a:r>
              <a:rPr lang="en-GB" sz="1400" dirty="0">
                <a:solidFill>
                  <a:srgbClr val="FF0000"/>
                </a:solidFill>
                <a:latin typeface="Arial" panose="020B0604020202020204" pitchFamily="34" charset="0"/>
                <a:cs typeface="Arial" panose="020B0604020202020204" pitchFamily="34" charset="0"/>
              </a:rPr>
              <a:t>Data from April 2021 is Provisional.</a:t>
            </a:r>
          </a:p>
        </p:txBody>
      </p:sp>
    </p:spTree>
    <p:extLst>
      <p:ext uri="{BB962C8B-B14F-4D97-AF65-F5344CB8AC3E}">
        <p14:creationId xmlns:p14="http://schemas.microsoft.com/office/powerpoint/2010/main" val="194456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79A137-64B7-4E1B-8D9B-98B23B996B03}"/>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24751CD-67FD-4BEA-987B-922859C4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868" y="362231"/>
            <a:ext cx="2001944" cy="760132"/>
          </a:xfrm>
          <a:prstGeom prst="rect">
            <a:avLst/>
          </a:prstGeom>
        </p:spPr>
      </p:pic>
      <p:sp>
        <p:nvSpPr>
          <p:cNvPr id="6" name="Title 5">
            <a:extLst>
              <a:ext uri="{FF2B5EF4-FFF2-40B4-BE49-F238E27FC236}">
                <a16:creationId xmlns:a16="http://schemas.microsoft.com/office/drawing/2014/main" xmlns="" id="{50C37B8A-7214-4275-BF06-D445A67F71D7}"/>
              </a:ext>
            </a:extLst>
          </p:cNvPr>
          <p:cNvSpPr>
            <a:spLocks noGrp="1"/>
          </p:cNvSpPr>
          <p:nvPr>
            <p:ph type="ctrTitle"/>
          </p:nvPr>
        </p:nvSpPr>
        <p:spPr>
          <a:xfrm>
            <a:off x="295275" y="362231"/>
            <a:ext cx="7734299" cy="951490"/>
          </a:xfrm>
        </p:spPr>
        <p:txBody>
          <a:bodyPr>
            <a:noAutofit/>
          </a:bodyPr>
          <a:lstStyle/>
          <a:p>
            <a:r>
              <a:rPr lang="en-GB" sz="3200" dirty="0">
                <a:solidFill>
                  <a:srgbClr val="0070C0"/>
                </a:solidFill>
                <a:latin typeface="Arial" panose="020B0604020202020204" pitchFamily="34" charset="0"/>
                <a:cs typeface="Arial" panose="020B0604020202020204" pitchFamily="34" charset="0"/>
              </a:rPr>
              <a:t>Rapid Diagnosis Priorities – Primary Care</a:t>
            </a:r>
          </a:p>
        </p:txBody>
      </p:sp>
      <p:sp>
        <p:nvSpPr>
          <p:cNvPr id="8" name="TextBox 7">
            <a:extLst>
              <a:ext uri="{FF2B5EF4-FFF2-40B4-BE49-F238E27FC236}">
                <a16:creationId xmlns:a16="http://schemas.microsoft.com/office/drawing/2014/main" xmlns="" id="{447E85FA-AB9F-4796-9C3D-FA25CC4874D4}"/>
              </a:ext>
            </a:extLst>
          </p:cNvPr>
          <p:cNvSpPr txBox="1"/>
          <p:nvPr/>
        </p:nvSpPr>
        <p:spPr>
          <a:xfrm>
            <a:off x="7439487" y="2929631"/>
            <a:ext cx="184731" cy="369332"/>
          </a:xfrm>
          <a:prstGeom prst="rect">
            <a:avLst/>
          </a:prstGeom>
          <a:noFill/>
        </p:spPr>
        <p:txBody>
          <a:bodyPr wrap="none" rtlCol="0">
            <a:spAutoFit/>
          </a:bodyPr>
          <a:lstStyle/>
          <a:p>
            <a:endParaRPr lang="en-GB" dirty="0"/>
          </a:p>
        </p:txBody>
      </p:sp>
      <p:pic>
        <p:nvPicPr>
          <p:cNvPr id="3" name="Picture 2" descr="Text&#10;&#10;Description automatically generated">
            <a:extLst>
              <a:ext uri="{FF2B5EF4-FFF2-40B4-BE49-F238E27FC236}">
                <a16:creationId xmlns:a16="http://schemas.microsoft.com/office/drawing/2014/main" xmlns="" id="{31FBBD7F-9948-4500-A402-43F79B20C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123" y="362231"/>
            <a:ext cx="1348561" cy="613479"/>
          </a:xfrm>
          <a:prstGeom prst="rect">
            <a:avLst/>
          </a:prstGeom>
        </p:spPr>
      </p:pic>
      <p:graphicFrame>
        <p:nvGraphicFramePr>
          <p:cNvPr id="7" name="Table 8">
            <a:extLst>
              <a:ext uri="{FF2B5EF4-FFF2-40B4-BE49-F238E27FC236}">
                <a16:creationId xmlns:a16="http://schemas.microsoft.com/office/drawing/2014/main" xmlns="" id="{D54571C6-7C3A-4DC0-B108-AD152D8E5DDA}"/>
              </a:ext>
            </a:extLst>
          </p:cNvPr>
          <p:cNvGraphicFramePr>
            <a:graphicFrameLocks noGrp="1"/>
          </p:cNvGraphicFramePr>
          <p:nvPr>
            <p:extLst>
              <p:ext uri="{D42A27DB-BD31-4B8C-83A1-F6EECF244321}">
                <p14:modId xmlns:p14="http://schemas.microsoft.com/office/powerpoint/2010/main" val="3353827171"/>
              </p:ext>
            </p:extLst>
          </p:nvPr>
        </p:nvGraphicFramePr>
        <p:xfrm>
          <a:off x="452761" y="1446271"/>
          <a:ext cx="11234409" cy="4820920"/>
        </p:xfrm>
        <a:graphic>
          <a:graphicData uri="http://schemas.openxmlformats.org/drawingml/2006/table">
            <a:tbl>
              <a:tblPr firstRow="1" bandRow="1">
                <a:tableStyleId>{5C22544A-7EE6-4342-B048-85BDC9FD1C3A}</a:tableStyleId>
              </a:tblPr>
              <a:tblGrid>
                <a:gridCol w="1275837">
                  <a:extLst>
                    <a:ext uri="{9D8B030D-6E8A-4147-A177-3AD203B41FA5}">
                      <a16:colId xmlns:a16="http://schemas.microsoft.com/office/drawing/2014/main" xmlns="" val="2938692417"/>
                    </a:ext>
                  </a:extLst>
                </a:gridCol>
                <a:gridCol w="2489643">
                  <a:extLst>
                    <a:ext uri="{9D8B030D-6E8A-4147-A177-3AD203B41FA5}">
                      <a16:colId xmlns:a16="http://schemas.microsoft.com/office/drawing/2014/main" xmlns="" val="30141329"/>
                    </a:ext>
                  </a:extLst>
                </a:gridCol>
                <a:gridCol w="2489643">
                  <a:extLst>
                    <a:ext uri="{9D8B030D-6E8A-4147-A177-3AD203B41FA5}">
                      <a16:colId xmlns:a16="http://schemas.microsoft.com/office/drawing/2014/main" xmlns="" val="549351084"/>
                    </a:ext>
                  </a:extLst>
                </a:gridCol>
                <a:gridCol w="2489643">
                  <a:extLst>
                    <a:ext uri="{9D8B030D-6E8A-4147-A177-3AD203B41FA5}">
                      <a16:colId xmlns:a16="http://schemas.microsoft.com/office/drawing/2014/main" xmlns="" val="1904484779"/>
                    </a:ext>
                  </a:extLst>
                </a:gridCol>
                <a:gridCol w="2489643">
                  <a:extLst>
                    <a:ext uri="{9D8B030D-6E8A-4147-A177-3AD203B41FA5}">
                      <a16:colId xmlns:a16="http://schemas.microsoft.com/office/drawing/2014/main" xmlns="" val="4200939570"/>
                    </a:ext>
                  </a:extLst>
                </a:gridCol>
              </a:tblGrid>
              <a:tr h="370840">
                <a:tc>
                  <a:txBody>
                    <a:bodyPr/>
                    <a:lstStyle/>
                    <a:p>
                      <a:r>
                        <a:rPr lang="en-GB" dirty="0"/>
                        <a:t>Aim</a:t>
                      </a:r>
                    </a:p>
                  </a:txBody>
                  <a:tcPr/>
                </a:tc>
                <a:tc>
                  <a:txBody>
                    <a:bodyPr/>
                    <a:lstStyle/>
                    <a:p>
                      <a:r>
                        <a:rPr lang="en-GB" dirty="0"/>
                        <a:t>Method  - Peninsula</a:t>
                      </a:r>
                    </a:p>
                  </a:txBody>
                  <a:tcPr/>
                </a:tc>
                <a:tc>
                  <a:txBody>
                    <a:bodyPr/>
                    <a:lstStyle/>
                    <a:p>
                      <a:r>
                        <a:rPr lang="en-GB" dirty="0"/>
                        <a:t>Update – Peninsula</a:t>
                      </a:r>
                    </a:p>
                  </a:txBody>
                  <a:tcPr/>
                </a:tc>
                <a:tc>
                  <a:txBody>
                    <a:bodyPr/>
                    <a:lstStyle/>
                    <a:p>
                      <a:r>
                        <a:rPr lang="en-GB" dirty="0"/>
                        <a:t>Method - SWAG</a:t>
                      </a:r>
                    </a:p>
                  </a:txBody>
                  <a:tcPr/>
                </a:tc>
                <a:tc>
                  <a:txBody>
                    <a:bodyPr/>
                    <a:lstStyle/>
                    <a:p>
                      <a:r>
                        <a:rPr lang="en-GB" dirty="0"/>
                        <a:t>Update SWAG</a:t>
                      </a:r>
                    </a:p>
                  </a:txBody>
                  <a:tcPr/>
                </a:tc>
                <a:extLst>
                  <a:ext uri="{0D108BD9-81ED-4DB2-BD59-A6C34878D82A}">
                    <a16:rowId xmlns:a16="http://schemas.microsoft.com/office/drawing/2014/main" xmlns="" val="2773550214"/>
                  </a:ext>
                </a:extLst>
              </a:tr>
              <a:tr h="370840">
                <a:tc>
                  <a:txBody>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Detecting lung cancer in asymptomatic patients                </a:t>
                      </a:r>
                    </a:p>
                    <a:p>
                      <a:pPr marL="457200"/>
                      <a:r>
                        <a:rPr lang="en-GB" sz="12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r>
                        <a:rPr lang="en-GB" sz="1100" dirty="0">
                          <a:effectLst/>
                          <a:latin typeface="Arial" panose="020B0604020202020204" pitchFamily="34" charset="0"/>
                          <a:ea typeface="Calibri" panose="020F0502020204030204" pitchFamily="34" charset="0"/>
                          <a:cs typeface="Arial" panose="020B0604020202020204" pitchFamily="34" charset="0"/>
                        </a:rPr>
                        <a:t>CT screening via National Targeted Lung Health Check pilot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Understand the IT systems in GP practices that would be utilised to identify patients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How complete these electronic records are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How local uptake of other health check programs has performed</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Identify estimated numbers across the region.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GB" sz="1400" i="1" dirty="0">
                          <a:latin typeface="Arial" panose="020B0604020202020204" pitchFamily="34" charset="0"/>
                          <a:cs typeface="Arial" panose="020B0604020202020204" pitchFamily="34" charset="0"/>
                        </a:rPr>
                        <a:t>Cornwall has been identified as a location for TLHC.</a:t>
                      </a:r>
                      <a:r>
                        <a:rPr lang="en-GB" sz="1400" i="1" baseline="0" dirty="0">
                          <a:latin typeface="Arial" panose="020B0604020202020204" pitchFamily="34" charset="0"/>
                          <a:cs typeface="Arial" panose="020B0604020202020204" pitchFamily="34" charset="0"/>
                        </a:rPr>
                        <a:t> Steering group has been established  and procurement of service is underway.</a:t>
                      </a:r>
                      <a:endParaRPr lang="en-GB" sz="1400" i="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 With SW Respiratory Network support scope readiness of GP IT main systems for identifying TLHC cohort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 Model TLHC demand </a:t>
                      </a:r>
                    </a:p>
                  </a:txBody>
                  <a:tcPr/>
                </a:tc>
                <a:tc>
                  <a:txBody>
                    <a:bodyPr/>
                    <a:lstStyle/>
                    <a:p>
                      <a:r>
                        <a:rPr lang="en-GB" sz="1400" i="1" dirty="0">
                          <a:latin typeface="Arial" panose="020B0604020202020204" pitchFamily="34" charset="0"/>
                          <a:cs typeface="Arial" panose="020B0604020202020204" pitchFamily="34" charset="0"/>
                        </a:rPr>
                        <a:t>Submitted a bid for TLHC funding in the next wave and expect this to be confirmed pending the national spending review.</a:t>
                      </a:r>
                    </a:p>
                    <a:p>
                      <a:r>
                        <a:rPr lang="en-GB" sz="1400" i="1" dirty="0">
                          <a:latin typeface="Arial" panose="020B0604020202020204" pitchFamily="34" charset="0"/>
                          <a:cs typeface="Arial" panose="020B0604020202020204" pitchFamily="34" charset="0"/>
                        </a:rPr>
                        <a:t>We will be delivering TLHC to a population of 25,000 focusing on those patients who have the most to gain from a TLHC across out whole geography.</a:t>
                      </a:r>
                    </a:p>
                    <a:p>
                      <a:endParaRPr lang="en-GB" sz="1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99789126"/>
                  </a:ext>
                </a:extLst>
              </a:tr>
              <a:tr h="370840">
                <a:tc>
                  <a:txBody>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Case finding of symptomatic patients who would not otherwise be contacting health services</a:t>
                      </a:r>
                    </a:p>
                    <a:p>
                      <a:pPr marL="457200"/>
                      <a:r>
                        <a:rPr lang="en-GB" sz="1200" b="1"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Public health messaging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Targeted messaging - text messages to smokers etc</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Directed at high risk areas/deprived area/high levels of late presentations etc</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GB" sz="1400" i="1" dirty="0">
                          <a:latin typeface="Arial" panose="020B0604020202020204" pitchFamily="34" charset="0"/>
                          <a:cs typeface="Arial" panose="020B0604020202020204" pitchFamily="34" charset="0"/>
                        </a:rPr>
                        <a:t>National HUHY delivered.</a:t>
                      </a: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i="1" dirty="0">
                          <a:latin typeface="Arial" panose="020B0604020202020204" pitchFamily="34" charset="0"/>
                          <a:cs typeface="Arial" panose="020B0604020202020204" pitchFamily="34" charset="0"/>
                        </a:rPr>
                        <a:t>Localised Lung Cancer Public Awareness Campaign – DIFY</a:t>
                      </a:r>
                      <a:r>
                        <a:rPr lang="en-GB" sz="1400" i="1" baseline="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Targeted</a:t>
                      </a:r>
                      <a:r>
                        <a:rPr lang="en-GB" sz="1400" i="1" baseline="0" dirty="0">
                          <a:latin typeface="Arial" panose="020B0604020202020204" pitchFamily="34" charset="0"/>
                          <a:cs typeface="Arial" panose="020B0604020202020204" pitchFamily="34" charset="0"/>
                        </a:rPr>
                        <a:t> at specific areas / PCNs. Impact currently being measured. </a:t>
                      </a:r>
                      <a:endParaRPr lang="en-GB" sz="1400" i="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 Public health messaging </a:t>
                      </a:r>
                    </a:p>
                    <a:p>
                      <a:r>
                        <a:rPr lang="en-GB" sz="1100" dirty="0">
                          <a:latin typeface="Arial" panose="020B0604020202020204" pitchFamily="34" charset="0"/>
                          <a:cs typeface="Arial" panose="020B0604020202020204" pitchFamily="34" charset="0"/>
                        </a:rPr>
                        <a:t>b. Targeted messaging - text messages to smokers etc </a:t>
                      </a:r>
                    </a:p>
                    <a:p>
                      <a:r>
                        <a:rPr lang="en-GB" sz="1100" dirty="0">
                          <a:latin typeface="Arial" panose="020B0604020202020204" pitchFamily="34" charset="0"/>
                          <a:cs typeface="Arial" panose="020B0604020202020204" pitchFamily="34" charset="0"/>
                        </a:rPr>
                        <a:t>c. Directed at high risk areas/deprived area/high levels of late presentations etc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p>
                  </a:txBody>
                  <a:tcPr/>
                </a:tc>
                <a:tc>
                  <a:txBody>
                    <a:bodyPr/>
                    <a:lstStyle/>
                    <a:p>
                      <a:endParaRPr lang="en-GB" sz="1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15833286"/>
                  </a:ext>
                </a:extLst>
              </a:tr>
            </a:tbl>
          </a:graphicData>
        </a:graphic>
      </p:graphicFrame>
    </p:spTree>
    <p:extLst>
      <p:ext uri="{BB962C8B-B14F-4D97-AF65-F5344CB8AC3E}">
        <p14:creationId xmlns:p14="http://schemas.microsoft.com/office/powerpoint/2010/main" val="107902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79A137-64B7-4E1B-8D9B-98B23B996B03}"/>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24751CD-67FD-4BEA-987B-922859C4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868" y="362231"/>
            <a:ext cx="2001944" cy="760132"/>
          </a:xfrm>
          <a:prstGeom prst="rect">
            <a:avLst/>
          </a:prstGeom>
        </p:spPr>
      </p:pic>
      <p:sp>
        <p:nvSpPr>
          <p:cNvPr id="6" name="Title 5">
            <a:extLst>
              <a:ext uri="{FF2B5EF4-FFF2-40B4-BE49-F238E27FC236}">
                <a16:creationId xmlns:a16="http://schemas.microsoft.com/office/drawing/2014/main" xmlns="" id="{50C37B8A-7214-4275-BF06-D445A67F71D7}"/>
              </a:ext>
            </a:extLst>
          </p:cNvPr>
          <p:cNvSpPr>
            <a:spLocks noGrp="1"/>
          </p:cNvSpPr>
          <p:nvPr>
            <p:ph type="ctrTitle"/>
          </p:nvPr>
        </p:nvSpPr>
        <p:spPr>
          <a:xfrm>
            <a:off x="295275" y="362231"/>
            <a:ext cx="7734299" cy="951490"/>
          </a:xfrm>
        </p:spPr>
        <p:txBody>
          <a:bodyPr>
            <a:noAutofit/>
          </a:bodyPr>
          <a:lstStyle/>
          <a:p>
            <a:r>
              <a:rPr lang="en-GB" sz="3200" dirty="0">
                <a:solidFill>
                  <a:srgbClr val="0070C0"/>
                </a:solidFill>
                <a:latin typeface="Arial" panose="020B0604020202020204" pitchFamily="34" charset="0"/>
                <a:cs typeface="Arial" panose="020B0604020202020204" pitchFamily="34" charset="0"/>
              </a:rPr>
              <a:t>Rapid Diagnosis Priorities – Primary Care cont.</a:t>
            </a:r>
          </a:p>
        </p:txBody>
      </p:sp>
      <p:sp>
        <p:nvSpPr>
          <p:cNvPr id="8" name="TextBox 7">
            <a:extLst>
              <a:ext uri="{FF2B5EF4-FFF2-40B4-BE49-F238E27FC236}">
                <a16:creationId xmlns:a16="http://schemas.microsoft.com/office/drawing/2014/main" xmlns="" id="{447E85FA-AB9F-4796-9C3D-FA25CC4874D4}"/>
              </a:ext>
            </a:extLst>
          </p:cNvPr>
          <p:cNvSpPr txBox="1"/>
          <p:nvPr/>
        </p:nvSpPr>
        <p:spPr>
          <a:xfrm>
            <a:off x="7439487" y="2929631"/>
            <a:ext cx="184731" cy="369332"/>
          </a:xfrm>
          <a:prstGeom prst="rect">
            <a:avLst/>
          </a:prstGeom>
          <a:noFill/>
        </p:spPr>
        <p:txBody>
          <a:bodyPr wrap="none" rtlCol="0">
            <a:spAutoFit/>
          </a:bodyPr>
          <a:lstStyle/>
          <a:p>
            <a:endParaRPr lang="en-GB" dirty="0"/>
          </a:p>
        </p:txBody>
      </p:sp>
      <p:pic>
        <p:nvPicPr>
          <p:cNvPr id="3" name="Picture 2" descr="Text&#10;&#10;Description automatically generated">
            <a:extLst>
              <a:ext uri="{FF2B5EF4-FFF2-40B4-BE49-F238E27FC236}">
                <a16:creationId xmlns:a16="http://schemas.microsoft.com/office/drawing/2014/main" xmlns="" id="{31FBBD7F-9948-4500-A402-43F79B20C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123" y="362231"/>
            <a:ext cx="1348561" cy="613479"/>
          </a:xfrm>
          <a:prstGeom prst="rect">
            <a:avLst/>
          </a:prstGeom>
        </p:spPr>
      </p:pic>
      <p:graphicFrame>
        <p:nvGraphicFramePr>
          <p:cNvPr id="7" name="Table 8">
            <a:extLst>
              <a:ext uri="{FF2B5EF4-FFF2-40B4-BE49-F238E27FC236}">
                <a16:creationId xmlns:a16="http://schemas.microsoft.com/office/drawing/2014/main" xmlns="" id="{D54571C6-7C3A-4DC0-B108-AD152D8E5DDA}"/>
              </a:ext>
            </a:extLst>
          </p:cNvPr>
          <p:cNvGraphicFramePr>
            <a:graphicFrameLocks noGrp="1"/>
          </p:cNvGraphicFramePr>
          <p:nvPr>
            <p:extLst>
              <p:ext uri="{D42A27DB-BD31-4B8C-83A1-F6EECF244321}">
                <p14:modId xmlns:p14="http://schemas.microsoft.com/office/powerpoint/2010/main" val="34446307"/>
              </p:ext>
            </p:extLst>
          </p:nvPr>
        </p:nvGraphicFramePr>
        <p:xfrm>
          <a:off x="488949" y="1446271"/>
          <a:ext cx="11198225" cy="5080000"/>
        </p:xfrm>
        <a:graphic>
          <a:graphicData uri="http://schemas.openxmlformats.org/drawingml/2006/table">
            <a:tbl>
              <a:tblPr firstRow="1" bandRow="1">
                <a:tableStyleId>{5C22544A-7EE6-4342-B048-85BDC9FD1C3A}</a:tableStyleId>
              </a:tblPr>
              <a:tblGrid>
                <a:gridCol w="1295463">
                  <a:extLst>
                    <a:ext uri="{9D8B030D-6E8A-4147-A177-3AD203B41FA5}">
                      <a16:colId xmlns:a16="http://schemas.microsoft.com/office/drawing/2014/main" xmlns="" val="2938692417"/>
                    </a:ext>
                  </a:extLst>
                </a:gridCol>
                <a:gridCol w="2349365">
                  <a:extLst>
                    <a:ext uri="{9D8B030D-6E8A-4147-A177-3AD203B41FA5}">
                      <a16:colId xmlns:a16="http://schemas.microsoft.com/office/drawing/2014/main" xmlns="" val="30141329"/>
                    </a:ext>
                  </a:extLst>
                </a:gridCol>
                <a:gridCol w="2517799">
                  <a:extLst>
                    <a:ext uri="{9D8B030D-6E8A-4147-A177-3AD203B41FA5}">
                      <a16:colId xmlns:a16="http://schemas.microsoft.com/office/drawing/2014/main" xmlns="" val="549351084"/>
                    </a:ext>
                  </a:extLst>
                </a:gridCol>
                <a:gridCol w="2517799">
                  <a:extLst>
                    <a:ext uri="{9D8B030D-6E8A-4147-A177-3AD203B41FA5}">
                      <a16:colId xmlns:a16="http://schemas.microsoft.com/office/drawing/2014/main" xmlns="" val="1904484779"/>
                    </a:ext>
                  </a:extLst>
                </a:gridCol>
                <a:gridCol w="2517799">
                  <a:extLst>
                    <a:ext uri="{9D8B030D-6E8A-4147-A177-3AD203B41FA5}">
                      <a16:colId xmlns:a16="http://schemas.microsoft.com/office/drawing/2014/main" xmlns="" val="1880892001"/>
                    </a:ext>
                  </a:extLst>
                </a:gridCol>
              </a:tblGrid>
              <a:tr h="370840">
                <a:tc>
                  <a:txBody>
                    <a:bodyPr/>
                    <a:lstStyle/>
                    <a:p>
                      <a:r>
                        <a:rPr lang="en-GB" dirty="0"/>
                        <a:t>Aim</a:t>
                      </a:r>
                    </a:p>
                  </a:txBody>
                  <a:tcPr/>
                </a:tc>
                <a:tc>
                  <a:txBody>
                    <a:bodyPr/>
                    <a:lstStyle/>
                    <a:p>
                      <a:r>
                        <a:rPr lang="en-GB" dirty="0"/>
                        <a:t>Method – Peninsula</a:t>
                      </a:r>
                    </a:p>
                  </a:txBody>
                  <a:tcPr/>
                </a:tc>
                <a:tc>
                  <a:txBody>
                    <a:bodyPr/>
                    <a:lstStyle/>
                    <a:p>
                      <a:r>
                        <a:rPr lang="en-GB" dirty="0"/>
                        <a:t>Update – Peninsular</a:t>
                      </a:r>
                    </a:p>
                  </a:txBody>
                  <a:tcPr/>
                </a:tc>
                <a:tc>
                  <a:txBody>
                    <a:bodyPr/>
                    <a:lstStyle/>
                    <a:p>
                      <a:r>
                        <a:rPr lang="en-GB" dirty="0"/>
                        <a:t>Method – SWAG</a:t>
                      </a:r>
                    </a:p>
                  </a:txBody>
                  <a:tcPr/>
                </a:tc>
                <a:tc>
                  <a:txBody>
                    <a:bodyPr/>
                    <a:lstStyle/>
                    <a:p>
                      <a:r>
                        <a:rPr lang="en-GB" dirty="0"/>
                        <a:t>Update - SWAG</a:t>
                      </a:r>
                    </a:p>
                  </a:txBody>
                  <a:tcPr/>
                </a:tc>
                <a:extLst>
                  <a:ext uri="{0D108BD9-81ED-4DB2-BD59-A6C34878D82A}">
                    <a16:rowId xmlns:a16="http://schemas.microsoft.com/office/drawing/2014/main" xmlns="" val="2773550214"/>
                  </a:ext>
                </a:extLst>
              </a:tr>
              <a:tr h="370840">
                <a:tc>
                  <a:txBody>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Opportunistic case finding in patients with symptoms having health contact for other reasons, </a:t>
                      </a:r>
                      <a:r>
                        <a:rPr lang="en-GB" sz="1100" b="1" dirty="0" err="1">
                          <a:effectLst/>
                          <a:latin typeface="Arial" panose="020B0604020202020204" pitchFamily="34" charset="0"/>
                          <a:ea typeface="Calibri" panose="020F0502020204030204" pitchFamily="34" charset="0"/>
                          <a:cs typeface="Arial" panose="020B0604020202020204" pitchFamily="34" charset="0"/>
                        </a:rPr>
                        <a:t>eg</a:t>
                      </a:r>
                      <a:r>
                        <a:rPr lang="en-GB" sz="1100" b="1" dirty="0">
                          <a:effectLst/>
                          <a:latin typeface="Arial" panose="020B0604020202020204" pitchFamily="34" charset="0"/>
                          <a:ea typeface="Calibri" panose="020F0502020204030204" pitchFamily="34" charset="0"/>
                          <a:cs typeface="Arial" panose="020B0604020202020204" pitchFamily="34" charset="0"/>
                        </a:rPr>
                        <a:t> COPD checks,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Education  sessions for allied health professionals, respiratory nurses etc</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‘Make every contact count’ type approach</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Building lung cancer symptom screening into other relevant clinical pathways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GB" sz="1400" i="1" dirty="0">
                          <a:latin typeface="Arial" panose="020B0604020202020204" pitchFamily="34" charset="0"/>
                          <a:cs typeface="Arial" panose="020B0604020202020204" pitchFamily="34" charset="0"/>
                        </a:rPr>
                        <a:t>Regional SW webinar including:</a:t>
                      </a:r>
                      <a:r>
                        <a:rPr lang="en-GB" sz="1400" i="1" baseline="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Primary care (target sites) plus pulmonary rehab, mental health teams, pharmacists, smoking cessation teams etc. </a:t>
                      </a:r>
                    </a:p>
                  </a:txBody>
                  <a:tcPr/>
                </a:tc>
                <a:tc>
                  <a:txBody>
                    <a:bodyPr/>
                    <a:lstStyle/>
                    <a:p>
                      <a:r>
                        <a:rPr lang="en-GB" sz="1100" dirty="0">
                          <a:latin typeface="Arial" panose="020B0604020202020204" pitchFamily="34" charset="0"/>
                          <a:cs typeface="Arial" panose="020B0604020202020204" pitchFamily="34" charset="0"/>
                        </a:rPr>
                        <a:t>a. Lung Cancer risk identification education sessions for wider health care professionals promoting ‘Make every contact count’ type approach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 Building lung cancer symptom screening into other relevant clinical pathways </a:t>
                      </a:r>
                    </a:p>
                  </a:txBody>
                  <a:tcPr/>
                </a:tc>
                <a:tc>
                  <a:txBody>
                    <a:bodyPr/>
                    <a:lstStyle/>
                    <a:p>
                      <a:endParaRPr lang="en-GB" sz="1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52357369"/>
                  </a:ext>
                </a:extLst>
              </a:tr>
              <a:tr h="370840">
                <a:tc>
                  <a:txBody>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Promoting early referral for patients seeing health professionals with symptoms that could be lung cancer</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b="1" dirty="0">
                          <a:effectLst/>
                          <a:latin typeface="Arial" panose="020B0604020202020204" pitchFamily="34" charset="0"/>
                          <a:ea typeface="Calibri" panose="020F0502020204030204" pitchFamily="34" charset="0"/>
                          <a:cs typeface="Arial" panose="020B0604020202020204" pitchFamily="34" charset="0"/>
                        </a:rPr>
                        <a:t>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Promoting adherence to NICE lung cancer referral guidelines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GP education sessions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Ease of access to CXR and CT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Mechanisms of safety netting for GPs, especially if telephone consultations etc</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1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n-GB" sz="1400" i="1" dirty="0">
                          <a:latin typeface="Arial" panose="020B0604020202020204" pitchFamily="34" charset="0"/>
                          <a:cs typeface="Arial" panose="020B0604020202020204" pitchFamily="34" charset="0"/>
                        </a:rPr>
                        <a:t>GP</a:t>
                      </a:r>
                      <a:r>
                        <a:rPr lang="en-GB" sz="1400" i="1" baseline="0" dirty="0">
                          <a:latin typeface="Arial" panose="020B0604020202020204" pitchFamily="34" charset="0"/>
                          <a:cs typeface="Arial" panose="020B0604020202020204" pitchFamily="34" charset="0"/>
                        </a:rPr>
                        <a:t> educational session in November. </a:t>
                      </a:r>
                    </a:p>
                    <a:p>
                      <a:pPr marL="171450" indent="-171450">
                        <a:buFont typeface="Arial" panose="020B0604020202020204" pitchFamily="34" charset="0"/>
                        <a:buChar char="•"/>
                      </a:pPr>
                      <a:r>
                        <a:rPr lang="en-GB" sz="1400" i="1" baseline="0" dirty="0">
                          <a:latin typeface="Arial" panose="020B0604020202020204" pitchFamily="34" charset="0"/>
                          <a:cs typeface="Arial" panose="020B0604020202020204" pitchFamily="34" charset="0"/>
                        </a:rPr>
                        <a:t>Review formulary referral form and GP DA booking information underway. </a:t>
                      </a:r>
                    </a:p>
                    <a:p>
                      <a:pPr marL="171450" indent="-171450">
                        <a:buFont typeface="Arial" panose="020B0604020202020204" pitchFamily="34" charset="0"/>
                        <a:buChar char="•"/>
                      </a:pPr>
                      <a:r>
                        <a:rPr lang="en-GB" sz="1400" i="1" baseline="0" dirty="0">
                          <a:latin typeface="Arial" panose="020B0604020202020204" pitchFamily="34" charset="0"/>
                          <a:cs typeface="Arial" panose="020B0604020202020204" pitchFamily="34" charset="0"/>
                        </a:rPr>
                        <a:t>Exploring potential for text messaging to smokers in high risk groups.</a:t>
                      </a:r>
                      <a:endParaRPr lang="en-GB" sz="1400" i="1"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a. PCN DES opportunity for further GP education sessions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 Recovery of CXR access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c. Mechanisms of safety netting for GPs, especially if telephone consultations etc </a:t>
                      </a:r>
                    </a:p>
                  </a:txBody>
                  <a:tcPr/>
                </a:tc>
                <a:tc>
                  <a:txBody>
                    <a:bodyPr/>
                    <a:lstStyle/>
                    <a:p>
                      <a:r>
                        <a:rPr lang="en-GB" sz="1400" i="1" dirty="0">
                          <a:latin typeface="Arial" panose="020B0604020202020204" pitchFamily="34" charset="0"/>
                          <a:cs typeface="Arial" panose="020B0604020202020204" pitchFamily="34" charset="0"/>
                        </a:rPr>
                        <a:t>We are working closely with PCNs through our PCN cancer leads network. The network has covered topics such as PCN DES requirements, Early Diagnosis QOF projects, Treatment Gap analysis, patient experience during COVID, challenges of remote consultation in early diagnosis of cancer and inequalities initiatives.</a:t>
                      </a:r>
                    </a:p>
                  </a:txBody>
                  <a:tcPr/>
                </a:tc>
                <a:extLst>
                  <a:ext uri="{0D108BD9-81ED-4DB2-BD59-A6C34878D82A}">
                    <a16:rowId xmlns:a16="http://schemas.microsoft.com/office/drawing/2014/main" xmlns="" val="3981845538"/>
                  </a:ext>
                </a:extLst>
              </a:tr>
            </a:tbl>
          </a:graphicData>
        </a:graphic>
      </p:graphicFrame>
    </p:spTree>
    <p:extLst>
      <p:ext uri="{BB962C8B-B14F-4D97-AF65-F5344CB8AC3E}">
        <p14:creationId xmlns:p14="http://schemas.microsoft.com/office/powerpoint/2010/main" val="332958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79A137-64B7-4E1B-8D9B-98B23B996B03}"/>
              </a:ext>
            </a:extLst>
          </p:cNvPr>
          <p:cNvSpPr/>
          <p:nvPr/>
        </p:nvSpPr>
        <p:spPr>
          <a:xfrm>
            <a:off x="224971" y="224971"/>
            <a:ext cx="11749315"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xmlns="" id="{224751CD-67FD-4BEA-987B-922859C43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3868" y="362231"/>
            <a:ext cx="2001944" cy="760132"/>
          </a:xfrm>
          <a:prstGeom prst="rect">
            <a:avLst/>
          </a:prstGeom>
        </p:spPr>
      </p:pic>
      <p:sp>
        <p:nvSpPr>
          <p:cNvPr id="6" name="Title 5">
            <a:extLst>
              <a:ext uri="{FF2B5EF4-FFF2-40B4-BE49-F238E27FC236}">
                <a16:creationId xmlns:a16="http://schemas.microsoft.com/office/drawing/2014/main" xmlns="" id="{50C37B8A-7214-4275-BF06-D445A67F71D7}"/>
              </a:ext>
            </a:extLst>
          </p:cNvPr>
          <p:cNvSpPr>
            <a:spLocks noGrp="1"/>
          </p:cNvSpPr>
          <p:nvPr>
            <p:ph type="ctrTitle"/>
          </p:nvPr>
        </p:nvSpPr>
        <p:spPr>
          <a:xfrm>
            <a:off x="224971" y="332827"/>
            <a:ext cx="7284193" cy="951490"/>
          </a:xfrm>
        </p:spPr>
        <p:txBody>
          <a:bodyPr>
            <a:noAutofit/>
          </a:bodyPr>
          <a:lstStyle/>
          <a:p>
            <a:r>
              <a:rPr lang="en-GB" sz="3200" dirty="0">
                <a:solidFill>
                  <a:srgbClr val="0070C0"/>
                </a:solidFill>
                <a:latin typeface="Arial" panose="020B0604020202020204" pitchFamily="34" charset="0"/>
                <a:cs typeface="Arial" panose="020B0604020202020204" pitchFamily="34" charset="0"/>
              </a:rPr>
              <a:t>Rapid Diagnosis Priorities – Secondary Care</a:t>
            </a:r>
          </a:p>
        </p:txBody>
      </p:sp>
      <p:sp>
        <p:nvSpPr>
          <p:cNvPr id="8" name="TextBox 7">
            <a:extLst>
              <a:ext uri="{FF2B5EF4-FFF2-40B4-BE49-F238E27FC236}">
                <a16:creationId xmlns:a16="http://schemas.microsoft.com/office/drawing/2014/main" xmlns="" id="{447E85FA-AB9F-4796-9C3D-FA25CC4874D4}"/>
              </a:ext>
            </a:extLst>
          </p:cNvPr>
          <p:cNvSpPr txBox="1"/>
          <p:nvPr/>
        </p:nvSpPr>
        <p:spPr>
          <a:xfrm>
            <a:off x="7439487" y="2929631"/>
            <a:ext cx="184731" cy="369332"/>
          </a:xfrm>
          <a:prstGeom prst="rect">
            <a:avLst/>
          </a:prstGeom>
          <a:noFill/>
        </p:spPr>
        <p:txBody>
          <a:bodyPr wrap="none" rtlCol="0">
            <a:spAutoFit/>
          </a:bodyPr>
          <a:lstStyle/>
          <a:p>
            <a:endParaRPr lang="en-GB" dirty="0"/>
          </a:p>
        </p:txBody>
      </p:sp>
      <p:pic>
        <p:nvPicPr>
          <p:cNvPr id="3" name="Picture 2" descr="Text&#10;&#10;Description automatically generated">
            <a:extLst>
              <a:ext uri="{FF2B5EF4-FFF2-40B4-BE49-F238E27FC236}">
                <a16:creationId xmlns:a16="http://schemas.microsoft.com/office/drawing/2014/main" xmlns="" id="{31FBBD7F-9948-4500-A402-43F79B20C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123" y="362231"/>
            <a:ext cx="1348561" cy="613479"/>
          </a:xfrm>
          <a:prstGeom prst="rect">
            <a:avLst/>
          </a:prstGeom>
        </p:spPr>
      </p:pic>
      <p:graphicFrame>
        <p:nvGraphicFramePr>
          <p:cNvPr id="7" name="Table 8">
            <a:extLst>
              <a:ext uri="{FF2B5EF4-FFF2-40B4-BE49-F238E27FC236}">
                <a16:creationId xmlns:a16="http://schemas.microsoft.com/office/drawing/2014/main" xmlns="" id="{D54571C6-7C3A-4DC0-B108-AD152D8E5DDA}"/>
              </a:ext>
            </a:extLst>
          </p:cNvPr>
          <p:cNvGraphicFramePr>
            <a:graphicFrameLocks noGrp="1"/>
          </p:cNvGraphicFramePr>
          <p:nvPr>
            <p:extLst>
              <p:ext uri="{D42A27DB-BD31-4B8C-83A1-F6EECF244321}">
                <p14:modId xmlns:p14="http://schemas.microsoft.com/office/powerpoint/2010/main" val="2529626417"/>
              </p:ext>
            </p:extLst>
          </p:nvPr>
        </p:nvGraphicFramePr>
        <p:xfrm>
          <a:off x="308471" y="1175218"/>
          <a:ext cx="11525463" cy="5760720"/>
        </p:xfrm>
        <a:graphic>
          <a:graphicData uri="http://schemas.openxmlformats.org/drawingml/2006/table">
            <a:tbl>
              <a:tblPr firstRow="1" bandRow="1">
                <a:tableStyleId>{5C22544A-7EE6-4342-B048-85BDC9FD1C3A}</a:tableStyleId>
              </a:tblPr>
              <a:tblGrid>
                <a:gridCol w="1591350">
                  <a:extLst>
                    <a:ext uri="{9D8B030D-6E8A-4147-A177-3AD203B41FA5}">
                      <a16:colId xmlns:a16="http://schemas.microsoft.com/office/drawing/2014/main" xmlns="" val="2938692417"/>
                    </a:ext>
                  </a:extLst>
                </a:gridCol>
                <a:gridCol w="4687410">
                  <a:extLst>
                    <a:ext uri="{9D8B030D-6E8A-4147-A177-3AD203B41FA5}">
                      <a16:colId xmlns:a16="http://schemas.microsoft.com/office/drawing/2014/main" xmlns="" val="30141329"/>
                    </a:ext>
                  </a:extLst>
                </a:gridCol>
                <a:gridCol w="2388093">
                  <a:extLst>
                    <a:ext uri="{9D8B030D-6E8A-4147-A177-3AD203B41FA5}">
                      <a16:colId xmlns:a16="http://schemas.microsoft.com/office/drawing/2014/main" xmlns="" val="549351084"/>
                    </a:ext>
                  </a:extLst>
                </a:gridCol>
                <a:gridCol w="2858610">
                  <a:extLst>
                    <a:ext uri="{9D8B030D-6E8A-4147-A177-3AD203B41FA5}">
                      <a16:colId xmlns:a16="http://schemas.microsoft.com/office/drawing/2014/main" xmlns="" val="1904484779"/>
                    </a:ext>
                  </a:extLst>
                </a:gridCol>
              </a:tblGrid>
              <a:tr h="351068">
                <a:tc>
                  <a:txBody>
                    <a:bodyPr/>
                    <a:lstStyle/>
                    <a:p>
                      <a:r>
                        <a:rPr lang="en-GB" dirty="0"/>
                        <a:t>Aim</a:t>
                      </a:r>
                    </a:p>
                  </a:txBody>
                  <a:tcPr/>
                </a:tc>
                <a:tc>
                  <a:txBody>
                    <a:bodyPr/>
                    <a:lstStyle/>
                    <a:p>
                      <a:r>
                        <a:rPr lang="en-GB" dirty="0"/>
                        <a:t>Method – Peninsula</a:t>
                      </a:r>
                    </a:p>
                  </a:txBody>
                  <a:tcPr/>
                </a:tc>
                <a:tc>
                  <a:txBody>
                    <a:bodyPr/>
                    <a:lstStyle/>
                    <a:p>
                      <a:r>
                        <a:rPr lang="en-GB" dirty="0"/>
                        <a:t>Peninsula</a:t>
                      </a:r>
                    </a:p>
                  </a:txBody>
                  <a:tcPr/>
                </a:tc>
                <a:tc>
                  <a:txBody>
                    <a:bodyPr/>
                    <a:lstStyle/>
                    <a:p>
                      <a:r>
                        <a:rPr lang="en-GB" dirty="0"/>
                        <a:t>SWAG</a:t>
                      </a:r>
                    </a:p>
                  </a:txBody>
                  <a:tcPr/>
                </a:tc>
                <a:extLst>
                  <a:ext uri="{0D108BD9-81ED-4DB2-BD59-A6C34878D82A}">
                    <a16:rowId xmlns:a16="http://schemas.microsoft.com/office/drawing/2014/main" xmlns="" val="2773550214"/>
                  </a:ext>
                </a:extLst>
              </a:tr>
              <a:tr h="332611">
                <a:tc>
                  <a:txBody>
                    <a:bodyPr/>
                    <a:lstStyle/>
                    <a:p>
                      <a:r>
                        <a:rPr lang="en-GB" sz="1100" dirty="0">
                          <a:effectLst/>
                          <a:latin typeface="Arial" panose="020B0604020202020204" pitchFamily="34" charset="0"/>
                          <a:ea typeface="Calibri" panose="020F0502020204030204" pitchFamily="34" charset="0"/>
                          <a:cs typeface="Arial" panose="020B0604020202020204" pitchFamily="34" charset="0"/>
                        </a:rPr>
                        <a:t>Embed GIRFT cancer recommendations</a:t>
                      </a:r>
                    </a:p>
                  </a:txBody>
                  <a:tcPr marL="68580" marR="68580" marT="0" marB="0"/>
                </a:tc>
                <a:tc>
                  <a:txBody>
                    <a:bodyPr/>
                    <a:lstStyle/>
                    <a:p>
                      <a:pPr marL="457200"/>
                      <a:r>
                        <a:rPr lang="en-GB" sz="1100" dirty="0">
                          <a:effectLst/>
                          <a:latin typeface="Arial" panose="020B0604020202020204" pitchFamily="34" charset="0"/>
                          <a:ea typeface="Calibri" panose="020F0502020204030204" pitchFamily="34" charset="0"/>
                          <a:cs typeface="Arial" panose="020B0604020202020204" pitchFamily="34" charset="0"/>
                        </a:rPr>
                        <a:t>See</a:t>
                      </a:r>
                      <a:r>
                        <a:rPr lang="en-GB" sz="1100" baseline="0" dirty="0">
                          <a:effectLst/>
                          <a:latin typeface="Arial" panose="020B0604020202020204" pitchFamily="34" charset="0"/>
                          <a:ea typeface="Calibri" panose="020F0502020204030204" pitchFamily="34" charset="0"/>
                          <a:cs typeface="Arial" panose="020B0604020202020204" pitchFamily="34" charset="0"/>
                        </a:rPr>
                        <a:t> report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Secondary care Lung Clinical lead and Lead</a:t>
                      </a:r>
                      <a:r>
                        <a:rPr lang="en-GB" sz="1200" baseline="0" dirty="0">
                          <a:latin typeface="Arial" panose="020B0604020202020204" pitchFamily="34" charset="0"/>
                          <a:cs typeface="Arial" panose="020B0604020202020204" pitchFamily="34" charset="0"/>
                        </a:rPr>
                        <a:t> r</a:t>
                      </a:r>
                      <a:r>
                        <a:rPr lang="en-GB" sz="1200" dirty="0">
                          <a:latin typeface="Arial" panose="020B0604020202020204" pitchFamily="34" charset="0"/>
                          <a:cs typeface="Arial" panose="020B0604020202020204" pitchFamily="34" charset="0"/>
                        </a:rPr>
                        <a:t>adiologist</a:t>
                      </a:r>
                      <a:r>
                        <a:rPr lang="en-GB" sz="1200" baseline="0" dirty="0">
                          <a:latin typeface="Arial" panose="020B0604020202020204" pitchFamily="34" charset="0"/>
                          <a:cs typeface="Arial" panose="020B0604020202020204" pitchFamily="34" charset="0"/>
                        </a:rPr>
                        <a:t> appointed.</a:t>
                      </a:r>
                    </a:p>
                    <a:p>
                      <a:pPr marL="171450" indent="-171450">
                        <a:buFont typeface="Arial" panose="020B0604020202020204" pitchFamily="34" charset="0"/>
                        <a:buChar char="•"/>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Service desktop</a:t>
                      </a:r>
                      <a:r>
                        <a:rPr lang="en-GB" sz="1200" baseline="0" dirty="0">
                          <a:latin typeface="Arial" panose="020B0604020202020204" pitchFamily="34" charset="0"/>
                          <a:cs typeface="Arial" panose="020B0604020202020204" pitchFamily="34" charset="0"/>
                        </a:rPr>
                        <a:t> review </a:t>
                      </a:r>
                      <a:r>
                        <a:rPr lang="en-GB" sz="1200" dirty="0">
                          <a:latin typeface="Arial" panose="020B0604020202020204" pitchFamily="34" charset="0"/>
                          <a:cs typeface="Arial" panose="020B0604020202020204" pitchFamily="34" charset="0"/>
                        </a:rPr>
                        <a:t>looking at previous Lung</a:t>
                      </a:r>
                      <a:r>
                        <a:rPr lang="en-GB" sz="1200" baseline="0" dirty="0">
                          <a:latin typeface="Arial" panose="020B0604020202020204" pitchFamily="34" charset="0"/>
                          <a:cs typeface="Arial" panose="020B0604020202020204" pitchFamily="34" charset="0"/>
                        </a:rPr>
                        <a:t> reviews and pathway analyser alongside GIRF recommendations. </a:t>
                      </a:r>
                      <a:br>
                        <a:rPr lang="en-GB" sz="1200" baseline="0" dirty="0">
                          <a:latin typeface="Arial" panose="020B0604020202020204" pitchFamily="34" charset="0"/>
                          <a:cs typeface="Arial" panose="020B0604020202020204" pitchFamily="34" charset="0"/>
                        </a:rPr>
                      </a:b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aseline="0" dirty="0">
                          <a:latin typeface="Arial" panose="020B0604020202020204" pitchFamily="34" charset="0"/>
                          <a:cs typeface="Arial" panose="020B0604020202020204" pitchFamily="34" charset="0"/>
                        </a:rPr>
                        <a:t>Meetings with each trust to understand service constraints and service development plans.</a:t>
                      </a:r>
                      <a:br>
                        <a:rPr lang="en-GB" sz="1200" baseline="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60k</a:t>
                      </a:r>
                      <a:r>
                        <a:rPr lang="en-GB" sz="1200" baseline="0" dirty="0">
                          <a:latin typeface="Arial" panose="020B0604020202020204" pitchFamily="34" charset="0"/>
                          <a:cs typeface="Arial" panose="020B0604020202020204" pitchFamily="34" charset="0"/>
                        </a:rPr>
                        <a:t> provided to each trust to deliver key enablers for GIRFT</a:t>
                      </a:r>
                      <a:br>
                        <a:rPr lang="en-GB" sz="1200" baseline="0" dirty="0">
                          <a:latin typeface="Arial" panose="020B0604020202020204" pitchFamily="34" charset="0"/>
                          <a:cs typeface="Arial" panose="020B0604020202020204" pitchFamily="34" charset="0"/>
                        </a:rPr>
                      </a:b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aseline="0" dirty="0">
                          <a:latin typeface="Arial" panose="020B0604020202020204" pitchFamily="34" charset="0"/>
                          <a:cs typeface="Arial" panose="020B0604020202020204" pitchFamily="34" charset="0"/>
                        </a:rPr>
                        <a:t>RDC funding totalling 300k to providers to further improve the diagnostic end of the pathway.</a:t>
                      </a:r>
                      <a:br>
                        <a:rPr lang="en-GB" sz="1200" baseline="0" dirty="0">
                          <a:latin typeface="Arial" panose="020B0604020202020204" pitchFamily="34" charset="0"/>
                          <a:cs typeface="Arial" panose="020B0604020202020204" pitchFamily="34" charset="0"/>
                        </a:rPr>
                      </a:b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aseline="0" dirty="0">
                          <a:latin typeface="Arial" panose="020B0604020202020204" pitchFamily="34" charset="0"/>
                          <a:cs typeface="Arial" panose="020B0604020202020204" pitchFamily="34" charset="0"/>
                        </a:rPr>
                        <a:t>Task and finish group established and first meeting in October to agree action plans and have oversight of delivery</a:t>
                      </a:r>
                    </a:p>
                  </a:txBody>
                  <a:tcPr/>
                </a:tc>
                <a:tc rowSpan="2">
                  <a:txBody>
                    <a:bodyPr/>
                    <a:lstStyle/>
                    <a:p>
                      <a:r>
                        <a:rPr lang="en-GB" sz="1200" dirty="0">
                          <a:latin typeface="Arial" panose="020B0604020202020204" pitchFamily="34" charset="0"/>
                          <a:cs typeface="Arial" panose="020B0604020202020204" pitchFamily="34" charset="0"/>
                        </a:rPr>
                        <a:t>Pathway confirmed as live RDC in 7/7 Providers Jan 2021. Delivering:</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System wide measures to increase referrals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Referral quality feedback loop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Protocol for internal escalation to CT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CT within 72 hours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OPA day 6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Bundled diagnostics requested 1st OPA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Escalation protocols in place for patients who deteriorate or require urgent escalation to emergency/ specialist services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Single point of contact for patient incl. MECC approach followed by handover to CSW where cancer diagnosed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Coordinated testing minimising number of hospital visits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MDT day 21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Communication cancer / no cancer to patients by day 28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Diagnosis report or onward referral</a:t>
                      </a:r>
                    </a:p>
                    <a:p>
                      <a:pPr marL="0" indent="0">
                        <a:buFont typeface="Arial" panose="020B0604020202020204" pitchFamily="34" charset="0"/>
                        <a:buNone/>
                      </a:pPr>
                      <a:endParaRPr lang="en-GB" sz="12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i="1" dirty="0">
                          <a:latin typeface="Arial" panose="020B0604020202020204" pitchFamily="34" charset="0"/>
                          <a:cs typeface="Arial" panose="020B0604020202020204" pitchFamily="34" charset="0"/>
                        </a:rPr>
                        <a:t>Next steps = evaluation and ongoing support for the pathway. 6/7 providers using pathway analyser &amp; reporting national min data set.  </a:t>
                      </a:r>
                    </a:p>
                  </a:txBody>
                  <a:tcPr/>
                </a:tc>
                <a:extLst>
                  <a:ext uri="{0D108BD9-81ED-4DB2-BD59-A6C34878D82A}">
                    <a16:rowId xmlns:a16="http://schemas.microsoft.com/office/drawing/2014/main" xmlns="" val="3599789126"/>
                  </a:ext>
                </a:extLst>
              </a:tr>
              <a:tr h="4666276">
                <a:tc>
                  <a:txBody>
                    <a:bodyPr/>
                    <a:lstStyle/>
                    <a:p>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Transform lung to a RDS pathway</a:t>
                      </a:r>
                    </a:p>
                    <a:p>
                      <a:pPr marL="457200"/>
                      <a:r>
                        <a:rPr lang="en-GB"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Embed NOLCP as per NOLCP UPDATE  2020 Version 3.0</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CT same day as chest x-ray. Or Outpatient appointment same day as CT with same day confirmation of ‘no cancer’</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Re-introduce reflex CTs for Chest X-rays coded as “CX3 - CT required”.</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Next day access to CT scanning for GP 2-week wait referrals </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Daily triage of referrals with ‘hot-reported’ CT scan (Nurse-led triage clinic in collaboration with physician &amp; thoracic radiologist 5 days a week)</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Integrated nursing &amp; navigation support for patients requiring investigation from referral to treatment (with navigators responsible for coordinating, communicating and sign-posting appointments)Ensure there is local paid dedicated time for the cancer teams to review patients on the pathway Clear care bundles produced on first clinic attendance with all appointments pre-booked </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Single point of contact for patients in relation to bronchoscopy/ EBUS/ interventional thoracic radiology, next-day appointment scheduling and results management (see navigator role)</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PET-CT requesting needs to be electronic </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RAPID hub, with dedicated patient &amp; physician hotlines, and email addresses. </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Triage of thoracic surgical referrals, to ensure all required diagnostic, physiological &amp; staging source documents, image transfer are available for same-day decision making when patient attends surgical OPA. Missing information is either obtained, or additional tests requested prior to OP visit to avoid delay in decision-making.</a:t>
                      </a:r>
                    </a:p>
                    <a:p>
                      <a:pPr marL="342900" lvl="0" indent="-342900">
                        <a:buFont typeface="+mj-lt"/>
                        <a:buAutoNum type="alphaLcPeriod"/>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MDT Standards of Care implemented</a:t>
                      </a: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
                      <a:b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GB" sz="1200" dirty="0">
                        <a:latin typeface="Arial" panose="020B0604020202020204" pitchFamily="34" charset="0"/>
                        <a:cs typeface="Arial" panose="020B0604020202020204" pitchFamily="34" charset="0"/>
                      </a:endParaRPr>
                    </a:p>
                  </a:txBody>
                  <a:tcPr/>
                </a:tc>
                <a:tc v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15833286"/>
                  </a:ext>
                </a:extLst>
              </a:tr>
            </a:tbl>
          </a:graphicData>
        </a:graphic>
      </p:graphicFrame>
    </p:spTree>
    <p:extLst>
      <p:ext uri="{BB962C8B-B14F-4D97-AF65-F5344CB8AC3E}">
        <p14:creationId xmlns:p14="http://schemas.microsoft.com/office/powerpoint/2010/main" val="619207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943</Words>
  <Application>Microsoft Office PowerPoint</Application>
  <PresentationFormat>Custom</PresentationFormat>
  <Paragraphs>111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South West Lung Rapid Diagnostic Service Update</vt:lpstr>
      <vt:lpstr>Rapid Diagnosis Priorities – Primary Care</vt:lpstr>
      <vt:lpstr>Rapid Diagnosis Priorities – Primary Care cont.</vt:lpstr>
      <vt:lpstr>Rapid Diagnosis Priorities – Secondary 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West Lung Rapid Diagnostic Service Update</dc:title>
  <dc:creator>Belinda Hill</dc:creator>
  <cp:lastModifiedBy>Dunderdale, Helen</cp:lastModifiedBy>
  <cp:revision>18</cp:revision>
  <dcterms:created xsi:type="dcterms:W3CDTF">2021-09-27T10:15:48Z</dcterms:created>
  <dcterms:modified xsi:type="dcterms:W3CDTF">2021-09-29T06:24:03Z</dcterms:modified>
</cp:coreProperties>
</file>