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15" r:id="rId2"/>
    <p:sldId id="332" r:id="rId3"/>
    <p:sldId id="331" r:id="rId4"/>
    <p:sldId id="334" r:id="rId5"/>
    <p:sldId id="335" r:id="rId6"/>
    <p:sldId id="333" r:id="rId7"/>
    <p:sldId id="336" r:id="rId8"/>
    <p:sldId id="256" r:id="rId9"/>
    <p:sldId id="271" r:id="rId10"/>
    <p:sldId id="538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0" autoAdjust="0"/>
    <p:restoredTop sz="94660"/>
  </p:normalViewPr>
  <p:slideViewPr>
    <p:cSldViewPr snapToGrid="0">
      <p:cViewPr varScale="1">
        <p:scale>
          <a:sx n="87" d="100"/>
          <a:sy n="87" d="100"/>
        </p:scale>
        <p:origin x="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B96326-7997-45AE-8CDD-45C6B354A9EF}" type="datetimeFigureOut">
              <a:rPr lang="en-GB" smtClean="0"/>
              <a:t>30/06/2021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A751E0-690B-4968-BE78-64DC00B34E80}" type="slidenum">
              <a:rPr lang="en-GB" smtClean="0"/>
              <a:t>‹#›</a:t>
            </a:fld>
            <a:endParaRPr lang="en-GB"/>
          </a:p>
        </p:txBody>
      </p:sp>
    </p:spTree>
    <p:extLst>
      <p:ext uri="{BB962C8B-B14F-4D97-AF65-F5344CB8AC3E}">
        <p14:creationId xmlns:p14="http://schemas.microsoft.com/office/powerpoint/2010/main" val="2855001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DBF261-7DF6-4FC5-ACF4-B1F492E040A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4445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3241915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17356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6812338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599385"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10261546" y="293024"/>
            <a:ext cx="1440873"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7"/>
            <a:ext cx="12192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92942"/>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414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2927245"/>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599385" y="3631712"/>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8" name="TextBox 7">
            <a:extLst>
              <a:ext uri="{FF2B5EF4-FFF2-40B4-BE49-F238E27FC236}">
                <a16:creationId xmlns:a16="http://schemas.microsoft.com/office/drawing/2014/main" id="{69A18D46-A30F-4782-B361-7A243EBA6610}"/>
              </a:ext>
            </a:extLst>
          </p:cNvPr>
          <p:cNvSpPr txBox="1"/>
          <p:nvPr userDrawn="1"/>
        </p:nvSpPr>
        <p:spPr>
          <a:xfrm>
            <a:off x="121920" y="137161"/>
            <a:ext cx="2072640" cy="646331"/>
          </a:xfrm>
          <a:prstGeom prst="rect">
            <a:avLst/>
          </a:prstGeom>
          <a:noFill/>
        </p:spPr>
        <p:txBody>
          <a:bodyPr wrap="square" rtlCol="0">
            <a:spAutoFit/>
          </a:bodyPr>
          <a:lstStyle/>
          <a:p>
            <a:r>
              <a:rPr lang="en-GB" sz="1800" b="1" dirty="0">
                <a:solidFill>
                  <a:schemeClr val="bg1"/>
                </a:solidFill>
                <a:latin typeface="Arial" panose="020B0604020202020204" pitchFamily="34" charset="0"/>
                <a:cs typeface="Arial" panose="020B0604020202020204" pitchFamily="34" charset="0"/>
              </a:rPr>
              <a:t>NHS Cancer Programme</a:t>
            </a:r>
          </a:p>
        </p:txBody>
      </p:sp>
      <p:pic>
        <p:nvPicPr>
          <p:cNvPr id="13" name="Picture 12">
            <a:extLst>
              <a:ext uri="{FF2B5EF4-FFF2-40B4-BE49-F238E27FC236}">
                <a16:creationId xmlns:a16="http://schemas.microsoft.com/office/drawing/2014/main" id="{898FCCF5-681C-4EC0-A796-B1E73F1521C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582921"/>
            <a:ext cx="12192000" cy="2281428"/>
          </a:xfrm>
          <a:prstGeom prst="rect">
            <a:avLst/>
          </a:prstGeom>
        </p:spPr>
      </p:pic>
    </p:spTree>
    <p:extLst>
      <p:ext uri="{BB962C8B-B14F-4D97-AF65-F5344CB8AC3E}">
        <p14:creationId xmlns:p14="http://schemas.microsoft.com/office/powerpoint/2010/main" val="417659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rgbClr val="0070C0"/>
        </a:solidFill>
        <a:effectLst/>
      </p:bgPr>
    </p:bg>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2927245"/>
            <a:ext cx="10515600" cy="689541"/>
          </a:xfrm>
          <a:prstGeom prst="rect">
            <a:avLst/>
          </a:prstGeom>
        </p:spPr>
        <p:txBody>
          <a:bodyPr/>
          <a:lstStyle>
            <a:lvl1pPr>
              <a:defRPr sz="3600" baseline="0">
                <a:solidFill>
                  <a:schemeClr val="bg1"/>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599385" y="3631712"/>
            <a:ext cx="9144000" cy="473244"/>
          </a:xfrm>
          <a:prstGeom prst="rect">
            <a:avLst/>
          </a:prstGeom>
        </p:spPr>
        <p:txBody>
          <a:bodyPr/>
          <a:lstStyle>
            <a:lvl1pPr marL="0" indent="0" algn="l">
              <a:buNone/>
              <a:defRPr sz="1800" b="0" i="0" baseline="0">
                <a:solidFill>
                  <a:schemeClr val="bg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14" name="Rectangle 13">
            <a:extLst>
              <a:ext uri="{FF2B5EF4-FFF2-40B4-BE49-F238E27FC236}">
                <a16:creationId xmlns:a16="http://schemas.microsoft.com/office/drawing/2014/main" id="{E51DBB78-6102-4BCD-B8F7-727D332102C2}"/>
              </a:ext>
            </a:extLst>
          </p:cNvPr>
          <p:cNvSpPr/>
          <p:nvPr userDrawn="1"/>
        </p:nvSpPr>
        <p:spPr>
          <a:xfrm>
            <a:off x="548398" y="5964818"/>
            <a:ext cx="9676421" cy="523220"/>
          </a:xfrm>
          <a:prstGeom prst="rect">
            <a:avLst/>
          </a:prstGeom>
        </p:spPr>
        <p:txBody>
          <a:bodyPr wrap="square">
            <a:spAutoFit/>
          </a:bodyPr>
          <a:lstStyle/>
          <a:p>
            <a:pPr marL="182563" indent="-182563">
              <a:buFont typeface="Arial" panose="020B0604020202020204" pitchFamily="34" charset="0"/>
              <a:buChar char="•"/>
            </a:pPr>
            <a:r>
              <a:rPr lang="en-US" sz="1400" dirty="0">
                <a:solidFill>
                  <a:schemeClr val="bg1"/>
                </a:solidFill>
                <a:latin typeface="Arial" panose="020B0604020202020204" pitchFamily="34" charset="0"/>
                <a:cs typeface="Arial" panose="020B0604020202020204" pitchFamily="34" charset="0"/>
              </a:rPr>
              <a:t>55,000 more people each year will survive five years or more following diagnosis.</a:t>
            </a:r>
          </a:p>
          <a:p>
            <a:pPr marL="182563" indent="-182563">
              <a:buFont typeface="Arial" panose="020B0604020202020204" pitchFamily="34" charset="0"/>
              <a:buChar char="•"/>
            </a:pPr>
            <a:r>
              <a:rPr lang="en-US" sz="1400" dirty="0">
                <a:solidFill>
                  <a:schemeClr val="bg1"/>
                </a:solidFill>
                <a:latin typeface="Arial" panose="020B0604020202020204" pitchFamily="34" charset="0"/>
                <a:cs typeface="Arial" panose="020B0604020202020204" pitchFamily="34" charset="0"/>
              </a:rPr>
              <a:t>Three in four cancers will be diagnosed at an early stage.</a:t>
            </a:r>
          </a:p>
        </p:txBody>
      </p:sp>
    </p:spTree>
    <p:extLst>
      <p:ext uri="{BB962C8B-B14F-4D97-AF65-F5344CB8AC3E}">
        <p14:creationId xmlns:p14="http://schemas.microsoft.com/office/powerpoint/2010/main" val="4063896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614921" y="854465"/>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7" name="TextBox 6">
            <a:extLst>
              <a:ext uri="{FF2B5EF4-FFF2-40B4-BE49-F238E27FC236}">
                <a16:creationId xmlns:a16="http://schemas.microsoft.com/office/drawing/2014/main" id="{FF362809-3DAB-4C1A-81F6-A6F6FE1D214F}"/>
              </a:ext>
            </a:extLst>
          </p:cNvPr>
          <p:cNvSpPr txBox="1"/>
          <p:nvPr userDrawn="1"/>
        </p:nvSpPr>
        <p:spPr>
          <a:xfrm>
            <a:off x="121920" y="137161"/>
            <a:ext cx="2072640" cy="646331"/>
          </a:xfrm>
          <a:prstGeom prst="rect">
            <a:avLst/>
          </a:prstGeom>
          <a:noFill/>
        </p:spPr>
        <p:txBody>
          <a:bodyPr wrap="square" rtlCol="0">
            <a:spAutoFit/>
          </a:bodyPr>
          <a:lstStyle/>
          <a:p>
            <a:r>
              <a:rPr lang="en-GB" sz="1800" b="1" dirty="0">
                <a:solidFill>
                  <a:schemeClr val="bg1"/>
                </a:solidFill>
                <a:latin typeface="Arial" panose="020B0604020202020204" pitchFamily="34" charset="0"/>
                <a:cs typeface="Arial" panose="020B0604020202020204" pitchFamily="34" charset="0"/>
              </a:rPr>
              <a:t>NHS Cancer Programme</a:t>
            </a:r>
          </a:p>
        </p:txBody>
      </p:sp>
      <p:pic>
        <p:nvPicPr>
          <p:cNvPr id="3" name="Picture 2">
            <a:extLst>
              <a:ext uri="{FF2B5EF4-FFF2-40B4-BE49-F238E27FC236}">
                <a16:creationId xmlns:a16="http://schemas.microsoft.com/office/drawing/2014/main" id="{BB488F5E-220E-4D41-99FE-917FB77588D3}"/>
              </a:ext>
            </a:extLst>
          </p:cNvPr>
          <p:cNvPicPr>
            <a:picLocks noChangeAspect="1"/>
          </p:cNvPicPr>
          <p:nvPr userDrawn="1"/>
        </p:nvPicPr>
        <p:blipFill>
          <a:blip r:embed="rId3"/>
          <a:stretch>
            <a:fillRect/>
          </a:stretch>
        </p:blipFill>
        <p:spPr>
          <a:xfrm>
            <a:off x="11030309" y="6004365"/>
            <a:ext cx="922096" cy="691572"/>
          </a:xfrm>
          <a:prstGeom prst="rect">
            <a:avLst/>
          </a:prstGeom>
        </p:spPr>
      </p:pic>
    </p:spTree>
    <p:extLst>
      <p:ext uri="{BB962C8B-B14F-4D97-AF65-F5344CB8AC3E}">
        <p14:creationId xmlns:p14="http://schemas.microsoft.com/office/powerpoint/2010/main" val="3477444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614921" y="854465"/>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7" name="TextBox 6">
            <a:extLst>
              <a:ext uri="{FF2B5EF4-FFF2-40B4-BE49-F238E27FC236}">
                <a16:creationId xmlns:a16="http://schemas.microsoft.com/office/drawing/2014/main" id="{FF362809-3DAB-4C1A-81F6-A6F6FE1D214F}"/>
              </a:ext>
            </a:extLst>
          </p:cNvPr>
          <p:cNvSpPr txBox="1"/>
          <p:nvPr userDrawn="1"/>
        </p:nvSpPr>
        <p:spPr>
          <a:xfrm>
            <a:off x="121920" y="137161"/>
            <a:ext cx="2072640" cy="646331"/>
          </a:xfrm>
          <a:prstGeom prst="rect">
            <a:avLst/>
          </a:prstGeom>
          <a:noFill/>
        </p:spPr>
        <p:txBody>
          <a:bodyPr wrap="square" rtlCol="0">
            <a:spAutoFit/>
          </a:bodyPr>
          <a:lstStyle/>
          <a:p>
            <a:r>
              <a:rPr lang="en-GB" sz="1800" b="1" dirty="0">
                <a:solidFill>
                  <a:schemeClr val="bg1"/>
                </a:solidFill>
                <a:latin typeface="Arial" panose="020B0604020202020204" pitchFamily="34" charset="0"/>
                <a:cs typeface="Arial" panose="020B0604020202020204" pitchFamily="34" charset="0"/>
              </a:rPr>
              <a:t>NHS Cancer Programme</a:t>
            </a:r>
          </a:p>
        </p:txBody>
      </p:sp>
      <p:pic>
        <p:nvPicPr>
          <p:cNvPr id="13" name="Picture 12">
            <a:extLst>
              <a:ext uri="{FF2B5EF4-FFF2-40B4-BE49-F238E27FC236}">
                <a16:creationId xmlns:a16="http://schemas.microsoft.com/office/drawing/2014/main" id="{D6FA672F-1147-4272-8D5A-E51F7690CFC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1855" y="4948839"/>
            <a:ext cx="1630564" cy="956325"/>
          </a:xfrm>
          <a:prstGeom prst="rect">
            <a:avLst/>
          </a:prstGeom>
        </p:spPr>
      </p:pic>
      <p:pic>
        <p:nvPicPr>
          <p:cNvPr id="14" name="Picture 13">
            <a:extLst>
              <a:ext uri="{FF2B5EF4-FFF2-40B4-BE49-F238E27FC236}">
                <a16:creationId xmlns:a16="http://schemas.microsoft.com/office/drawing/2014/main" id="{1CD842C0-F708-423F-8190-C2800A592E71}"/>
              </a:ext>
            </a:extLst>
          </p:cNvPr>
          <p:cNvPicPr>
            <a:picLocks noChangeAspect="1"/>
          </p:cNvPicPr>
          <p:nvPr userDrawn="1"/>
        </p:nvPicPr>
        <p:blipFill>
          <a:blip r:embed="rId4"/>
          <a:stretch>
            <a:fillRect/>
          </a:stretch>
        </p:blipFill>
        <p:spPr>
          <a:xfrm>
            <a:off x="11030311" y="6006992"/>
            <a:ext cx="922096" cy="691572"/>
          </a:xfrm>
          <a:prstGeom prst="rect">
            <a:avLst/>
          </a:prstGeom>
        </p:spPr>
      </p:pic>
    </p:spTree>
    <p:extLst>
      <p:ext uri="{BB962C8B-B14F-4D97-AF65-F5344CB8AC3E}">
        <p14:creationId xmlns:p14="http://schemas.microsoft.com/office/powerpoint/2010/main" val="4209843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F790C-DDBA-488C-8F8C-C1B5B705E2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90F2A48-B262-48F5-BDBB-EFDB65609189}"/>
              </a:ext>
            </a:extLst>
          </p:cNvPr>
          <p:cNvSpPr>
            <a:spLocks noGrp="1"/>
          </p:cNvSpPr>
          <p:nvPr>
            <p:ph type="dt" sz="half" idx="10"/>
          </p:nvPr>
        </p:nvSpPr>
        <p:spPr/>
        <p:txBody>
          <a:bodyPr/>
          <a:lstStyle/>
          <a:p>
            <a:fld id="{F263DD91-9886-4696-8A5E-022EAD9657E8}" type="datetimeFigureOut">
              <a:rPr lang="en-GB" smtClean="0"/>
              <a:t>30/06/2021</a:t>
            </a:fld>
            <a:endParaRPr lang="en-GB" dirty="0"/>
          </a:p>
        </p:txBody>
      </p:sp>
      <p:sp>
        <p:nvSpPr>
          <p:cNvPr id="4" name="Footer Placeholder 3">
            <a:extLst>
              <a:ext uri="{FF2B5EF4-FFF2-40B4-BE49-F238E27FC236}">
                <a16:creationId xmlns:a16="http://schemas.microsoft.com/office/drawing/2014/main" id="{5B85E56D-3148-4A7D-BECC-D7B887798AF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1E3A756-48B8-4DDA-BB3C-36217FB3F9CB}"/>
              </a:ext>
            </a:extLst>
          </p:cNvPr>
          <p:cNvSpPr>
            <a:spLocks noGrp="1"/>
          </p:cNvSpPr>
          <p:nvPr>
            <p:ph type="sldNum" sz="quarter" idx="12"/>
          </p:nvPr>
        </p:nvSpPr>
        <p:spPr/>
        <p:txBody>
          <a:bodyPr/>
          <a:lstStyle/>
          <a:p>
            <a:fld id="{ECD7506C-29CE-4B08-A671-21206574897B}" type="slidenum">
              <a:rPr lang="en-GB" smtClean="0"/>
              <a:t>‹#›</a:t>
            </a:fld>
            <a:endParaRPr lang="en-GB" dirty="0"/>
          </a:p>
        </p:txBody>
      </p:sp>
    </p:spTree>
    <p:extLst>
      <p:ext uri="{BB962C8B-B14F-4D97-AF65-F5344CB8AC3E}">
        <p14:creationId xmlns:p14="http://schemas.microsoft.com/office/powerpoint/2010/main" val="1828956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974" y="1596"/>
          <a:ext cx="1953" cy="1587"/>
        </p:xfrm>
        <a:graphic>
          <a:graphicData uri="http://schemas.openxmlformats.org/presentationml/2006/ole">
            <mc:AlternateContent xmlns:mc="http://schemas.openxmlformats.org/markup-compatibility/2006">
              <mc:Choice xmlns:v="urn:schemas-microsoft-com:vml" Requires="v">
                <p:oleObj spid="_x0000_s1026" name="think-cell Slide" r:id="rId4" imgW="360" imgH="360" progId="TCLayout.ActiveDocument.1">
                  <p:embed/>
                </p:oleObj>
              </mc:Choice>
              <mc:Fallback>
                <p:oleObj name="think-cell Slide" r:id="rId4" imgW="360" imgH="360" progId="TCLayout.ActiveDocument.1">
                  <p:embed/>
                  <p:pic>
                    <p:nvPicPr>
                      <p:cNvPr id="6" name="Object 5"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4" y="1596"/>
                        <a:ext cx="1953"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a:xfrm>
            <a:off x="468923" y="376928"/>
            <a:ext cx="9969231" cy="649617"/>
          </a:xfrm>
        </p:spPr>
        <p:txBody>
          <a:bodyPr/>
          <a:lstStyle>
            <a:lvl1pPr>
              <a:defRPr/>
            </a:lvl1pPr>
          </a:lstStyle>
          <a:p>
            <a:r>
              <a:rPr lang="en-US" dirty="0"/>
              <a:t>Slide title</a:t>
            </a:r>
            <a:endParaRPr lang="en-GB" dirty="0"/>
          </a:p>
        </p:txBody>
      </p:sp>
      <p:sp>
        <p:nvSpPr>
          <p:cNvPr id="5" name="Text Placeholder 4"/>
          <p:cNvSpPr>
            <a:spLocks noGrp="1"/>
          </p:cNvSpPr>
          <p:nvPr>
            <p:ph type="body" sz="quarter" idx="10" hasCustomPrompt="1"/>
          </p:nvPr>
        </p:nvSpPr>
        <p:spPr>
          <a:xfrm>
            <a:off x="468925" y="1026545"/>
            <a:ext cx="11254153" cy="422845"/>
          </a:xfrm>
        </p:spPr>
        <p:txBody>
          <a:bodyPr/>
          <a:lstStyle>
            <a:lvl1pPr>
              <a:defRPr baseline="0"/>
            </a:lvl1pPr>
          </a:lstStyle>
          <a:p>
            <a:pPr lvl="0"/>
            <a:r>
              <a:rPr lang="en-US"/>
              <a:t>Short summary of key messages from this page</a:t>
            </a:r>
            <a:endParaRPr lang="en-GB"/>
          </a:p>
        </p:txBody>
      </p:sp>
      <p:sp>
        <p:nvSpPr>
          <p:cNvPr id="7" name="Text Placeholder 4">
            <a:extLst>
              <a:ext uri="{FF2B5EF4-FFF2-40B4-BE49-F238E27FC236}">
                <a16:creationId xmlns:a16="http://schemas.microsoft.com/office/drawing/2014/main" id="{742BCF22-3717-43DE-B393-EAD982BF64FF}"/>
              </a:ext>
            </a:extLst>
          </p:cNvPr>
          <p:cNvSpPr>
            <a:spLocks noGrp="1"/>
          </p:cNvSpPr>
          <p:nvPr>
            <p:ph type="body" sz="quarter" idx="11" hasCustomPrompt="1"/>
          </p:nvPr>
        </p:nvSpPr>
        <p:spPr>
          <a:xfrm>
            <a:off x="468925" y="1458016"/>
            <a:ext cx="11254153" cy="5096447"/>
          </a:xfrm>
        </p:spPr>
        <p:txBody>
          <a:bodyPr numCol="2" spcCol="108000"/>
          <a:lstStyle>
            <a:lvl1pPr>
              <a:spcBef>
                <a:spcPts val="0"/>
              </a:spcBef>
              <a:spcAft>
                <a:spcPts val="554"/>
              </a:spcAft>
              <a:defRPr baseline="0"/>
            </a:lvl1pPr>
            <a:lvl2pPr>
              <a:spcBef>
                <a:spcPts val="0"/>
              </a:spcBef>
              <a:spcAft>
                <a:spcPts val="554"/>
              </a:spcAft>
              <a:defRPr/>
            </a:lvl2pPr>
            <a:lvl3pPr>
              <a:spcBef>
                <a:spcPts val="0"/>
              </a:spcBef>
              <a:spcAft>
                <a:spcPts val="554"/>
              </a:spcAft>
              <a:defRPr/>
            </a:lvl3pPr>
            <a:lvl4pPr>
              <a:spcBef>
                <a:spcPts val="0"/>
              </a:spcBef>
              <a:spcAft>
                <a:spcPts val="554"/>
              </a:spcAft>
              <a:defRPr/>
            </a:lvl4pPr>
            <a:lvl5pPr>
              <a:spcBef>
                <a:spcPts val="0"/>
              </a:spcBef>
              <a:spcAft>
                <a:spcPts val="554"/>
              </a:spcAft>
              <a:defRPr/>
            </a:lvl5pPr>
          </a:lstStyle>
          <a:p>
            <a:pPr lvl="0"/>
            <a:r>
              <a:rPr lang="en-US"/>
              <a:t>Body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28264719"/>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536969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2EF51-A59B-49D8-B145-C6D2C372DEBA}"/>
              </a:ext>
            </a:extLst>
          </p:cNvPr>
          <p:cNvSpPr>
            <a:spLocks noGrp="1"/>
          </p:cNvSpPr>
          <p:nvPr>
            <p:ph type="title"/>
          </p:nvPr>
        </p:nvSpPr>
        <p:spPr>
          <a:xfrm>
            <a:off x="1713271" y="2183825"/>
            <a:ext cx="7886700" cy="689541"/>
          </a:xfrm>
        </p:spPr>
        <p:txBody>
          <a:bodyPr anchor="t"/>
          <a:lstStyle/>
          <a:p>
            <a:pPr algn="ctr"/>
            <a:r>
              <a:rPr lang="en-GB" dirty="0">
                <a:solidFill>
                  <a:schemeClr val="accent1"/>
                </a:solidFill>
                <a:latin typeface="Arial"/>
                <a:cs typeface="Arial"/>
              </a:rPr>
              <a:t>Breast 2 week wait performance up to April 2021</a:t>
            </a:r>
            <a:br>
              <a:rPr lang="en-GB" dirty="0">
                <a:solidFill>
                  <a:schemeClr val="accent1"/>
                </a:solidFill>
                <a:latin typeface="Arial"/>
                <a:cs typeface="Arial"/>
              </a:rPr>
            </a:br>
            <a:br>
              <a:rPr lang="en-GB" dirty="0">
                <a:solidFill>
                  <a:schemeClr val="accent1"/>
                </a:solidFill>
                <a:latin typeface="Arial"/>
                <a:cs typeface="Arial"/>
              </a:rPr>
            </a:br>
            <a:r>
              <a:rPr lang="en-GB" b="1" dirty="0">
                <a:solidFill>
                  <a:schemeClr val="accent1"/>
                </a:solidFill>
                <a:latin typeface="Arial"/>
                <a:cs typeface="Arial"/>
              </a:rPr>
              <a:t>South West Region</a:t>
            </a:r>
            <a:endParaRPr lang="en-US" dirty="0">
              <a:solidFill>
                <a:schemeClr val="accent1"/>
              </a:solidFill>
            </a:endParaRPr>
          </a:p>
        </p:txBody>
      </p:sp>
    </p:spTree>
    <p:extLst>
      <p:ext uri="{BB962C8B-B14F-4D97-AF65-F5344CB8AC3E}">
        <p14:creationId xmlns:p14="http://schemas.microsoft.com/office/powerpoint/2010/main" val="2180431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3DA26807-2424-4C8E-8929-9752287D29AE}"/>
              </a:ext>
            </a:extLst>
          </p:cNvPr>
          <p:cNvSpPr>
            <a:spLocks noGrp="1"/>
          </p:cNvSpPr>
          <p:nvPr>
            <p:ph type="title"/>
          </p:nvPr>
        </p:nvSpPr>
        <p:spPr>
          <a:xfrm>
            <a:off x="1856658" y="464986"/>
            <a:ext cx="7476923" cy="753994"/>
          </a:xfrm>
        </p:spPr>
        <p:txBody>
          <a:bodyPr/>
          <a:lstStyle/>
          <a:p>
            <a:r>
              <a:rPr lang="en-GB" sz="2700" dirty="0">
                <a:solidFill>
                  <a:srgbClr val="005EB8"/>
                </a:solidFill>
                <a:latin typeface="Arial"/>
                <a:cs typeface="Arial"/>
              </a:rPr>
              <a:t>Actions and Next Steps</a:t>
            </a:r>
          </a:p>
        </p:txBody>
      </p:sp>
      <p:sp>
        <p:nvSpPr>
          <p:cNvPr id="128" name="Rectangle 127">
            <a:extLst>
              <a:ext uri="{FF2B5EF4-FFF2-40B4-BE49-F238E27FC236}">
                <a16:creationId xmlns:a16="http://schemas.microsoft.com/office/drawing/2014/main" id="{9AE63513-167A-469B-8AB8-30465FB6A68B}"/>
              </a:ext>
            </a:extLst>
          </p:cNvPr>
          <p:cNvSpPr/>
          <p:nvPr/>
        </p:nvSpPr>
        <p:spPr>
          <a:xfrm>
            <a:off x="4200629" y="1388487"/>
            <a:ext cx="1962125" cy="332308"/>
          </a:xfrm>
          <a:prstGeom prst="rect">
            <a:avLst/>
          </a:prstGeom>
          <a:solidFill>
            <a:srgbClr val="0065B7"/>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85817">
              <a:defRPr/>
            </a:pPr>
            <a:r>
              <a:rPr lang="en-GB" sz="800" b="1" kern="0" dirty="0">
                <a:solidFill>
                  <a:schemeClr val="bg1"/>
                </a:solidFill>
                <a:latin typeface="Arial" panose="020B0604020202020204" pitchFamily="34" charset="0"/>
                <a:ea typeface="MS PGothic"/>
                <a:cs typeface="Arial" panose="020B0604020202020204" pitchFamily="34" charset="0"/>
              </a:rPr>
              <a:t>Addressing Backlog of Patients</a:t>
            </a:r>
            <a:endParaRPr lang="en-GB" sz="831" b="1" dirty="0">
              <a:solidFill>
                <a:schemeClr val="bg1"/>
              </a:solidFill>
              <a:cs typeface="Arial" panose="020B0604020202020204" pitchFamily="34" charset="0"/>
            </a:endParaRPr>
          </a:p>
        </p:txBody>
      </p:sp>
      <p:sp>
        <p:nvSpPr>
          <p:cNvPr id="113" name="Rectangle 112">
            <a:extLst>
              <a:ext uri="{FF2B5EF4-FFF2-40B4-BE49-F238E27FC236}">
                <a16:creationId xmlns:a16="http://schemas.microsoft.com/office/drawing/2014/main" id="{6C8046D5-5BB8-45BC-B4E9-AF2BA0E6E5E9}"/>
              </a:ext>
            </a:extLst>
          </p:cNvPr>
          <p:cNvSpPr/>
          <p:nvPr/>
        </p:nvSpPr>
        <p:spPr>
          <a:xfrm>
            <a:off x="4200628" y="1860699"/>
            <a:ext cx="1939112" cy="989033"/>
          </a:xfrm>
          <a:prstGeom prst="rect">
            <a:avLst/>
          </a:prstGeom>
          <a:solidFill>
            <a:schemeClr val="bg1">
              <a:lumMod val="95000"/>
            </a:schemeClr>
          </a:solidFill>
          <a:ln w="25400" cap="flat" cmpd="sng" algn="ctr">
            <a:solidFill>
              <a:srgbClr val="002060"/>
            </a:solid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685817">
              <a:defRPr/>
            </a:pPr>
            <a:r>
              <a:rPr lang="en-GB" sz="800" dirty="0">
                <a:solidFill>
                  <a:schemeClr val="tx1"/>
                </a:solidFill>
                <a:latin typeface="Arial" panose="020B0604020202020204" pitchFamily="34" charset="0"/>
                <a:cs typeface="Arial" panose="020B0604020202020204" pitchFamily="34" charset="0"/>
              </a:rPr>
              <a:t>Proactively contact all patients on the waiting list - clinical expert to prioritise referrals via a triage process and to manage expectations about the current waiting times for their first appointment</a:t>
            </a:r>
            <a:endParaRPr lang="en-US" sz="800" dirty="0">
              <a:solidFill>
                <a:schemeClr val="tx1"/>
              </a:solidFill>
            </a:endParaRPr>
          </a:p>
        </p:txBody>
      </p:sp>
      <p:sp>
        <p:nvSpPr>
          <p:cNvPr id="130" name="Rectangle 129">
            <a:extLst>
              <a:ext uri="{FF2B5EF4-FFF2-40B4-BE49-F238E27FC236}">
                <a16:creationId xmlns:a16="http://schemas.microsoft.com/office/drawing/2014/main" id="{731C0BBD-A4D7-49A4-AC08-7CA5898360EF}"/>
              </a:ext>
            </a:extLst>
          </p:cNvPr>
          <p:cNvSpPr/>
          <p:nvPr/>
        </p:nvSpPr>
        <p:spPr>
          <a:xfrm rot="16200000">
            <a:off x="1235158" y="5621966"/>
            <a:ext cx="1218998" cy="332308"/>
          </a:xfrm>
          <a:prstGeom prst="rect">
            <a:avLst/>
          </a:prstGeom>
          <a:solidFill>
            <a:schemeClr val="accent2">
              <a:lumMod val="50000"/>
            </a:schemeClr>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85817">
              <a:defRPr/>
            </a:pPr>
            <a:r>
              <a:rPr lang="en-GB" sz="800" b="1" kern="0" dirty="0">
                <a:solidFill>
                  <a:schemeClr val="bg1"/>
                </a:solidFill>
                <a:cs typeface="Arial"/>
              </a:rPr>
              <a:t>Supporting Actions </a:t>
            </a:r>
            <a:endParaRPr lang="en-GB" sz="800" b="1" kern="0" dirty="0">
              <a:solidFill>
                <a:schemeClr val="bg1"/>
              </a:solidFill>
              <a:cs typeface="Arial" panose="020B0604020202020204" pitchFamily="34" charset="0"/>
            </a:endParaRPr>
          </a:p>
        </p:txBody>
      </p:sp>
      <p:sp>
        <p:nvSpPr>
          <p:cNvPr id="36" name="Rectangle 35">
            <a:extLst>
              <a:ext uri="{FF2B5EF4-FFF2-40B4-BE49-F238E27FC236}">
                <a16:creationId xmlns:a16="http://schemas.microsoft.com/office/drawing/2014/main" id="{33747F2E-5653-4732-80BD-74A0D6B543F0}"/>
              </a:ext>
            </a:extLst>
          </p:cNvPr>
          <p:cNvSpPr/>
          <p:nvPr/>
        </p:nvSpPr>
        <p:spPr>
          <a:xfrm>
            <a:off x="6270870" y="2394433"/>
            <a:ext cx="1962125" cy="690620"/>
          </a:xfrm>
          <a:prstGeom prst="rect">
            <a:avLst/>
          </a:prstGeom>
          <a:solidFill>
            <a:schemeClr val="bg1">
              <a:lumMod val="95000"/>
            </a:schemeClr>
          </a:solidFill>
          <a:ln w="25400" cap="flat" cmpd="sng" algn="ctr">
            <a:solidFill>
              <a:srgbClr val="002060"/>
            </a:solid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685817">
              <a:defRPr/>
            </a:pPr>
            <a:r>
              <a:rPr lang="en-GB" sz="800" dirty="0">
                <a:solidFill>
                  <a:srgbClr val="000000"/>
                </a:solidFill>
                <a:latin typeface="Arial" panose="020B0604020202020204" pitchFamily="34" charset="0"/>
                <a:cs typeface="Arial"/>
              </a:rPr>
              <a:t>Cancer Alliance to approach Public Health England Screening Commissioners to discuss potential of screening workforce supporting symptomatic referrals</a:t>
            </a:r>
          </a:p>
        </p:txBody>
      </p:sp>
      <p:sp>
        <p:nvSpPr>
          <p:cNvPr id="29" name="Rectangle 28">
            <a:extLst>
              <a:ext uri="{FF2B5EF4-FFF2-40B4-BE49-F238E27FC236}">
                <a16:creationId xmlns:a16="http://schemas.microsoft.com/office/drawing/2014/main" id="{38B9E019-71F9-4100-B2B4-1EA6508E682B}"/>
              </a:ext>
            </a:extLst>
          </p:cNvPr>
          <p:cNvSpPr/>
          <p:nvPr/>
        </p:nvSpPr>
        <p:spPr>
          <a:xfrm>
            <a:off x="6274298" y="3191912"/>
            <a:ext cx="1954215" cy="332309"/>
          </a:xfrm>
          <a:prstGeom prst="rect">
            <a:avLst/>
          </a:prstGeom>
          <a:solidFill>
            <a:schemeClr val="bg1">
              <a:lumMod val="95000"/>
            </a:schemeClr>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685800">
              <a:defRPr/>
            </a:pPr>
            <a:r>
              <a:rPr lang="en-GB" sz="800" dirty="0">
                <a:solidFill>
                  <a:prstClr val="black"/>
                </a:solidFill>
                <a:latin typeface="Arial" panose="020B0604020202020204" pitchFamily="34" charset="0"/>
                <a:cs typeface="Arial" panose="020B0604020202020204" pitchFamily="34" charset="0"/>
              </a:rPr>
              <a:t>Cancer Alliance to attempt to expedite purchase of an extra imaging vehicle</a:t>
            </a:r>
          </a:p>
        </p:txBody>
      </p:sp>
      <p:sp>
        <p:nvSpPr>
          <p:cNvPr id="139" name="Rectangle 138">
            <a:extLst>
              <a:ext uri="{FF2B5EF4-FFF2-40B4-BE49-F238E27FC236}">
                <a16:creationId xmlns:a16="http://schemas.microsoft.com/office/drawing/2014/main" id="{D8935878-3309-40BF-8B40-53FEE65FACB6}"/>
              </a:ext>
            </a:extLst>
          </p:cNvPr>
          <p:cNvSpPr/>
          <p:nvPr/>
        </p:nvSpPr>
        <p:spPr>
          <a:xfrm>
            <a:off x="2117997" y="5663122"/>
            <a:ext cx="1952229" cy="685371"/>
          </a:xfrm>
          <a:prstGeom prst="rect">
            <a:avLst/>
          </a:prstGeom>
          <a:solidFill>
            <a:schemeClr val="accent2">
              <a:lumMod val="90000"/>
            </a:schemeClr>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685800"/>
            <a:r>
              <a:rPr lang="en-GB" sz="800" dirty="0">
                <a:solidFill>
                  <a:prstClr val="black"/>
                </a:solidFill>
                <a:latin typeface="Arial" panose="020B0604020202020204" pitchFamily="34" charset="0"/>
                <a:cs typeface="Arial" panose="020B0604020202020204" pitchFamily="34" charset="0"/>
              </a:rPr>
              <a:t>Regional confirmation that provider Trusts participating in the provision of mutual aid will be exempt from punitive measures should cancer waiting time performance be detrimentally affected</a:t>
            </a:r>
            <a:endParaRPr lang="en-GB" sz="800" dirty="0">
              <a:solidFill>
                <a:schemeClr val="tx1"/>
              </a:solidFill>
              <a:latin typeface="Arial"/>
              <a:cs typeface="Calibri"/>
            </a:endParaRPr>
          </a:p>
        </p:txBody>
      </p:sp>
      <p:sp>
        <p:nvSpPr>
          <p:cNvPr id="34" name="Rectangle 33">
            <a:extLst>
              <a:ext uri="{FF2B5EF4-FFF2-40B4-BE49-F238E27FC236}">
                <a16:creationId xmlns:a16="http://schemas.microsoft.com/office/drawing/2014/main" id="{DB1C51C9-6EFC-4F9C-8846-0857E2C39D1A}"/>
              </a:ext>
            </a:extLst>
          </p:cNvPr>
          <p:cNvSpPr/>
          <p:nvPr/>
        </p:nvSpPr>
        <p:spPr>
          <a:xfrm>
            <a:off x="8311141" y="1395428"/>
            <a:ext cx="1954215" cy="332308"/>
          </a:xfrm>
          <a:prstGeom prst="rect">
            <a:avLst/>
          </a:prstGeom>
          <a:solidFill>
            <a:srgbClr val="0065B7"/>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800" b="1" kern="0" dirty="0">
                <a:solidFill>
                  <a:schemeClr val="bg1"/>
                </a:solidFill>
                <a:cs typeface="Arial"/>
              </a:rPr>
              <a:t>Managing New Referrals</a:t>
            </a:r>
          </a:p>
        </p:txBody>
      </p:sp>
      <p:sp>
        <p:nvSpPr>
          <p:cNvPr id="142" name="Rectangle 141">
            <a:extLst>
              <a:ext uri="{FF2B5EF4-FFF2-40B4-BE49-F238E27FC236}">
                <a16:creationId xmlns:a16="http://schemas.microsoft.com/office/drawing/2014/main" id="{F238DDF8-9463-46CC-B44D-A48DC4BEDA36}"/>
              </a:ext>
            </a:extLst>
          </p:cNvPr>
          <p:cNvSpPr/>
          <p:nvPr/>
        </p:nvSpPr>
        <p:spPr>
          <a:xfrm>
            <a:off x="2145372" y="1844763"/>
            <a:ext cx="1962125" cy="1461880"/>
          </a:xfrm>
          <a:prstGeom prst="rect">
            <a:avLst/>
          </a:prstGeom>
          <a:solidFill>
            <a:schemeClr val="bg1">
              <a:lumMod val="95000"/>
            </a:schemeClr>
          </a:solidFill>
          <a:ln w="25400" cap="flat" cmpd="sng" algn="ctr">
            <a:solidFill>
              <a:srgbClr val="002060"/>
            </a:solid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800" dirty="0">
                <a:solidFill>
                  <a:schemeClr val="tx1"/>
                </a:solidFill>
                <a:latin typeface="Arial" panose="020B0604020202020204" pitchFamily="34" charset="0"/>
                <a:cs typeface="Arial" panose="020B0604020202020204" pitchFamily="34" charset="0"/>
              </a:rPr>
              <a:t>All centres to consider capacity to support for mutual aid (either patient numbers or specified staff resource)</a:t>
            </a:r>
            <a:endParaRPr lang="en-GB" sz="800" dirty="0">
              <a:solidFill>
                <a:schemeClr val="tx1"/>
              </a:solidFill>
              <a:latin typeface="Arial" panose="020B0604020202020204" pitchFamily="34" charset="0"/>
            </a:endParaRPr>
          </a:p>
          <a:p>
            <a:r>
              <a:rPr lang="en-GB" sz="800" dirty="0">
                <a:solidFill>
                  <a:schemeClr val="tx1"/>
                </a:solidFill>
                <a:latin typeface="Arial" panose="020B0604020202020204" pitchFamily="34" charset="0"/>
                <a:cs typeface="Arial" panose="020B0604020202020204" pitchFamily="34" charset="0"/>
              </a:rPr>
              <a:t>Initial offers from:</a:t>
            </a:r>
            <a:endParaRPr lang="en-GB" sz="800" dirty="0">
              <a:solidFill>
                <a:schemeClr val="tx1"/>
              </a:solidFill>
              <a:latin typeface="Arial" panose="020B0604020202020204" pitchFamily="34" charset="0"/>
            </a:endParaRPr>
          </a:p>
          <a:p>
            <a:pPr marL="173736" indent="-173736">
              <a:buFont typeface="Arial" panose="020B0604020202020204" pitchFamily="34" charset="0"/>
              <a:buChar char="•"/>
            </a:pPr>
            <a:r>
              <a:rPr lang="en-GB" sz="800" dirty="0" err="1">
                <a:solidFill>
                  <a:schemeClr val="tx1"/>
                </a:solidFill>
                <a:latin typeface="Arial" panose="020B0604020202020204" pitchFamily="34" charset="0"/>
                <a:cs typeface="Arial" panose="020B0604020202020204" pitchFamily="34" charset="0"/>
              </a:rPr>
              <a:t>Glos</a:t>
            </a:r>
            <a:r>
              <a:rPr lang="en-GB" sz="800" dirty="0">
                <a:solidFill>
                  <a:schemeClr val="tx1"/>
                </a:solidFill>
                <a:latin typeface="Arial" panose="020B0604020202020204" pitchFamily="34" charset="0"/>
                <a:cs typeface="Arial" panose="020B0604020202020204" pitchFamily="34" charset="0"/>
              </a:rPr>
              <a:t> (consultants trained in u/s for patients &lt;40 </a:t>
            </a:r>
            <a:r>
              <a:rPr lang="en-GB" sz="800" dirty="0" err="1">
                <a:solidFill>
                  <a:schemeClr val="tx1"/>
                </a:solidFill>
                <a:latin typeface="Arial" panose="020B0604020202020204" pitchFamily="34" charset="0"/>
                <a:cs typeface="Arial" panose="020B0604020202020204" pitchFamily="34" charset="0"/>
              </a:rPr>
              <a:t>yrs</a:t>
            </a:r>
            <a:r>
              <a:rPr lang="en-GB" sz="800" dirty="0">
                <a:solidFill>
                  <a:schemeClr val="tx1"/>
                </a:solidFill>
                <a:latin typeface="Arial" panose="020B0604020202020204" pitchFamily="34" charset="0"/>
                <a:cs typeface="Arial" panose="020B0604020202020204" pitchFamily="34" charset="0"/>
              </a:rPr>
              <a:t>)</a:t>
            </a:r>
            <a:endParaRPr lang="en-GB" sz="800" dirty="0">
              <a:solidFill>
                <a:schemeClr val="tx1"/>
              </a:solidFill>
              <a:latin typeface="Arial" panose="020B0604020202020204" pitchFamily="34" charset="0"/>
            </a:endParaRPr>
          </a:p>
          <a:p>
            <a:pPr marL="173736" indent="-173736">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Somerset – options to be explored and confirmed</a:t>
            </a:r>
            <a:endParaRPr lang="en-GB" sz="800" dirty="0">
              <a:solidFill>
                <a:schemeClr val="tx1"/>
              </a:solidFill>
              <a:latin typeface="Arial" panose="020B0604020202020204" pitchFamily="34" charset="0"/>
            </a:endParaRPr>
          </a:p>
          <a:p>
            <a:pPr marL="173736" indent="-173736">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RUH Bath – options to be explored and confirmed</a:t>
            </a:r>
          </a:p>
          <a:p>
            <a:pPr marL="173736" indent="-173736">
              <a:buFont typeface="Arial" panose="020B0604020202020204" pitchFamily="34" charset="0"/>
              <a:buChar char="•"/>
            </a:pPr>
            <a:r>
              <a:rPr lang="en-GB" sz="800" dirty="0">
                <a:solidFill>
                  <a:schemeClr val="tx1"/>
                </a:solidFill>
                <a:latin typeface="Arial" panose="020B0604020202020204" pitchFamily="34" charset="0"/>
                <a:cs typeface="Arial" panose="020B0604020202020204" pitchFamily="34" charset="0"/>
              </a:rPr>
              <a:t>Utilise GLANSO to support WLI</a:t>
            </a:r>
            <a:endParaRPr lang="en-GB" sz="800" dirty="0">
              <a:solidFill>
                <a:schemeClr val="tx1"/>
              </a:solidFill>
              <a:latin typeface="Arial" panose="020B0604020202020204" pitchFamily="34" charset="0"/>
            </a:endParaRPr>
          </a:p>
        </p:txBody>
      </p:sp>
      <p:sp>
        <p:nvSpPr>
          <p:cNvPr id="24" name="Rectangle 23">
            <a:extLst>
              <a:ext uri="{FF2B5EF4-FFF2-40B4-BE49-F238E27FC236}">
                <a16:creationId xmlns:a16="http://schemas.microsoft.com/office/drawing/2014/main" id="{B72D1041-2316-4088-AA05-B752CB58927F}"/>
              </a:ext>
            </a:extLst>
          </p:cNvPr>
          <p:cNvSpPr/>
          <p:nvPr/>
        </p:nvSpPr>
        <p:spPr>
          <a:xfrm>
            <a:off x="2145373" y="1377709"/>
            <a:ext cx="1962125" cy="332308"/>
          </a:xfrm>
          <a:prstGeom prst="rect">
            <a:avLst/>
          </a:prstGeom>
          <a:solidFill>
            <a:srgbClr val="0065B7"/>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757529">
              <a:spcAft>
                <a:spcPts val="554"/>
              </a:spcAft>
              <a:defRPr/>
            </a:pPr>
            <a:r>
              <a:rPr lang="en-GB" sz="800" b="1" kern="0" dirty="0">
                <a:solidFill>
                  <a:schemeClr val="bg1"/>
                </a:solidFill>
              </a:rPr>
              <a:t>Mutual Aid Support</a:t>
            </a:r>
            <a:endParaRPr lang="en-US" dirty="0">
              <a:solidFill>
                <a:schemeClr val="bg1"/>
              </a:solidFill>
            </a:endParaRPr>
          </a:p>
        </p:txBody>
      </p:sp>
      <p:sp>
        <p:nvSpPr>
          <p:cNvPr id="38" name="Rectangle 37">
            <a:extLst>
              <a:ext uri="{FF2B5EF4-FFF2-40B4-BE49-F238E27FC236}">
                <a16:creationId xmlns:a16="http://schemas.microsoft.com/office/drawing/2014/main" id="{E0BB3DC2-A651-4047-ABCF-E7626ACA47B2}"/>
              </a:ext>
            </a:extLst>
          </p:cNvPr>
          <p:cNvSpPr/>
          <p:nvPr/>
        </p:nvSpPr>
        <p:spPr>
          <a:xfrm>
            <a:off x="6267443" y="1397290"/>
            <a:ext cx="1962125" cy="332308"/>
          </a:xfrm>
          <a:prstGeom prst="rect">
            <a:avLst/>
          </a:prstGeom>
          <a:solidFill>
            <a:srgbClr val="0065B7"/>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757529" fontAlgn="base">
              <a:spcAft>
                <a:spcPts val="554"/>
              </a:spcAft>
              <a:defRPr/>
            </a:pPr>
            <a:r>
              <a:rPr lang="en-GB" sz="800" b="1" kern="0" dirty="0">
                <a:solidFill>
                  <a:schemeClr val="bg1"/>
                </a:solidFill>
                <a:cs typeface="Arial"/>
              </a:rPr>
              <a:t>Releasing Capacity</a:t>
            </a:r>
          </a:p>
        </p:txBody>
      </p:sp>
      <p:sp>
        <p:nvSpPr>
          <p:cNvPr id="33" name="Rectangle 32">
            <a:extLst>
              <a:ext uri="{FF2B5EF4-FFF2-40B4-BE49-F238E27FC236}">
                <a16:creationId xmlns:a16="http://schemas.microsoft.com/office/drawing/2014/main" id="{1FAB4E14-A659-4A19-8269-28650CD07321}"/>
              </a:ext>
            </a:extLst>
          </p:cNvPr>
          <p:cNvSpPr/>
          <p:nvPr/>
        </p:nvSpPr>
        <p:spPr>
          <a:xfrm>
            <a:off x="2145371" y="3368315"/>
            <a:ext cx="1962125" cy="625784"/>
          </a:xfrm>
          <a:prstGeom prst="rect">
            <a:avLst/>
          </a:prstGeom>
          <a:solidFill>
            <a:schemeClr val="bg1">
              <a:lumMod val="95000"/>
            </a:schemeClr>
          </a:solidFill>
          <a:ln w="25400" cap="flat" cmpd="sng" algn="ctr">
            <a:solidFill>
              <a:srgbClr val="002060"/>
            </a:solid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685800">
              <a:defRPr/>
            </a:pPr>
            <a:r>
              <a:rPr lang="en-GB" sz="800" dirty="0">
                <a:solidFill>
                  <a:schemeClr val="tx1"/>
                </a:solidFill>
                <a:latin typeface="Arial" panose="020B0604020202020204" pitchFamily="34" charset="0"/>
                <a:cs typeface="Arial" panose="020B0604020202020204" pitchFamily="34" charset="0"/>
              </a:rPr>
              <a:t>Support and facilitation for  triage process:</a:t>
            </a:r>
          </a:p>
          <a:p>
            <a:pPr marL="171450" indent="-171450" defTabSz="685800">
              <a:buFont typeface="Arial" panose="020B0604020202020204" pitchFamily="34" charset="0"/>
              <a:buChar char="•"/>
              <a:defRPr/>
            </a:pPr>
            <a:r>
              <a:rPr lang="en-GB" sz="800" dirty="0">
                <a:solidFill>
                  <a:schemeClr val="tx1"/>
                </a:solidFill>
                <a:latin typeface="Arial" panose="020B0604020202020204" pitchFamily="34" charset="0"/>
                <a:cs typeface="Arial" panose="020B0604020202020204" pitchFamily="34" charset="0"/>
              </a:rPr>
              <a:t>YDH – triage for pure breast pain </a:t>
            </a:r>
          </a:p>
          <a:p>
            <a:pPr marL="171450" indent="-171450" defTabSz="685800">
              <a:buFont typeface="Arial" panose="020B0604020202020204" pitchFamily="34" charset="0"/>
              <a:buChar char="•"/>
              <a:defRPr/>
            </a:pPr>
            <a:r>
              <a:rPr lang="en-GB" sz="800" dirty="0">
                <a:solidFill>
                  <a:schemeClr val="tx1"/>
                </a:solidFill>
                <a:latin typeface="Arial" panose="020B0604020202020204" pitchFamily="34" charset="0"/>
                <a:cs typeface="Arial" panose="020B0604020202020204" pitchFamily="34" charset="0"/>
              </a:rPr>
              <a:t>Others?</a:t>
            </a:r>
          </a:p>
        </p:txBody>
      </p:sp>
      <p:sp>
        <p:nvSpPr>
          <p:cNvPr id="45" name="Rectangle 44">
            <a:extLst>
              <a:ext uri="{FF2B5EF4-FFF2-40B4-BE49-F238E27FC236}">
                <a16:creationId xmlns:a16="http://schemas.microsoft.com/office/drawing/2014/main" id="{3E06A652-F3BE-485D-9505-B44350DF74A6}"/>
              </a:ext>
            </a:extLst>
          </p:cNvPr>
          <p:cNvSpPr/>
          <p:nvPr/>
        </p:nvSpPr>
        <p:spPr>
          <a:xfrm>
            <a:off x="8329887" y="1763851"/>
            <a:ext cx="1962125" cy="824461"/>
          </a:xfrm>
          <a:prstGeom prst="rect">
            <a:avLst/>
          </a:prstGeom>
          <a:solidFill>
            <a:schemeClr val="bg1">
              <a:lumMod val="95000"/>
            </a:schemeClr>
          </a:solidFill>
          <a:ln w="25400" cap="flat" cmpd="sng" algn="ctr">
            <a:solidFill>
              <a:srgbClr val="002060"/>
            </a:solid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685800">
              <a:defRPr/>
            </a:pPr>
            <a:r>
              <a:rPr lang="en-GB" sz="800" dirty="0">
                <a:solidFill>
                  <a:schemeClr val="tx1"/>
                </a:solidFill>
                <a:latin typeface="Arial" panose="020B0604020202020204" pitchFamily="34" charset="0"/>
                <a:cs typeface="Arial" panose="020B0604020202020204" pitchFamily="34" charset="0"/>
              </a:rPr>
              <a:t>New BNSSG suspected cancer referral form to include details that indicate if the GP has a high degree or low degree of concern for publication on REMEDY by Thursday 1st July 2021</a:t>
            </a:r>
            <a:endParaRPr lang="en-GB" sz="800" dirty="0">
              <a:solidFill>
                <a:srgbClr val="000000"/>
              </a:solidFill>
              <a:latin typeface="Arial" panose="020B0604020202020204" pitchFamily="34" charset="0"/>
              <a:cs typeface="Arial"/>
            </a:endParaRPr>
          </a:p>
        </p:txBody>
      </p:sp>
      <p:sp>
        <p:nvSpPr>
          <p:cNvPr id="31" name="Rectangle 30">
            <a:extLst>
              <a:ext uri="{FF2B5EF4-FFF2-40B4-BE49-F238E27FC236}">
                <a16:creationId xmlns:a16="http://schemas.microsoft.com/office/drawing/2014/main" id="{344B03E8-9A48-4100-9496-811D4ECE6F95}"/>
              </a:ext>
            </a:extLst>
          </p:cNvPr>
          <p:cNvSpPr/>
          <p:nvPr/>
        </p:nvSpPr>
        <p:spPr>
          <a:xfrm>
            <a:off x="2117996" y="5178622"/>
            <a:ext cx="1952229" cy="382375"/>
          </a:xfrm>
          <a:prstGeom prst="rect">
            <a:avLst/>
          </a:prstGeom>
          <a:solidFill>
            <a:schemeClr val="accent2">
              <a:lumMod val="90000"/>
            </a:schemeClr>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685817">
              <a:defRPr/>
            </a:pPr>
            <a:r>
              <a:rPr lang="en-GB" sz="800" dirty="0">
                <a:solidFill>
                  <a:schemeClr val="tx1"/>
                </a:solidFill>
                <a:latin typeface="Arial" panose="020B0604020202020204" pitchFamily="34" charset="0"/>
                <a:cs typeface="Arial" panose="020B0604020202020204" pitchFamily="34" charset="0"/>
              </a:rPr>
              <a:t>Details of the GLANSO option to be shared with provider Trusts</a:t>
            </a:r>
            <a:endParaRPr lang="en-US" sz="800" dirty="0">
              <a:solidFill>
                <a:schemeClr val="tx1"/>
              </a:solidFill>
            </a:endParaRPr>
          </a:p>
        </p:txBody>
      </p:sp>
      <p:sp>
        <p:nvSpPr>
          <p:cNvPr id="37" name="Rectangle 36">
            <a:extLst>
              <a:ext uri="{FF2B5EF4-FFF2-40B4-BE49-F238E27FC236}">
                <a16:creationId xmlns:a16="http://schemas.microsoft.com/office/drawing/2014/main" id="{82BBFA64-1074-4976-B8F7-E2E24600804A}"/>
              </a:ext>
            </a:extLst>
          </p:cNvPr>
          <p:cNvSpPr/>
          <p:nvPr/>
        </p:nvSpPr>
        <p:spPr>
          <a:xfrm>
            <a:off x="8378456" y="5676563"/>
            <a:ext cx="1965346" cy="716451"/>
          </a:xfrm>
          <a:prstGeom prst="rect">
            <a:avLst/>
          </a:prstGeom>
          <a:solidFill>
            <a:schemeClr val="accent2">
              <a:lumMod val="90000"/>
            </a:schemeClr>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r>
              <a:rPr lang="en-GB" sz="800" dirty="0">
                <a:solidFill>
                  <a:schemeClr val="dk1"/>
                </a:solidFill>
                <a:latin typeface="Arial" panose="020B0604020202020204" pitchFamily="34" charset="0"/>
                <a:cs typeface="Arial" panose="020B0604020202020204" pitchFamily="34" charset="0"/>
              </a:rPr>
              <a:t>National steer required re: Stoke / Liverpool model, to triage referrals purely on age, was ratified via an emergency governance process; not considered appropriate by CAG</a:t>
            </a:r>
          </a:p>
        </p:txBody>
      </p:sp>
      <p:sp>
        <p:nvSpPr>
          <p:cNvPr id="40" name="Rectangle 39">
            <a:extLst>
              <a:ext uri="{FF2B5EF4-FFF2-40B4-BE49-F238E27FC236}">
                <a16:creationId xmlns:a16="http://schemas.microsoft.com/office/drawing/2014/main" id="{5BBEB371-CDCC-4E0A-B0ED-4A17A79B3F1F}"/>
              </a:ext>
            </a:extLst>
          </p:cNvPr>
          <p:cNvSpPr/>
          <p:nvPr/>
        </p:nvSpPr>
        <p:spPr>
          <a:xfrm>
            <a:off x="6267443" y="1771515"/>
            <a:ext cx="1962125" cy="523097"/>
          </a:xfrm>
          <a:prstGeom prst="rect">
            <a:avLst/>
          </a:prstGeom>
          <a:solidFill>
            <a:schemeClr val="bg1">
              <a:lumMod val="95000"/>
            </a:schemeClr>
          </a:solidFill>
          <a:ln w="25400" cap="flat" cmpd="sng" algn="ctr">
            <a:solidFill>
              <a:srgbClr val="002060"/>
            </a:solid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685817">
              <a:defRPr/>
            </a:pPr>
            <a:r>
              <a:rPr lang="en-GB" sz="800" dirty="0">
                <a:solidFill>
                  <a:schemeClr val="tx1"/>
                </a:solidFill>
                <a:latin typeface="Arial" panose="020B0604020202020204" pitchFamily="34" charset="0"/>
                <a:cs typeface="Arial" panose="020B0604020202020204" pitchFamily="34" charset="0"/>
              </a:rPr>
              <a:t>Surgeons trained in ultrasound to consider availability to provide lists for patients under the age of 40 with minimal assistance from radiology</a:t>
            </a:r>
            <a:endParaRPr lang="en-GB" sz="800" dirty="0">
              <a:solidFill>
                <a:schemeClr val="tx1"/>
              </a:solidFill>
              <a:latin typeface="Arial"/>
              <a:cs typeface="Arial"/>
            </a:endParaRPr>
          </a:p>
        </p:txBody>
      </p:sp>
      <p:sp>
        <p:nvSpPr>
          <p:cNvPr id="47" name="Rectangle 46">
            <a:extLst>
              <a:ext uri="{FF2B5EF4-FFF2-40B4-BE49-F238E27FC236}">
                <a16:creationId xmlns:a16="http://schemas.microsoft.com/office/drawing/2014/main" id="{89CA7957-9A81-4486-8BDD-BD012D9E4F8D}"/>
              </a:ext>
            </a:extLst>
          </p:cNvPr>
          <p:cNvSpPr/>
          <p:nvPr/>
        </p:nvSpPr>
        <p:spPr>
          <a:xfrm>
            <a:off x="4211854" y="2985411"/>
            <a:ext cx="1962125" cy="690620"/>
          </a:xfrm>
          <a:prstGeom prst="rect">
            <a:avLst/>
          </a:prstGeom>
          <a:solidFill>
            <a:schemeClr val="bg1">
              <a:lumMod val="95000"/>
            </a:schemeClr>
          </a:solidFill>
          <a:ln w="25400" cap="flat" cmpd="sng" algn="ctr">
            <a:solidFill>
              <a:srgbClr val="002060"/>
            </a:solid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889000" fontAlgn="base"/>
            <a:r>
              <a:rPr lang="en-GB" sz="800" dirty="0">
                <a:solidFill>
                  <a:schemeClr val="tx1"/>
                </a:solidFill>
                <a:latin typeface="Arial" panose="020B0604020202020204" pitchFamily="34" charset="0"/>
                <a:cs typeface="Arial" panose="020B0604020202020204" pitchFamily="34" charset="0"/>
              </a:rPr>
              <a:t>Development of script to align the messages given to patients about expected waiting times for first appointments</a:t>
            </a:r>
          </a:p>
        </p:txBody>
      </p:sp>
      <p:sp>
        <p:nvSpPr>
          <p:cNvPr id="48" name="Rectangle 47">
            <a:extLst>
              <a:ext uri="{FF2B5EF4-FFF2-40B4-BE49-F238E27FC236}">
                <a16:creationId xmlns:a16="http://schemas.microsoft.com/office/drawing/2014/main" id="{C9D56632-DBF8-48C0-BEB0-E206287660CB}"/>
              </a:ext>
            </a:extLst>
          </p:cNvPr>
          <p:cNvSpPr/>
          <p:nvPr/>
        </p:nvSpPr>
        <p:spPr>
          <a:xfrm>
            <a:off x="8348467" y="3199180"/>
            <a:ext cx="1962125" cy="598822"/>
          </a:xfrm>
          <a:prstGeom prst="rect">
            <a:avLst/>
          </a:prstGeom>
          <a:solidFill>
            <a:schemeClr val="bg1">
              <a:lumMod val="95000"/>
            </a:schemeClr>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685800">
              <a:defRPr/>
            </a:pPr>
            <a:r>
              <a:rPr lang="en-GB" sz="800" dirty="0">
                <a:solidFill>
                  <a:prstClr val="black"/>
                </a:solidFill>
                <a:latin typeface="Arial" panose="020B0604020202020204" pitchFamily="34" charset="0"/>
                <a:cs typeface="Arial" panose="020B0604020202020204" pitchFamily="34" charset="0"/>
              </a:rPr>
              <a:t>Further support provision of advice and guidance to support face to face examinations to PCNs</a:t>
            </a:r>
          </a:p>
        </p:txBody>
      </p:sp>
      <p:sp>
        <p:nvSpPr>
          <p:cNvPr id="49" name="Rectangle 48">
            <a:extLst>
              <a:ext uri="{FF2B5EF4-FFF2-40B4-BE49-F238E27FC236}">
                <a16:creationId xmlns:a16="http://schemas.microsoft.com/office/drawing/2014/main" id="{AC215893-2585-40F8-AF0D-FAC891C28330}"/>
              </a:ext>
            </a:extLst>
          </p:cNvPr>
          <p:cNvSpPr/>
          <p:nvPr/>
        </p:nvSpPr>
        <p:spPr>
          <a:xfrm>
            <a:off x="8329886" y="2682727"/>
            <a:ext cx="1999286" cy="420579"/>
          </a:xfrm>
          <a:prstGeom prst="rect">
            <a:avLst/>
          </a:prstGeom>
          <a:solidFill>
            <a:schemeClr val="bg1">
              <a:lumMod val="95000"/>
            </a:schemeClr>
          </a:solidFill>
          <a:ln w="25400" cap="flat" cmpd="sng" algn="ctr">
            <a:solidFill>
              <a:srgbClr val="002060"/>
            </a:solid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685800"/>
            <a:r>
              <a:rPr lang="en-GB" sz="800" dirty="0">
                <a:solidFill>
                  <a:prstClr val="black"/>
                </a:solidFill>
                <a:latin typeface="Arial" panose="020B0604020202020204" pitchFamily="34" charset="0"/>
                <a:cs typeface="Arial" panose="020B0604020202020204" pitchFamily="34" charset="0"/>
              </a:rPr>
              <a:t>Accelerate launch of the breast pain pathway</a:t>
            </a:r>
            <a:endParaRPr lang="en-GB" sz="800" dirty="0">
              <a:solidFill>
                <a:srgbClr val="000000"/>
              </a:solidFill>
              <a:latin typeface="Arial" panose="020B0604020202020204" pitchFamily="34" charset="0"/>
              <a:cs typeface="Arial"/>
            </a:endParaRPr>
          </a:p>
        </p:txBody>
      </p:sp>
      <p:sp>
        <p:nvSpPr>
          <p:cNvPr id="50" name="Rectangle 49">
            <a:extLst>
              <a:ext uri="{FF2B5EF4-FFF2-40B4-BE49-F238E27FC236}">
                <a16:creationId xmlns:a16="http://schemas.microsoft.com/office/drawing/2014/main" id="{E00B3096-8D54-427C-8602-80E81F78B633}"/>
              </a:ext>
            </a:extLst>
          </p:cNvPr>
          <p:cNvSpPr/>
          <p:nvPr/>
        </p:nvSpPr>
        <p:spPr>
          <a:xfrm>
            <a:off x="6293933" y="3679684"/>
            <a:ext cx="1967571" cy="1014779"/>
          </a:xfrm>
          <a:prstGeom prst="rect">
            <a:avLst/>
          </a:prstGeom>
          <a:solidFill>
            <a:schemeClr val="bg1">
              <a:lumMod val="95000"/>
            </a:schemeClr>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r>
              <a:rPr lang="en-GB" sz="800" dirty="0">
                <a:solidFill>
                  <a:schemeClr val="dk1"/>
                </a:solidFill>
                <a:latin typeface="Arial" panose="020B0604020202020204" pitchFamily="34" charset="0"/>
                <a:cs typeface="Arial" panose="020B0604020202020204" pitchFamily="34" charset="0"/>
              </a:rPr>
              <a:t>Centres to review administrative duties currently undertaken by clinicians that could be delegated to ancillary staff:</a:t>
            </a:r>
          </a:p>
          <a:p>
            <a:pPr marL="171450" indent="-171450">
              <a:buFont typeface="Arial" panose="020B0604020202020204" pitchFamily="34" charset="0"/>
              <a:buChar char="•"/>
            </a:pPr>
            <a:r>
              <a:rPr lang="en-GB" sz="800" dirty="0">
                <a:solidFill>
                  <a:schemeClr val="dk1"/>
                </a:solidFill>
                <a:latin typeface="Arial" panose="020B0604020202020204" pitchFamily="34" charset="0"/>
                <a:cs typeface="Arial" panose="020B0604020202020204" pitchFamily="34" charset="0"/>
              </a:rPr>
              <a:t>review opportunities to streamline administrative workload, e.g. upskilling ancillary staff to optimise clinic throughput, such as imaging HCAs in breast clinics</a:t>
            </a:r>
          </a:p>
        </p:txBody>
      </p:sp>
      <p:sp>
        <p:nvSpPr>
          <p:cNvPr id="2" name="Rectangle 1">
            <a:extLst>
              <a:ext uri="{FF2B5EF4-FFF2-40B4-BE49-F238E27FC236}">
                <a16:creationId xmlns:a16="http://schemas.microsoft.com/office/drawing/2014/main" id="{1EAB9246-E157-4F45-8A4C-E86FBFA1B5BA}"/>
              </a:ext>
            </a:extLst>
          </p:cNvPr>
          <p:cNvSpPr/>
          <p:nvPr/>
        </p:nvSpPr>
        <p:spPr bwMode="auto">
          <a:xfrm>
            <a:off x="1856657" y="79900"/>
            <a:ext cx="865828" cy="26552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algn="ctr" defTabSz="889000" fontAlgn="base"/>
            <a:endParaRPr lang="en-GB" sz="1400" dirty="0" err="1"/>
          </a:p>
        </p:txBody>
      </p:sp>
      <p:sp>
        <p:nvSpPr>
          <p:cNvPr id="54" name="Rectangle 53">
            <a:extLst>
              <a:ext uri="{FF2B5EF4-FFF2-40B4-BE49-F238E27FC236}">
                <a16:creationId xmlns:a16="http://schemas.microsoft.com/office/drawing/2014/main" id="{60D86252-24A5-4E72-A30C-00DE75C5D408}"/>
              </a:ext>
            </a:extLst>
          </p:cNvPr>
          <p:cNvSpPr/>
          <p:nvPr/>
        </p:nvSpPr>
        <p:spPr>
          <a:xfrm>
            <a:off x="6239036" y="5676564"/>
            <a:ext cx="1965346" cy="716451"/>
          </a:xfrm>
          <a:prstGeom prst="rect">
            <a:avLst/>
          </a:prstGeom>
          <a:solidFill>
            <a:schemeClr val="accent2">
              <a:lumMod val="90000"/>
            </a:schemeClr>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r>
              <a:rPr lang="en-GB" sz="800" dirty="0">
                <a:latin typeface="Arial" panose="020B0604020202020204" pitchFamily="34" charset="0"/>
                <a:cs typeface="Arial" panose="020B0604020202020204" pitchFamily="34" charset="0"/>
              </a:rPr>
              <a:t>Cancer Alliance to draft Duty of Candour statement if delays to the screening service due to supporting symptomatic services</a:t>
            </a:r>
          </a:p>
        </p:txBody>
      </p:sp>
      <p:sp>
        <p:nvSpPr>
          <p:cNvPr id="55" name="Rectangle 54">
            <a:extLst>
              <a:ext uri="{FF2B5EF4-FFF2-40B4-BE49-F238E27FC236}">
                <a16:creationId xmlns:a16="http://schemas.microsoft.com/office/drawing/2014/main" id="{2F6EE14D-B954-43DC-B556-9C5412371C71}"/>
              </a:ext>
            </a:extLst>
          </p:cNvPr>
          <p:cNvSpPr/>
          <p:nvPr/>
        </p:nvSpPr>
        <p:spPr>
          <a:xfrm>
            <a:off x="2145371" y="4096225"/>
            <a:ext cx="1965346" cy="980272"/>
          </a:xfrm>
          <a:prstGeom prst="rect">
            <a:avLst/>
          </a:prstGeom>
          <a:solidFill>
            <a:schemeClr val="bg1">
              <a:lumMod val="95000"/>
            </a:schemeClr>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800" i="1" dirty="0">
                <a:latin typeface="+mj-lt"/>
                <a:ea typeface="Calibri" panose="020F0502020204030204" pitchFamily="34" charset="0"/>
                <a:cs typeface="Times New Roman" panose="02020603050405020304" pitchFamily="18" charset="0"/>
              </a:rPr>
              <a:t>The proposal for mutual aid Mega-Clinic not taken forward as general consensus was to support MA by patients being seen in other Trusts; a clinic without imaging considered a retrograde step and additional administrative burden</a:t>
            </a:r>
          </a:p>
        </p:txBody>
      </p:sp>
      <p:sp>
        <p:nvSpPr>
          <p:cNvPr id="56" name="Rectangle 55">
            <a:extLst>
              <a:ext uri="{FF2B5EF4-FFF2-40B4-BE49-F238E27FC236}">
                <a16:creationId xmlns:a16="http://schemas.microsoft.com/office/drawing/2014/main" id="{2615683A-BAEE-428E-BBDC-C91E0C125C7E}"/>
              </a:ext>
            </a:extLst>
          </p:cNvPr>
          <p:cNvSpPr/>
          <p:nvPr/>
        </p:nvSpPr>
        <p:spPr>
          <a:xfrm>
            <a:off x="6267442" y="4805382"/>
            <a:ext cx="1965346" cy="382375"/>
          </a:xfrm>
          <a:prstGeom prst="rect">
            <a:avLst/>
          </a:prstGeom>
          <a:solidFill>
            <a:schemeClr val="bg1">
              <a:lumMod val="95000"/>
            </a:schemeClr>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800" dirty="0">
                <a:latin typeface="Arial" panose="020B0604020202020204" pitchFamily="34" charset="0"/>
                <a:ea typeface="Calibri" panose="020F0502020204030204" pitchFamily="34" charset="0"/>
                <a:cs typeface="Arial" panose="020B0604020202020204" pitchFamily="34" charset="0"/>
              </a:rPr>
              <a:t>Opportunities for Stratified FU using different staff groups (AHPs)</a:t>
            </a:r>
          </a:p>
        </p:txBody>
      </p:sp>
      <p:sp>
        <p:nvSpPr>
          <p:cNvPr id="57" name="Rectangle 56">
            <a:extLst>
              <a:ext uri="{FF2B5EF4-FFF2-40B4-BE49-F238E27FC236}">
                <a16:creationId xmlns:a16="http://schemas.microsoft.com/office/drawing/2014/main" id="{3B7BA8E0-E609-43DE-A589-CE48273EB348}"/>
              </a:ext>
            </a:extLst>
          </p:cNvPr>
          <p:cNvSpPr/>
          <p:nvPr/>
        </p:nvSpPr>
        <p:spPr>
          <a:xfrm>
            <a:off x="6252154" y="5370394"/>
            <a:ext cx="1952229" cy="239520"/>
          </a:xfrm>
          <a:prstGeom prst="rect">
            <a:avLst/>
          </a:prstGeom>
          <a:solidFill>
            <a:schemeClr val="accent2">
              <a:lumMod val="90000"/>
            </a:schemeClr>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685817">
              <a:defRPr/>
            </a:pPr>
            <a:endParaRPr lang="en-GB" sz="800" dirty="0">
              <a:solidFill>
                <a:schemeClr val="tx1"/>
              </a:solidFill>
              <a:latin typeface="Arial" panose="020B0604020202020204" pitchFamily="34" charset="0"/>
              <a:cs typeface="Arial" panose="020B0604020202020204" pitchFamily="34" charset="0"/>
            </a:endParaRPr>
          </a:p>
          <a:p>
            <a:pPr defTabSz="685817">
              <a:defRPr/>
            </a:pPr>
            <a:r>
              <a:rPr lang="en-GB" sz="800" dirty="0">
                <a:solidFill>
                  <a:schemeClr val="tx1"/>
                </a:solidFill>
                <a:latin typeface="Arial" panose="020B0604020202020204" pitchFamily="34" charset="0"/>
                <a:cs typeface="Arial" panose="020B0604020202020204" pitchFamily="34" charset="0"/>
              </a:rPr>
              <a:t>Support and development of AI</a:t>
            </a:r>
          </a:p>
          <a:p>
            <a:pPr defTabSz="685817">
              <a:defRPr/>
            </a:pPr>
            <a:endParaRPr lang="en-US" sz="800" dirty="0">
              <a:solidFill>
                <a:schemeClr val="tx1"/>
              </a:solidFill>
            </a:endParaRPr>
          </a:p>
        </p:txBody>
      </p:sp>
      <p:sp>
        <p:nvSpPr>
          <p:cNvPr id="58" name="Rectangle 57">
            <a:extLst>
              <a:ext uri="{FF2B5EF4-FFF2-40B4-BE49-F238E27FC236}">
                <a16:creationId xmlns:a16="http://schemas.microsoft.com/office/drawing/2014/main" id="{ED805205-DB49-4F9E-A865-4C96FCD6DD87}"/>
              </a:ext>
            </a:extLst>
          </p:cNvPr>
          <p:cNvSpPr/>
          <p:nvPr/>
        </p:nvSpPr>
        <p:spPr>
          <a:xfrm>
            <a:off x="7221709" y="594150"/>
            <a:ext cx="1677644" cy="268179"/>
          </a:xfrm>
          <a:prstGeom prst="rect">
            <a:avLst/>
          </a:prstGeom>
          <a:solidFill>
            <a:schemeClr val="bg1">
              <a:lumMod val="95000"/>
            </a:schemeClr>
          </a:solidFill>
          <a:ln w="25400" cap="flat" cmpd="sng" algn="ctr">
            <a:solidFill>
              <a:srgbClr val="002060"/>
            </a:solid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685800"/>
            <a:r>
              <a:rPr lang="en-GB" sz="800" dirty="0">
                <a:solidFill>
                  <a:prstClr val="black"/>
                </a:solidFill>
                <a:latin typeface="Arial" panose="020B0604020202020204" pitchFamily="34" charset="0"/>
                <a:cs typeface="Arial" panose="020B0604020202020204" pitchFamily="34" charset="0"/>
              </a:rPr>
              <a:t>Most Urgent Actions Outlined</a:t>
            </a:r>
          </a:p>
          <a:p>
            <a:pPr defTabSz="685817">
              <a:defRPr/>
            </a:pPr>
            <a:endParaRPr lang="en-GB" sz="800" dirty="0">
              <a:solidFill>
                <a:srgbClr val="000000"/>
              </a:solidFill>
              <a:latin typeface="Arial" panose="020B0604020202020204" pitchFamily="34" charset="0"/>
              <a:cs typeface="Arial"/>
            </a:endParaRPr>
          </a:p>
        </p:txBody>
      </p:sp>
      <p:sp>
        <p:nvSpPr>
          <p:cNvPr id="59" name="Rectangle 58">
            <a:extLst>
              <a:ext uri="{FF2B5EF4-FFF2-40B4-BE49-F238E27FC236}">
                <a16:creationId xmlns:a16="http://schemas.microsoft.com/office/drawing/2014/main" id="{D537A8E6-BDBF-4CE1-B424-BFB165D808ED}"/>
              </a:ext>
            </a:extLst>
          </p:cNvPr>
          <p:cNvSpPr/>
          <p:nvPr/>
        </p:nvSpPr>
        <p:spPr>
          <a:xfrm rot="16200000">
            <a:off x="777958" y="2761244"/>
            <a:ext cx="2133400" cy="332308"/>
          </a:xfrm>
          <a:prstGeom prst="rect">
            <a:avLst/>
          </a:prstGeom>
          <a:solidFill>
            <a:srgbClr val="002060"/>
          </a:solidFill>
          <a:ln w="25400" cap="flat" cmpd="sng" algn="ctr">
            <a:no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757529">
              <a:spcAft>
                <a:spcPts val="554"/>
              </a:spcAft>
              <a:defRPr/>
            </a:pPr>
            <a:r>
              <a:rPr lang="en-GB" sz="800" b="1" kern="0" dirty="0">
                <a:solidFill>
                  <a:schemeClr val="bg1"/>
                </a:solidFill>
              </a:rPr>
              <a:t>Urgent Actions</a:t>
            </a:r>
            <a:endParaRPr lang="en-US" dirty="0">
              <a:solidFill>
                <a:schemeClr val="bg1"/>
              </a:solidFill>
            </a:endParaRPr>
          </a:p>
        </p:txBody>
      </p:sp>
      <p:sp>
        <p:nvSpPr>
          <p:cNvPr id="30" name="Rectangle 29">
            <a:extLst>
              <a:ext uri="{FF2B5EF4-FFF2-40B4-BE49-F238E27FC236}">
                <a16:creationId xmlns:a16="http://schemas.microsoft.com/office/drawing/2014/main" id="{0E5CEA2D-DF6F-4B25-AA15-77E848A4A28B}"/>
              </a:ext>
            </a:extLst>
          </p:cNvPr>
          <p:cNvSpPr/>
          <p:nvPr/>
        </p:nvSpPr>
        <p:spPr>
          <a:xfrm>
            <a:off x="4207815" y="3822557"/>
            <a:ext cx="1962125" cy="677846"/>
          </a:xfrm>
          <a:prstGeom prst="rect">
            <a:avLst/>
          </a:prstGeom>
          <a:solidFill>
            <a:schemeClr val="bg1">
              <a:lumMod val="95000"/>
            </a:schemeClr>
          </a:solidFill>
          <a:ln w="25400" cap="flat" cmpd="sng" algn="ctr">
            <a:solidFill>
              <a:srgbClr val="002060"/>
            </a:solidFill>
            <a:prstDash val="solid"/>
          </a:ln>
          <a:effectLst/>
        </p:spPr>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889000" fontAlgn="base"/>
            <a:r>
              <a:rPr lang="en-GB" sz="800" dirty="0">
                <a:solidFill>
                  <a:schemeClr val="tx1"/>
                </a:solidFill>
                <a:latin typeface="Arial" panose="020B0604020202020204" pitchFamily="34" charset="0"/>
                <a:cs typeface="Arial" panose="020B0604020202020204" pitchFamily="34" charset="0"/>
              </a:rPr>
              <a:t>2ww clinics commissioned through GLANSO or other Independent providers </a:t>
            </a:r>
          </a:p>
        </p:txBody>
      </p:sp>
    </p:spTree>
    <p:extLst>
      <p:ext uri="{BB962C8B-B14F-4D97-AF65-F5344CB8AC3E}">
        <p14:creationId xmlns:p14="http://schemas.microsoft.com/office/powerpoint/2010/main" val="1459933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119518" y="6245251"/>
            <a:ext cx="5723164"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2CE">
                    <a:lumMod val="60000"/>
                    <a:lumOff val="40000"/>
                  </a:srgbClr>
                </a:solidFill>
                <a:effectLst/>
                <a:uLnTx/>
                <a:uFillTx/>
                <a:latin typeface="Arial" charset="0"/>
                <a:cs typeface="Arial" charset="0"/>
              </a:rPr>
              <a:t>The Cancer Programme</a:t>
            </a:r>
            <a:endParaRPr kumimoji="0" lang="en-US" sz="1200" b="0" i="0" u="none" strike="noStrike" kern="1200" cap="none" spc="0" normalizeH="0" baseline="0" noProof="0" dirty="0">
              <a:ln>
                <a:noFill/>
              </a:ln>
              <a:solidFill>
                <a:srgbClr val="0072CE">
                  <a:lumMod val="60000"/>
                  <a:lumOff val="40000"/>
                </a:srgbClr>
              </a:solidFill>
              <a:effectLst/>
              <a:uLnTx/>
              <a:uFillTx/>
              <a:latin typeface="Arial" charset="0"/>
              <a:cs typeface="Arial" charset="0"/>
            </a:endParaRPr>
          </a:p>
        </p:txBody>
      </p:sp>
      <p:sp>
        <p:nvSpPr>
          <p:cNvPr id="8" name="Title 1">
            <a:extLst>
              <a:ext uri="{FF2B5EF4-FFF2-40B4-BE49-F238E27FC236}">
                <a16:creationId xmlns:a16="http://schemas.microsoft.com/office/drawing/2014/main" id="{6B32EECA-C2D8-49DB-A4B1-1717DB48A206}"/>
              </a:ext>
            </a:extLst>
          </p:cNvPr>
          <p:cNvSpPr txBox="1">
            <a:spLocks/>
          </p:cNvSpPr>
          <p:nvPr/>
        </p:nvSpPr>
        <p:spPr>
          <a:xfrm>
            <a:off x="0" y="139408"/>
            <a:ext cx="10554670" cy="689541"/>
          </a:xfrm>
          <a:prstGeom prst="rect">
            <a:avLst/>
          </a:prstGeom>
        </p:spPr>
        <p:txBody>
          <a:bodyPr anchor="t"/>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srgbClr val="005EB8"/>
                </a:solidFill>
                <a:effectLst/>
                <a:uLnTx/>
                <a:uFillTx/>
                <a:latin typeface="Arial"/>
                <a:ea typeface="+mj-ea"/>
                <a:cs typeface="Arial"/>
              </a:rPr>
              <a:t>Usual level of Breast 2 week wait referrals – South West Region</a:t>
            </a:r>
          </a:p>
        </p:txBody>
      </p:sp>
      <p:sp>
        <p:nvSpPr>
          <p:cNvPr id="2" name="TextBox 1">
            <a:extLst>
              <a:ext uri="{FF2B5EF4-FFF2-40B4-BE49-F238E27FC236}">
                <a16:creationId xmlns:a16="http://schemas.microsoft.com/office/drawing/2014/main" id="{AC1414F9-A8CB-450D-B77C-0CA511515A56}"/>
              </a:ext>
            </a:extLst>
          </p:cNvPr>
          <p:cNvSpPr txBox="1"/>
          <p:nvPr/>
        </p:nvSpPr>
        <p:spPr>
          <a:xfrm>
            <a:off x="195943" y="788304"/>
            <a:ext cx="515846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231F20"/>
                </a:solidFill>
                <a:effectLst/>
                <a:uLnTx/>
                <a:uFillTx/>
                <a:latin typeface="Calibri" panose="020F0502020204030204"/>
                <a:ea typeface="+mn-ea"/>
                <a:cs typeface="+mn-cs"/>
              </a:rPr>
              <a:t>Volumes of patients seen – March 2019 to April 2021</a:t>
            </a:r>
          </a:p>
        </p:txBody>
      </p:sp>
      <p:sp>
        <p:nvSpPr>
          <p:cNvPr id="9" name="TextBox 8">
            <a:extLst>
              <a:ext uri="{FF2B5EF4-FFF2-40B4-BE49-F238E27FC236}">
                <a16:creationId xmlns:a16="http://schemas.microsoft.com/office/drawing/2014/main" id="{1DF959DF-2BD8-42B0-8161-D2E628A5520C}"/>
              </a:ext>
            </a:extLst>
          </p:cNvPr>
          <p:cNvSpPr txBox="1"/>
          <p:nvPr/>
        </p:nvSpPr>
        <p:spPr>
          <a:xfrm>
            <a:off x="6246426" y="805696"/>
            <a:ext cx="401321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sng" dirty="0">
                <a:solidFill>
                  <a:srgbClr val="231F20"/>
                </a:solidFill>
                <a:latin typeface="Calibri" panose="020F0502020204030204"/>
              </a:rPr>
              <a:t>Usual levels* – March 2020 to April 2021</a:t>
            </a:r>
            <a:endParaRPr kumimoji="0" lang="en-GB" sz="1800" b="0" i="0" u="sng" strike="noStrike" kern="1200" cap="none" spc="0" normalizeH="0" baseline="0" noProof="0" dirty="0">
              <a:ln>
                <a:noFill/>
              </a:ln>
              <a:solidFill>
                <a:srgbClr val="231F20"/>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98A6EB73-DEE2-4570-BD93-1DDA2627303E}"/>
              </a:ext>
            </a:extLst>
          </p:cNvPr>
          <p:cNvSpPr txBox="1"/>
          <p:nvPr/>
        </p:nvSpPr>
        <p:spPr>
          <a:xfrm>
            <a:off x="6335486" y="5076163"/>
            <a:ext cx="4945224" cy="461665"/>
          </a:xfrm>
          <a:prstGeom prst="rect">
            <a:avLst/>
          </a:prstGeom>
          <a:noFill/>
        </p:spPr>
        <p:txBody>
          <a:bodyPr wrap="square" rtlCol="0">
            <a:spAutoFit/>
          </a:bodyPr>
          <a:lstStyle/>
          <a:p>
            <a:r>
              <a:rPr lang="en-GB" sz="1200" dirty="0"/>
              <a:t>*Usual level, measured by comparing individual month to same month from period March 2019 to February 2020</a:t>
            </a:r>
          </a:p>
        </p:txBody>
      </p:sp>
      <p:pic>
        <p:nvPicPr>
          <p:cNvPr id="13" name="Picture 12">
            <a:extLst>
              <a:ext uri="{FF2B5EF4-FFF2-40B4-BE49-F238E27FC236}">
                <a16:creationId xmlns:a16="http://schemas.microsoft.com/office/drawing/2014/main" id="{ED5ECE6A-88B0-4C28-BC6B-461318E853F3}"/>
              </a:ext>
            </a:extLst>
          </p:cNvPr>
          <p:cNvPicPr>
            <a:picLocks noChangeAspect="1"/>
          </p:cNvPicPr>
          <p:nvPr/>
        </p:nvPicPr>
        <p:blipFill>
          <a:blip r:embed="rId2"/>
          <a:stretch>
            <a:fillRect/>
          </a:stretch>
        </p:blipFill>
        <p:spPr>
          <a:xfrm>
            <a:off x="222410" y="1336384"/>
            <a:ext cx="5900057" cy="3531586"/>
          </a:xfrm>
          <a:prstGeom prst="rect">
            <a:avLst/>
          </a:prstGeom>
        </p:spPr>
      </p:pic>
      <p:pic>
        <p:nvPicPr>
          <p:cNvPr id="14" name="Picture 13">
            <a:extLst>
              <a:ext uri="{FF2B5EF4-FFF2-40B4-BE49-F238E27FC236}">
                <a16:creationId xmlns:a16="http://schemas.microsoft.com/office/drawing/2014/main" id="{06EE9BAC-C61D-4CA2-A1B5-EE0E336AB414}"/>
              </a:ext>
            </a:extLst>
          </p:cNvPr>
          <p:cNvPicPr>
            <a:picLocks noChangeAspect="1"/>
          </p:cNvPicPr>
          <p:nvPr/>
        </p:nvPicPr>
        <p:blipFill>
          <a:blip r:embed="rId3"/>
          <a:stretch>
            <a:fillRect/>
          </a:stretch>
        </p:blipFill>
        <p:spPr>
          <a:xfrm>
            <a:off x="6246426" y="1256578"/>
            <a:ext cx="5723164" cy="3738035"/>
          </a:xfrm>
          <a:prstGeom prst="rect">
            <a:avLst/>
          </a:prstGeom>
        </p:spPr>
      </p:pic>
    </p:spTree>
    <p:extLst>
      <p:ext uri="{BB962C8B-B14F-4D97-AF65-F5344CB8AC3E}">
        <p14:creationId xmlns:p14="http://schemas.microsoft.com/office/powerpoint/2010/main" val="2920668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119518" y="6245251"/>
            <a:ext cx="5723164"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2CE">
                    <a:lumMod val="60000"/>
                    <a:lumOff val="40000"/>
                  </a:srgbClr>
                </a:solidFill>
                <a:effectLst/>
                <a:uLnTx/>
                <a:uFillTx/>
                <a:latin typeface="Arial" charset="0"/>
                <a:cs typeface="Arial" charset="0"/>
              </a:rPr>
              <a:t>The Cancer Programme</a:t>
            </a:r>
            <a:endParaRPr kumimoji="0" lang="en-US" sz="1200" b="0" i="0" u="none" strike="noStrike" kern="1200" cap="none" spc="0" normalizeH="0" baseline="0" noProof="0" dirty="0">
              <a:ln>
                <a:noFill/>
              </a:ln>
              <a:solidFill>
                <a:srgbClr val="0072CE">
                  <a:lumMod val="60000"/>
                  <a:lumOff val="40000"/>
                </a:srgbClr>
              </a:solidFill>
              <a:effectLst/>
              <a:uLnTx/>
              <a:uFillTx/>
              <a:latin typeface="Arial" charset="0"/>
              <a:cs typeface="Arial" charset="0"/>
            </a:endParaRPr>
          </a:p>
        </p:txBody>
      </p:sp>
      <p:sp>
        <p:nvSpPr>
          <p:cNvPr id="8" name="Title 1">
            <a:extLst>
              <a:ext uri="{FF2B5EF4-FFF2-40B4-BE49-F238E27FC236}">
                <a16:creationId xmlns:a16="http://schemas.microsoft.com/office/drawing/2014/main" id="{6B32EECA-C2D8-49DB-A4B1-1717DB48A206}"/>
              </a:ext>
            </a:extLst>
          </p:cNvPr>
          <p:cNvSpPr txBox="1">
            <a:spLocks/>
          </p:cNvSpPr>
          <p:nvPr/>
        </p:nvSpPr>
        <p:spPr>
          <a:xfrm>
            <a:off x="0" y="218512"/>
            <a:ext cx="10554670" cy="689541"/>
          </a:xfrm>
          <a:prstGeom prst="rect">
            <a:avLst/>
          </a:prstGeom>
        </p:spPr>
        <p:txBody>
          <a:bodyPr anchor="t"/>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srgbClr val="005EB8"/>
                </a:solidFill>
                <a:effectLst/>
                <a:uLnTx/>
                <a:uFillTx/>
                <a:latin typeface="Arial"/>
                <a:ea typeface="+mj-ea"/>
                <a:cs typeface="Arial"/>
              </a:rPr>
              <a:t>Latest National Breast Cancer Waiting Times performance – South West </a:t>
            </a:r>
            <a:r>
              <a:rPr kumimoji="0" lang="en-GB" sz="1800" b="1" i="0" u="none" strike="noStrike" kern="1200" cap="none" spc="0" normalizeH="0" baseline="0" noProof="0" dirty="0">
                <a:ln>
                  <a:noFill/>
                </a:ln>
                <a:solidFill>
                  <a:srgbClr val="005EB8"/>
                </a:solidFill>
                <a:effectLst/>
                <a:uLnTx/>
                <a:uFillTx/>
                <a:latin typeface="Arial"/>
                <a:ea typeface="+mj-ea"/>
                <a:cs typeface="Arial"/>
              </a:rPr>
              <a:t>– 2 week wait standards</a:t>
            </a:r>
            <a:endParaRPr kumimoji="0" lang="en-GB" sz="1800" b="0" i="0" u="none" strike="noStrike" kern="1200" cap="none" spc="0" normalizeH="0" baseline="0" noProof="0" dirty="0">
              <a:ln>
                <a:noFill/>
              </a:ln>
              <a:solidFill>
                <a:srgbClr val="005EB8"/>
              </a:solidFill>
              <a:effectLst/>
              <a:uLnTx/>
              <a:uFillTx/>
              <a:latin typeface="Arial"/>
              <a:ea typeface="+mj-ea"/>
              <a:cs typeface="Arial"/>
            </a:endParaRPr>
          </a:p>
        </p:txBody>
      </p:sp>
      <p:sp>
        <p:nvSpPr>
          <p:cNvPr id="2" name="TextBox 1">
            <a:extLst>
              <a:ext uri="{FF2B5EF4-FFF2-40B4-BE49-F238E27FC236}">
                <a16:creationId xmlns:a16="http://schemas.microsoft.com/office/drawing/2014/main" id="{AC1414F9-A8CB-450D-B77C-0CA511515A56}"/>
              </a:ext>
            </a:extLst>
          </p:cNvPr>
          <p:cNvSpPr txBox="1"/>
          <p:nvPr/>
        </p:nvSpPr>
        <p:spPr>
          <a:xfrm>
            <a:off x="398491" y="612183"/>
            <a:ext cx="710329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231F20"/>
                </a:solidFill>
                <a:effectLst/>
                <a:uLnTx/>
                <a:uFillTx/>
                <a:latin typeface="Calibri" panose="020F0502020204030204"/>
                <a:ea typeface="+mn-ea"/>
                <a:cs typeface="+mn-cs"/>
              </a:rPr>
              <a:t>Trend </a:t>
            </a:r>
            <a:r>
              <a:rPr lang="en-GB" u="sng" dirty="0">
                <a:solidFill>
                  <a:srgbClr val="231F20"/>
                </a:solidFill>
                <a:latin typeface="Calibri" panose="020F0502020204030204"/>
              </a:rPr>
              <a:t>March </a:t>
            </a:r>
            <a:r>
              <a:rPr kumimoji="0" lang="en-GB" sz="1800" b="0" i="0" u="sng" strike="noStrike" kern="1200" cap="none" spc="0" normalizeH="0" baseline="0" noProof="0" dirty="0">
                <a:ln>
                  <a:noFill/>
                </a:ln>
                <a:solidFill>
                  <a:srgbClr val="231F20"/>
                </a:solidFill>
                <a:effectLst/>
                <a:uLnTx/>
                <a:uFillTx/>
                <a:latin typeface="Calibri" panose="020F0502020204030204"/>
                <a:ea typeface="+mn-ea"/>
                <a:cs typeface="+mn-cs"/>
              </a:rPr>
              <a:t>2019 to April 2021 (Total – Urgent and </a:t>
            </a:r>
            <a:r>
              <a:rPr kumimoji="0" lang="en-GB" sz="1800" b="0" i="0" u="sng" strike="noStrike" kern="1200" cap="none" spc="0" normalizeH="0" baseline="0" noProof="0">
                <a:ln>
                  <a:noFill/>
                </a:ln>
                <a:solidFill>
                  <a:srgbClr val="231F20"/>
                </a:solidFill>
                <a:effectLst/>
                <a:uLnTx/>
                <a:uFillTx/>
                <a:latin typeface="Calibri" panose="020F0502020204030204"/>
                <a:ea typeface="+mn-ea"/>
                <a:cs typeface="+mn-cs"/>
              </a:rPr>
              <a:t>Breast Symptomatic</a:t>
            </a:r>
            <a:r>
              <a:rPr lang="en-GB" u="sng">
                <a:solidFill>
                  <a:srgbClr val="231F20"/>
                </a:solidFill>
                <a:latin typeface="Calibri" panose="020F0502020204030204"/>
              </a:rPr>
              <a:t>)</a:t>
            </a:r>
            <a:endParaRPr kumimoji="0" lang="en-GB" sz="1800" b="0" i="0" u="sng" strike="noStrike" kern="1200" cap="none" spc="0" normalizeH="0" baseline="0" noProof="0" dirty="0">
              <a:ln>
                <a:noFill/>
              </a:ln>
              <a:solidFill>
                <a:srgbClr val="231F20"/>
              </a:solidFill>
              <a:effectLst/>
              <a:uLnTx/>
              <a:uFillTx/>
              <a:latin typeface="Calibri" panose="020F0502020204030204"/>
              <a:ea typeface="+mn-ea"/>
              <a:cs typeface="+mn-cs"/>
            </a:endParaRPr>
          </a:p>
        </p:txBody>
      </p:sp>
      <p:graphicFrame>
        <p:nvGraphicFramePr>
          <p:cNvPr id="10" name="Table 9">
            <a:extLst>
              <a:ext uri="{FF2B5EF4-FFF2-40B4-BE49-F238E27FC236}">
                <a16:creationId xmlns:a16="http://schemas.microsoft.com/office/drawing/2014/main" id="{5CA7BC34-CBB3-452F-8480-B086B6EB0131}"/>
              </a:ext>
            </a:extLst>
          </p:cNvPr>
          <p:cNvGraphicFramePr>
            <a:graphicFrameLocks noGrp="1"/>
          </p:cNvGraphicFramePr>
          <p:nvPr>
            <p:extLst>
              <p:ext uri="{D42A27DB-BD31-4B8C-83A1-F6EECF244321}">
                <p14:modId xmlns:p14="http://schemas.microsoft.com/office/powerpoint/2010/main" val="2681557053"/>
              </p:ext>
            </p:extLst>
          </p:nvPr>
        </p:nvGraphicFramePr>
        <p:xfrm>
          <a:off x="7501782" y="1073020"/>
          <a:ext cx="4284390" cy="4351330"/>
        </p:xfrm>
        <a:graphic>
          <a:graphicData uri="http://schemas.openxmlformats.org/drawingml/2006/table">
            <a:tbl>
              <a:tblPr/>
              <a:tblGrid>
                <a:gridCol w="428439">
                  <a:extLst>
                    <a:ext uri="{9D8B030D-6E8A-4147-A177-3AD203B41FA5}">
                      <a16:colId xmlns:a16="http://schemas.microsoft.com/office/drawing/2014/main" val="2799400026"/>
                    </a:ext>
                  </a:extLst>
                </a:gridCol>
                <a:gridCol w="428439">
                  <a:extLst>
                    <a:ext uri="{9D8B030D-6E8A-4147-A177-3AD203B41FA5}">
                      <a16:colId xmlns:a16="http://schemas.microsoft.com/office/drawing/2014/main" val="1559505017"/>
                    </a:ext>
                  </a:extLst>
                </a:gridCol>
                <a:gridCol w="428439">
                  <a:extLst>
                    <a:ext uri="{9D8B030D-6E8A-4147-A177-3AD203B41FA5}">
                      <a16:colId xmlns:a16="http://schemas.microsoft.com/office/drawing/2014/main" val="2403776339"/>
                    </a:ext>
                  </a:extLst>
                </a:gridCol>
                <a:gridCol w="428439">
                  <a:extLst>
                    <a:ext uri="{9D8B030D-6E8A-4147-A177-3AD203B41FA5}">
                      <a16:colId xmlns:a16="http://schemas.microsoft.com/office/drawing/2014/main" val="1632292209"/>
                    </a:ext>
                  </a:extLst>
                </a:gridCol>
                <a:gridCol w="428439">
                  <a:extLst>
                    <a:ext uri="{9D8B030D-6E8A-4147-A177-3AD203B41FA5}">
                      <a16:colId xmlns:a16="http://schemas.microsoft.com/office/drawing/2014/main" val="2889788151"/>
                    </a:ext>
                  </a:extLst>
                </a:gridCol>
                <a:gridCol w="428439">
                  <a:extLst>
                    <a:ext uri="{9D8B030D-6E8A-4147-A177-3AD203B41FA5}">
                      <a16:colId xmlns:a16="http://schemas.microsoft.com/office/drawing/2014/main" val="1718646061"/>
                    </a:ext>
                  </a:extLst>
                </a:gridCol>
                <a:gridCol w="428439">
                  <a:extLst>
                    <a:ext uri="{9D8B030D-6E8A-4147-A177-3AD203B41FA5}">
                      <a16:colId xmlns:a16="http://schemas.microsoft.com/office/drawing/2014/main" val="2884772104"/>
                    </a:ext>
                  </a:extLst>
                </a:gridCol>
                <a:gridCol w="428439">
                  <a:extLst>
                    <a:ext uri="{9D8B030D-6E8A-4147-A177-3AD203B41FA5}">
                      <a16:colId xmlns:a16="http://schemas.microsoft.com/office/drawing/2014/main" val="2944501449"/>
                    </a:ext>
                  </a:extLst>
                </a:gridCol>
                <a:gridCol w="428439">
                  <a:extLst>
                    <a:ext uri="{9D8B030D-6E8A-4147-A177-3AD203B41FA5}">
                      <a16:colId xmlns:a16="http://schemas.microsoft.com/office/drawing/2014/main" val="629475873"/>
                    </a:ext>
                  </a:extLst>
                </a:gridCol>
                <a:gridCol w="428439">
                  <a:extLst>
                    <a:ext uri="{9D8B030D-6E8A-4147-A177-3AD203B41FA5}">
                      <a16:colId xmlns:a16="http://schemas.microsoft.com/office/drawing/2014/main" val="462538035"/>
                    </a:ext>
                  </a:extLst>
                </a:gridCol>
              </a:tblGrid>
              <a:tr h="455217">
                <a:tc rowSpan="2">
                  <a:txBody>
                    <a:bodyPr/>
                    <a:lstStyle/>
                    <a:p>
                      <a:pPr algn="l" fontAlgn="b"/>
                      <a:r>
                        <a:rPr lang="en-GB" sz="800" b="0" i="0" u="none" strike="noStrike" dirty="0">
                          <a:solidFill>
                            <a:srgbClr val="000000"/>
                          </a:solidFill>
                          <a:effectLst/>
                          <a:latin typeface="Calibri" panose="020F0502020204030204" pitchFamily="34" charset="0"/>
                        </a:rPr>
                        <a:t> </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800" b="0" i="0" u="none" strike="noStrike" dirty="0">
                          <a:solidFill>
                            <a:srgbClr val="000000"/>
                          </a:solidFill>
                          <a:effectLst/>
                          <a:latin typeface="Calibri" panose="020F0502020204030204" pitchFamily="34" charset="0"/>
                        </a:rPr>
                        <a:t>2 week wait urgent suspected cancer</a:t>
                      </a:r>
                    </a:p>
                  </a:txBody>
                  <a:tcPr marL="6694" marR="6694" marT="66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ctr"/>
                      <a:r>
                        <a:rPr lang="en-GB" sz="800" b="0" i="0" u="none" strike="noStrike">
                          <a:solidFill>
                            <a:srgbClr val="000000"/>
                          </a:solidFill>
                          <a:effectLst/>
                          <a:latin typeface="Calibri" panose="020F0502020204030204" pitchFamily="34" charset="0"/>
                        </a:rPr>
                        <a:t>2 week wait breast symptomatic (cancer not suspected)</a:t>
                      </a:r>
                    </a:p>
                  </a:txBody>
                  <a:tcPr marL="6694" marR="6694" marT="66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ctr"/>
                      <a:r>
                        <a:rPr lang="en-GB" sz="800" b="0" i="0" u="none" strike="noStrike" dirty="0">
                          <a:solidFill>
                            <a:srgbClr val="000000"/>
                          </a:solidFill>
                          <a:effectLst/>
                          <a:latin typeface="Calibri" panose="020F0502020204030204" pitchFamily="34" charset="0"/>
                        </a:rPr>
                        <a:t>Total 2ww (Breast urgent and symptomatic</a:t>
                      </a:r>
                    </a:p>
                  </a:txBody>
                  <a:tcPr marL="6694" marR="6694" marT="6694"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38387595"/>
                  </a:ext>
                </a:extLst>
              </a:tr>
              <a:tr h="408356">
                <a:tc vMerge="1">
                  <a:txBody>
                    <a:bodyPr/>
                    <a:lstStyle/>
                    <a:p>
                      <a:endParaRPr lang="en-GB"/>
                    </a:p>
                  </a:txBody>
                  <a:tcPr/>
                </a:tc>
                <a:tc>
                  <a:txBody>
                    <a:bodyPr/>
                    <a:lstStyle/>
                    <a:p>
                      <a:pPr algn="ctr" fontAlgn="ctr"/>
                      <a:r>
                        <a:rPr lang="en-GB" sz="800" b="0" i="0" u="none" strike="noStrike">
                          <a:solidFill>
                            <a:srgbClr val="000000"/>
                          </a:solidFill>
                          <a:effectLst/>
                          <a:latin typeface="Calibri" panose="020F0502020204030204" pitchFamily="34" charset="0"/>
                        </a:rPr>
                        <a:t>Number of patients</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panose="020F0502020204030204" pitchFamily="34" charset="0"/>
                        </a:rPr>
                        <a:t>Seen after day 14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panose="020F0502020204030204" pitchFamily="34" charset="0"/>
                        </a:rPr>
                        <a:t>% in target</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Number of patients</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Seen after day 14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panose="020F0502020204030204" pitchFamily="34" charset="0"/>
                        </a:rPr>
                        <a:t>% in target</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Number of patients</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Seen after day 14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 in target</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140087324"/>
                  </a:ext>
                </a:extLst>
              </a:tr>
              <a:tr h="133887">
                <a:tc>
                  <a:txBody>
                    <a:bodyPr/>
                    <a:lstStyle/>
                    <a:p>
                      <a:pPr algn="l" fontAlgn="b"/>
                      <a:r>
                        <a:rPr lang="en-GB" sz="800" b="0" i="0" u="none" strike="noStrike">
                          <a:solidFill>
                            <a:srgbClr val="000000"/>
                          </a:solidFill>
                          <a:effectLst/>
                          <a:latin typeface="Calibri" panose="020F0502020204030204" pitchFamily="34" charset="0"/>
                        </a:rPr>
                        <a:t>Mar-19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3,917</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626</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84.0%</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1,116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358</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67.9%</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5,033</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984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80.4%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091232131"/>
                  </a:ext>
                </a:extLst>
              </a:tr>
              <a:tr h="133887">
                <a:tc>
                  <a:txBody>
                    <a:bodyPr/>
                    <a:lstStyle/>
                    <a:p>
                      <a:pPr algn="l" fontAlgn="b"/>
                      <a:r>
                        <a:rPr lang="en-GB" sz="800" b="0" i="0" u="none" strike="noStrike">
                          <a:solidFill>
                            <a:srgbClr val="000000"/>
                          </a:solidFill>
                          <a:effectLst/>
                          <a:latin typeface="Calibri" panose="020F0502020204030204" pitchFamily="34" charset="0"/>
                        </a:rPr>
                        <a:t>Apr-19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3,676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718</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80.5%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1,203</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444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63.1%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4,879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1,162</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76.2%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657499933"/>
                  </a:ext>
                </a:extLst>
              </a:tr>
              <a:tr h="133887">
                <a:tc>
                  <a:txBody>
                    <a:bodyPr/>
                    <a:lstStyle/>
                    <a:p>
                      <a:pPr algn="l" fontAlgn="b"/>
                      <a:r>
                        <a:rPr lang="en-GB" sz="800" b="0" i="0" u="none" strike="noStrike">
                          <a:solidFill>
                            <a:srgbClr val="000000"/>
                          </a:solidFill>
                          <a:effectLst/>
                          <a:latin typeface="Calibri" panose="020F0502020204030204" pitchFamily="34" charset="0"/>
                        </a:rPr>
                        <a:t>May-19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3,682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604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83.6%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1,170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397</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66.1%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4,852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1,001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79.4%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786823283"/>
                  </a:ext>
                </a:extLst>
              </a:tr>
              <a:tr h="133887">
                <a:tc>
                  <a:txBody>
                    <a:bodyPr/>
                    <a:lstStyle/>
                    <a:p>
                      <a:pPr algn="l" fontAlgn="b"/>
                      <a:r>
                        <a:rPr lang="en-GB" sz="800" b="0" i="0" u="none" strike="noStrike">
                          <a:solidFill>
                            <a:srgbClr val="000000"/>
                          </a:solidFill>
                          <a:effectLst/>
                          <a:latin typeface="Calibri" panose="020F0502020204030204" pitchFamily="34" charset="0"/>
                        </a:rPr>
                        <a:t>Jun-19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3,235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359</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88.9%</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1,094</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195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82.2%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4,329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554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87.2%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722752767"/>
                  </a:ext>
                </a:extLst>
              </a:tr>
              <a:tr h="133887">
                <a:tc>
                  <a:txBody>
                    <a:bodyPr/>
                    <a:lstStyle/>
                    <a:p>
                      <a:pPr algn="l" fontAlgn="b"/>
                      <a:r>
                        <a:rPr lang="en-GB" sz="800" b="0" i="0" u="none" strike="noStrike">
                          <a:solidFill>
                            <a:srgbClr val="000000"/>
                          </a:solidFill>
                          <a:effectLst/>
                          <a:latin typeface="Calibri" panose="020F0502020204030204" pitchFamily="34" charset="0"/>
                        </a:rPr>
                        <a:t>Jul-19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3,491</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323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90.7%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1,140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139</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87.8%</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4,631</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462</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90.0%</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651011677"/>
                  </a:ext>
                </a:extLst>
              </a:tr>
              <a:tr h="133887">
                <a:tc>
                  <a:txBody>
                    <a:bodyPr/>
                    <a:lstStyle/>
                    <a:p>
                      <a:pPr algn="l" fontAlgn="b"/>
                      <a:r>
                        <a:rPr lang="en-GB" sz="800" b="0" i="0" u="none" strike="noStrike">
                          <a:solidFill>
                            <a:srgbClr val="000000"/>
                          </a:solidFill>
                          <a:effectLst/>
                          <a:latin typeface="Calibri" panose="020F0502020204030204" pitchFamily="34" charset="0"/>
                        </a:rPr>
                        <a:t>Aug-19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3,217</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501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84.4%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832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panose="020F0502020204030204" pitchFamily="34" charset="0"/>
                        </a:rPr>
                        <a:t>99</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88.1%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4,049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600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85.2%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175917051"/>
                  </a:ext>
                </a:extLst>
              </a:tr>
              <a:tr h="133887">
                <a:tc>
                  <a:txBody>
                    <a:bodyPr/>
                    <a:lstStyle/>
                    <a:p>
                      <a:pPr algn="l" fontAlgn="b"/>
                      <a:r>
                        <a:rPr lang="en-GB" sz="800" b="0" i="0" u="none" strike="noStrike">
                          <a:solidFill>
                            <a:srgbClr val="000000"/>
                          </a:solidFill>
                          <a:effectLst/>
                          <a:latin typeface="Calibri" panose="020F0502020204030204" pitchFamily="34" charset="0"/>
                        </a:rPr>
                        <a:t>Sep-19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3,248</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247</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92.4%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839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93.4%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4,087</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302</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92.6%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43256132"/>
                  </a:ext>
                </a:extLst>
              </a:tr>
              <a:tr h="133887">
                <a:tc>
                  <a:txBody>
                    <a:bodyPr/>
                    <a:lstStyle/>
                    <a:p>
                      <a:pPr algn="l" fontAlgn="b"/>
                      <a:r>
                        <a:rPr lang="en-GB" sz="800" b="0" i="0" u="none" strike="noStrike">
                          <a:solidFill>
                            <a:srgbClr val="000000"/>
                          </a:solidFill>
                          <a:effectLst/>
                          <a:latin typeface="Calibri" panose="020F0502020204030204" pitchFamily="34" charset="0"/>
                        </a:rPr>
                        <a:t>Oct-19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3,775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202</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94.6%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894</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38</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95.7%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4,669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240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94.9%</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272137342"/>
                  </a:ext>
                </a:extLst>
              </a:tr>
              <a:tr h="133887">
                <a:tc>
                  <a:txBody>
                    <a:bodyPr/>
                    <a:lstStyle/>
                    <a:p>
                      <a:pPr algn="l" fontAlgn="b"/>
                      <a:r>
                        <a:rPr lang="en-GB" sz="800" b="0" i="0" u="none" strike="noStrike">
                          <a:solidFill>
                            <a:srgbClr val="000000"/>
                          </a:solidFill>
                          <a:effectLst/>
                          <a:latin typeface="Calibri" panose="020F0502020204030204" pitchFamily="34" charset="0"/>
                        </a:rPr>
                        <a:t>Nov-19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3,565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409</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88.5%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817</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92.5%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4,382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470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89.3%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95708738"/>
                  </a:ext>
                </a:extLst>
              </a:tr>
              <a:tr h="133887">
                <a:tc>
                  <a:txBody>
                    <a:bodyPr/>
                    <a:lstStyle/>
                    <a:p>
                      <a:pPr algn="l" fontAlgn="b"/>
                      <a:r>
                        <a:rPr lang="en-GB" sz="800" b="0" i="0" u="none" strike="noStrike">
                          <a:solidFill>
                            <a:srgbClr val="000000"/>
                          </a:solidFill>
                          <a:effectLst/>
                          <a:latin typeface="Calibri" panose="020F0502020204030204" pitchFamily="34" charset="0"/>
                        </a:rPr>
                        <a:t>Dec-19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3,475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486</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86.0%</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832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154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panose="020F0502020204030204" pitchFamily="34" charset="0"/>
                        </a:rPr>
                        <a:t>81.5%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4,307</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dirty="0">
                          <a:solidFill>
                            <a:srgbClr val="000000"/>
                          </a:solidFill>
                          <a:effectLst/>
                          <a:latin typeface="Calibri" panose="020F0502020204030204" pitchFamily="34" charset="0"/>
                        </a:rPr>
                        <a:t>640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85.1%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517372677"/>
                  </a:ext>
                </a:extLst>
              </a:tr>
              <a:tr h="133887">
                <a:tc>
                  <a:txBody>
                    <a:bodyPr/>
                    <a:lstStyle/>
                    <a:p>
                      <a:pPr algn="l" fontAlgn="b"/>
                      <a:r>
                        <a:rPr lang="en-GB" sz="800" b="0" i="0" u="none" strike="noStrike">
                          <a:solidFill>
                            <a:srgbClr val="000000"/>
                          </a:solidFill>
                          <a:effectLst/>
                          <a:latin typeface="Calibri" panose="020F0502020204030204" pitchFamily="34" charset="0"/>
                        </a:rPr>
                        <a:t>Jan-20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3,565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550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84.6%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877</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171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80.5%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4,442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721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83.8%</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900804969"/>
                  </a:ext>
                </a:extLst>
              </a:tr>
              <a:tr h="133887">
                <a:tc>
                  <a:txBody>
                    <a:bodyPr/>
                    <a:lstStyle/>
                    <a:p>
                      <a:pPr algn="l" fontAlgn="b"/>
                      <a:r>
                        <a:rPr lang="en-GB" sz="800" b="0" i="0" u="none" strike="noStrike">
                          <a:solidFill>
                            <a:srgbClr val="000000"/>
                          </a:solidFill>
                          <a:effectLst/>
                          <a:latin typeface="Calibri" panose="020F0502020204030204" pitchFamily="34" charset="0"/>
                        </a:rPr>
                        <a:t>Feb-20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3,308</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274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91.7%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862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69</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92.0%</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4,170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343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91.8%</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84350898"/>
                  </a:ext>
                </a:extLst>
              </a:tr>
              <a:tr h="133887">
                <a:tc>
                  <a:txBody>
                    <a:bodyPr/>
                    <a:lstStyle/>
                    <a:p>
                      <a:pPr algn="l" fontAlgn="b"/>
                      <a:r>
                        <a:rPr lang="en-GB" sz="800" b="0" i="0" u="none" strike="noStrike">
                          <a:solidFill>
                            <a:srgbClr val="000000"/>
                          </a:solidFill>
                          <a:effectLst/>
                          <a:latin typeface="Calibri" panose="020F0502020204030204" pitchFamily="34" charset="0"/>
                        </a:rPr>
                        <a:t>Mar-20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3,299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227</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93.1%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761</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94.2%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4,060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271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93.3%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824480204"/>
                  </a:ext>
                </a:extLst>
              </a:tr>
              <a:tr h="133887">
                <a:tc>
                  <a:txBody>
                    <a:bodyPr/>
                    <a:lstStyle/>
                    <a:p>
                      <a:pPr algn="l" fontAlgn="b"/>
                      <a:r>
                        <a:rPr lang="en-GB" sz="800" b="0" i="0" u="none" strike="noStrike">
                          <a:solidFill>
                            <a:srgbClr val="000000"/>
                          </a:solidFill>
                          <a:effectLst/>
                          <a:latin typeface="Calibri" panose="020F0502020204030204" pitchFamily="34" charset="0"/>
                        </a:rPr>
                        <a:t>Apr-20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1,909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151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92.1%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246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36</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85.4%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2,155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187</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91.3%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967884524"/>
                  </a:ext>
                </a:extLst>
              </a:tr>
              <a:tr h="133887">
                <a:tc>
                  <a:txBody>
                    <a:bodyPr/>
                    <a:lstStyle/>
                    <a:p>
                      <a:pPr algn="l" fontAlgn="b"/>
                      <a:r>
                        <a:rPr lang="en-GB" sz="800" b="0" i="0" u="none" strike="noStrike">
                          <a:solidFill>
                            <a:srgbClr val="000000"/>
                          </a:solidFill>
                          <a:effectLst/>
                          <a:latin typeface="Calibri" panose="020F0502020204030204" pitchFamily="34" charset="0"/>
                        </a:rPr>
                        <a:t>May-20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2,384</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98.6%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386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98.7%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2,770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38</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98.6%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116920802"/>
                  </a:ext>
                </a:extLst>
              </a:tr>
              <a:tr h="133887">
                <a:tc>
                  <a:txBody>
                    <a:bodyPr/>
                    <a:lstStyle/>
                    <a:p>
                      <a:pPr algn="l" fontAlgn="b"/>
                      <a:r>
                        <a:rPr lang="en-GB" sz="800" b="0" i="0" u="none" strike="noStrike">
                          <a:solidFill>
                            <a:srgbClr val="000000"/>
                          </a:solidFill>
                          <a:effectLst/>
                          <a:latin typeface="Calibri" panose="020F0502020204030204" pitchFamily="34" charset="0"/>
                        </a:rPr>
                        <a:t>Jun-20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3,064</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97.7%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672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96.3%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3,736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97.5%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761302938"/>
                  </a:ext>
                </a:extLst>
              </a:tr>
              <a:tr h="133887">
                <a:tc>
                  <a:txBody>
                    <a:bodyPr/>
                    <a:lstStyle/>
                    <a:p>
                      <a:pPr algn="l" fontAlgn="b"/>
                      <a:r>
                        <a:rPr lang="en-GB" sz="800" b="0" i="0" u="none" strike="noStrike">
                          <a:solidFill>
                            <a:srgbClr val="000000"/>
                          </a:solidFill>
                          <a:effectLst/>
                          <a:latin typeface="Calibri" panose="020F0502020204030204" pitchFamily="34" charset="0"/>
                        </a:rPr>
                        <a:t>Jul-20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3,502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167</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95.2%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773</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38</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95.1%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4,275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205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95.2%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910518788"/>
                  </a:ext>
                </a:extLst>
              </a:tr>
              <a:tr h="133887">
                <a:tc>
                  <a:txBody>
                    <a:bodyPr/>
                    <a:lstStyle/>
                    <a:p>
                      <a:pPr algn="l" fontAlgn="b"/>
                      <a:r>
                        <a:rPr lang="en-GB" sz="800" b="0" i="0" u="none" strike="noStrike">
                          <a:solidFill>
                            <a:srgbClr val="000000"/>
                          </a:solidFill>
                          <a:effectLst/>
                          <a:latin typeface="Calibri" panose="020F0502020204030204" pitchFamily="34" charset="0"/>
                        </a:rPr>
                        <a:t>Aug-20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3,100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380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87.7%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680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66</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90.3%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3,780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446</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88.2%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210838623"/>
                  </a:ext>
                </a:extLst>
              </a:tr>
              <a:tr h="133887">
                <a:tc>
                  <a:txBody>
                    <a:bodyPr/>
                    <a:lstStyle/>
                    <a:p>
                      <a:pPr algn="l" fontAlgn="b"/>
                      <a:r>
                        <a:rPr lang="en-GB" sz="800" b="0" i="0" u="none" strike="noStrike">
                          <a:solidFill>
                            <a:srgbClr val="000000"/>
                          </a:solidFill>
                          <a:effectLst/>
                          <a:latin typeface="Calibri" panose="020F0502020204030204" pitchFamily="34" charset="0"/>
                        </a:rPr>
                        <a:t>Sep-20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3,786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panose="020F0502020204030204" pitchFamily="34" charset="0"/>
                        </a:rPr>
                        <a:t>880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76.8%</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760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196</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74.2%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4,546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1,076</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76.3%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346270483"/>
                  </a:ext>
                </a:extLst>
              </a:tr>
              <a:tr h="133887">
                <a:tc>
                  <a:txBody>
                    <a:bodyPr/>
                    <a:lstStyle/>
                    <a:p>
                      <a:pPr algn="l" fontAlgn="b"/>
                      <a:r>
                        <a:rPr lang="en-GB" sz="800" b="0" i="0" u="none" strike="noStrike">
                          <a:solidFill>
                            <a:srgbClr val="000000"/>
                          </a:solidFill>
                          <a:effectLst/>
                          <a:latin typeface="Calibri" panose="020F0502020204030204" pitchFamily="34" charset="0"/>
                        </a:rPr>
                        <a:t>Oct-20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4,182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773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81.5%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844</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140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83.4%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5,026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913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81.8%</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15755539"/>
                  </a:ext>
                </a:extLst>
              </a:tr>
              <a:tr h="133887">
                <a:tc>
                  <a:txBody>
                    <a:bodyPr/>
                    <a:lstStyle/>
                    <a:p>
                      <a:pPr algn="l" fontAlgn="b"/>
                      <a:r>
                        <a:rPr lang="en-GB" sz="800" b="0" i="0" u="none" strike="noStrike">
                          <a:solidFill>
                            <a:srgbClr val="000000"/>
                          </a:solidFill>
                          <a:effectLst/>
                          <a:latin typeface="Calibri" panose="020F0502020204030204" pitchFamily="34" charset="0"/>
                        </a:rPr>
                        <a:t>Nov-20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4,550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1,570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65.5%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1,071</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540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49.6%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5,621</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2,110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dirty="0">
                          <a:solidFill>
                            <a:srgbClr val="000000"/>
                          </a:solidFill>
                          <a:effectLst/>
                          <a:latin typeface="Calibri" panose="020F0502020204030204" pitchFamily="34" charset="0"/>
                        </a:rPr>
                        <a:t>62.5%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599479531"/>
                  </a:ext>
                </a:extLst>
              </a:tr>
              <a:tr h="133887">
                <a:tc>
                  <a:txBody>
                    <a:bodyPr/>
                    <a:lstStyle/>
                    <a:p>
                      <a:pPr algn="l" fontAlgn="b"/>
                      <a:r>
                        <a:rPr lang="en-GB" sz="800" b="0" i="0" u="none" strike="noStrike">
                          <a:solidFill>
                            <a:srgbClr val="000000"/>
                          </a:solidFill>
                          <a:effectLst/>
                          <a:latin typeface="Calibri" panose="020F0502020204030204" pitchFamily="34" charset="0"/>
                        </a:rPr>
                        <a:t>Dec-20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4,395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2,211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49.7%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969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562</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42.0%</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5,364</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2,773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48.3%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641362615"/>
                  </a:ext>
                </a:extLst>
              </a:tr>
              <a:tr h="133887">
                <a:tc>
                  <a:txBody>
                    <a:bodyPr/>
                    <a:lstStyle/>
                    <a:p>
                      <a:pPr algn="l" fontAlgn="b"/>
                      <a:r>
                        <a:rPr lang="en-GB" sz="800" b="0" i="0" u="none" strike="noStrike">
                          <a:solidFill>
                            <a:srgbClr val="000000"/>
                          </a:solidFill>
                          <a:effectLst/>
                          <a:latin typeface="Calibri" panose="020F0502020204030204" pitchFamily="34" charset="0"/>
                        </a:rPr>
                        <a:t>Jan-21</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4,048</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2,183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46.1%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1,012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672</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33.6%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5,060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2,855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43.6%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563257750"/>
                  </a:ext>
                </a:extLst>
              </a:tr>
              <a:tr h="133887">
                <a:tc>
                  <a:txBody>
                    <a:bodyPr/>
                    <a:lstStyle/>
                    <a:p>
                      <a:pPr algn="l" fontAlgn="b"/>
                      <a:r>
                        <a:rPr lang="en-GB" sz="800" b="0" i="0" u="none" strike="noStrike">
                          <a:solidFill>
                            <a:srgbClr val="000000"/>
                          </a:solidFill>
                          <a:effectLst/>
                          <a:latin typeface="Calibri" panose="020F0502020204030204" pitchFamily="34" charset="0"/>
                        </a:rPr>
                        <a:t>Feb-21</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3,817</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1,514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60.3%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1,176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594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49.5%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4,993</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2,108</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dirty="0">
                          <a:solidFill>
                            <a:srgbClr val="000000"/>
                          </a:solidFill>
                          <a:effectLst/>
                          <a:latin typeface="Calibri" panose="020F0502020204030204" pitchFamily="34" charset="0"/>
                        </a:rPr>
                        <a:t>57.8%</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893811818"/>
                  </a:ext>
                </a:extLst>
              </a:tr>
              <a:tr h="133887">
                <a:tc>
                  <a:txBody>
                    <a:bodyPr/>
                    <a:lstStyle/>
                    <a:p>
                      <a:pPr algn="l" fontAlgn="b"/>
                      <a:r>
                        <a:rPr lang="en-GB" sz="800" b="0" i="0" u="none" strike="noStrike">
                          <a:solidFill>
                            <a:srgbClr val="000000"/>
                          </a:solidFill>
                          <a:effectLst/>
                          <a:latin typeface="Calibri" panose="020F0502020204030204" pitchFamily="34" charset="0"/>
                        </a:rPr>
                        <a:t>Mar-21</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4,601</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1,875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59.2%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1,315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747</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43.2%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5,916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2,622</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dirty="0">
                          <a:solidFill>
                            <a:srgbClr val="000000"/>
                          </a:solidFill>
                          <a:effectLst/>
                          <a:latin typeface="Calibri" panose="020F0502020204030204" pitchFamily="34" charset="0"/>
                        </a:rPr>
                        <a:t>55.7%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033368770"/>
                  </a:ext>
                </a:extLst>
              </a:tr>
              <a:tr h="140582">
                <a:tc>
                  <a:txBody>
                    <a:bodyPr/>
                    <a:lstStyle/>
                    <a:p>
                      <a:pPr algn="l" fontAlgn="b"/>
                      <a:r>
                        <a:rPr lang="en-GB" sz="800" b="0" i="0" u="none" strike="noStrike">
                          <a:solidFill>
                            <a:srgbClr val="000000"/>
                          </a:solidFill>
                          <a:effectLst/>
                          <a:latin typeface="Calibri" panose="020F0502020204030204" pitchFamily="34" charset="0"/>
                        </a:rPr>
                        <a:t>Apr-21</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4,243</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2,573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39.4%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1,070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774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27.7%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5,313</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3,347</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dirty="0">
                          <a:solidFill>
                            <a:srgbClr val="000000"/>
                          </a:solidFill>
                          <a:effectLst/>
                          <a:latin typeface="Calibri" panose="020F0502020204030204" pitchFamily="34" charset="0"/>
                        </a:rPr>
                        <a:t>37.0%</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930809363"/>
                  </a:ext>
                </a:extLst>
              </a:tr>
            </a:tbl>
          </a:graphicData>
        </a:graphic>
      </p:graphicFrame>
      <p:pic>
        <p:nvPicPr>
          <p:cNvPr id="12" name="Picture 11">
            <a:extLst>
              <a:ext uri="{FF2B5EF4-FFF2-40B4-BE49-F238E27FC236}">
                <a16:creationId xmlns:a16="http://schemas.microsoft.com/office/drawing/2014/main" id="{D8EE69EA-389B-414E-BA31-BC9FE57AE572}"/>
              </a:ext>
            </a:extLst>
          </p:cNvPr>
          <p:cNvPicPr>
            <a:picLocks noChangeAspect="1"/>
          </p:cNvPicPr>
          <p:nvPr/>
        </p:nvPicPr>
        <p:blipFill>
          <a:blip r:embed="rId2"/>
          <a:stretch>
            <a:fillRect/>
          </a:stretch>
        </p:blipFill>
        <p:spPr>
          <a:xfrm>
            <a:off x="138095" y="1073020"/>
            <a:ext cx="6952607" cy="4544009"/>
          </a:xfrm>
          <a:prstGeom prst="rect">
            <a:avLst/>
          </a:prstGeom>
        </p:spPr>
      </p:pic>
    </p:spTree>
    <p:extLst>
      <p:ext uri="{BB962C8B-B14F-4D97-AF65-F5344CB8AC3E}">
        <p14:creationId xmlns:p14="http://schemas.microsoft.com/office/powerpoint/2010/main" val="225399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119518" y="6245251"/>
            <a:ext cx="5723164"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2CE">
                    <a:lumMod val="60000"/>
                    <a:lumOff val="40000"/>
                  </a:srgbClr>
                </a:solidFill>
                <a:effectLst/>
                <a:uLnTx/>
                <a:uFillTx/>
                <a:latin typeface="Arial" charset="0"/>
                <a:cs typeface="Arial" charset="0"/>
              </a:rPr>
              <a:t>The Cancer Programme</a:t>
            </a:r>
            <a:endParaRPr kumimoji="0" lang="en-US" sz="1200" b="0" i="0" u="none" strike="noStrike" kern="1200" cap="none" spc="0" normalizeH="0" baseline="0" noProof="0" dirty="0">
              <a:ln>
                <a:noFill/>
              </a:ln>
              <a:solidFill>
                <a:srgbClr val="0072CE">
                  <a:lumMod val="60000"/>
                  <a:lumOff val="40000"/>
                </a:srgbClr>
              </a:solidFill>
              <a:effectLst/>
              <a:uLnTx/>
              <a:uFillTx/>
              <a:latin typeface="Arial" charset="0"/>
              <a:cs typeface="Arial" charset="0"/>
            </a:endParaRPr>
          </a:p>
        </p:txBody>
      </p:sp>
      <p:sp>
        <p:nvSpPr>
          <p:cNvPr id="8" name="Title 1">
            <a:extLst>
              <a:ext uri="{FF2B5EF4-FFF2-40B4-BE49-F238E27FC236}">
                <a16:creationId xmlns:a16="http://schemas.microsoft.com/office/drawing/2014/main" id="{6B32EECA-C2D8-49DB-A4B1-1717DB48A206}"/>
              </a:ext>
            </a:extLst>
          </p:cNvPr>
          <p:cNvSpPr txBox="1">
            <a:spLocks/>
          </p:cNvSpPr>
          <p:nvPr/>
        </p:nvSpPr>
        <p:spPr>
          <a:xfrm>
            <a:off x="0" y="218512"/>
            <a:ext cx="10554670" cy="689541"/>
          </a:xfrm>
          <a:prstGeom prst="rect">
            <a:avLst/>
          </a:prstGeom>
        </p:spPr>
        <p:txBody>
          <a:bodyPr anchor="t"/>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srgbClr val="005EB8"/>
                </a:solidFill>
                <a:effectLst/>
                <a:uLnTx/>
                <a:uFillTx/>
                <a:latin typeface="Arial"/>
                <a:ea typeface="+mj-ea"/>
                <a:cs typeface="Arial"/>
              </a:rPr>
              <a:t>Latest National Breast Cancer Waiting Times performance – South West  </a:t>
            </a:r>
            <a:r>
              <a:rPr kumimoji="0" lang="en-GB" sz="1800" b="1" i="0" u="none" strike="noStrike" kern="1200" cap="none" spc="0" normalizeH="0" baseline="0" noProof="0" dirty="0">
                <a:ln>
                  <a:noFill/>
                </a:ln>
                <a:solidFill>
                  <a:srgbClr val="005EB8"/>
                </a:solidFill>
                <a:effectLst/>
                <a:uLnTx/>
                <a:uFillTx/>
                <a:latin typeface="Arial"/>
                <a:ea typeface="+mj-ea"/>
                <a:cs typeface="Arial"/>
              </a:rPr>
              <a:t>– 2 week wait standards</a:t>
            </a:r>
            <a:endParaRPr kumimoji="0" lang="en-GB" sz="1800" b="0" i="0" u="none" strike="noStrike" kern="1200" cap="none" spc="0" normalizeH="0" baseline="0" noProof="0" dirty="0">
              <a:ln>
                <a:noFill/>
              </a:ln>
              <a:solidFill>
                <a:srgbClr val="005EB8"/>
              </a:solidFill>
              <a:effectLst/>
              <a:uLnTx/>
              <a:uFillTx/>
              <a:latin typeface="Arial"/>
              <a:ea typeface="+mj-ea"/>
              <a:cs typeface="Arial"/>
            </a:endParaRPr>
          </a:p>
        </p:txBody>
      </p:sp>
      <p:sp>
        <p:nvSpPr>
          <p:cNvPr id="2" name="TextBox 1">
            <a:extLst>
              <a:ext uri="{FF2B5EF4-FFF2-40B4-BE49-F238E27FC236}">
                <a16:creationId xmlns:a16="http://schemas.microsoft.com/office/drawing/2014/main" id="{AC1414F9-A8CB-450D-B77C-0CA511515A56}"/>
              </a:ext>
            </a:extLst>
          </p:cNvPr>
          <p:cNvSpPr txBox="1"/>
          <p:nvPr/>
        </p:nvSpPr>
        <p:spPr>
          <a:xfrm>
            <a:off x="0" y="621205"/>
            <a:ext cx="73545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231F20"/>
                </a:solidFill>
                <a:effectLst/>
                <a:uLnTx/>
                <a:uFillTx/>
                <a:latin typeface="Calibri" panose="020F0502020204030204"/>
                <a:ea typeface="+mn-ea"/>
                <a:cs typeface="+mn-cs"/>
              </a:rPr>
              <a:t>Trend March 2019 to April 2021 (Urgent and Breast Symptomatic separately)</a:t>
            </a:r>
          </a:p>
        </p:txBody>
      </p:sp>
      <p:pic>
        <p:nvPicPr>
          <p:cNvPr id="7" name="Picture 6">
            <a:extLst>
              <a:ext uri="{FF2B5EF4-FFF2-40B4-BE49-F238E27FC236}">
                <a16:creationId xmlns:a16="http://schemas.microsoft.com/office/drawing/2014/main" id="{07995358-11C3-4C77-B679-8C2010BBBBF5}"/>
              </a:ext>
            </a:extLst>
          </p:cNvPr>
          <p:cNvPicPr>
            <a:picLocks noChangeAspect="1"/>
          </p:cNvPicPr>
          <p:nvPr/>
        </p:nvPicPr>
        <p:blipFill>
          <a:blip r:embed="rId2"/>
          <a:stretch>
            <a:fillRect/>
          </a:stretch>
        </p:blipFill>
        <p:spPr>
          <a:xfrm>
            <a:off x="317277" y="1102887"/>
            <a:ext cx="7320924" cy="4784729"/>
          </a:xfrm>
          <a:prstGeom prst="rect">
            <a:avLst/>
          </a:prstGeom>
        </p:spPr>
      </p:pic>
      <p:graphicFrame>
        <p:nvGraphicFramePr>
          <p:cNvPr id="10" name="Table 9">
            <a:extLst>
              <a:ext uri="{FF2B5EF4-FFF2-40B4-BE49-F238E27FC236}">
                <a16:creationId xmlns:a16="http://schemas.microsoft.com/office/drawing/2014/main" id="{7A81DD63-5AB1-46E7-A6E6-E093EFBC226E}"/>
              </a:ext>
            </a:extLst>
          </p:cNvPr>
          <p:cNvGraphicFramePr>
            <a:graphicFrameLocks noGrp="1"/>
          </p:cNvGraphicFramePr>
          <p:nvPr>
            <p:extLst>
              <p:ext uri="{D42A27DB-BD31-4B8C-83A1-F6EECF244321}">
                <p14:modId xmlns:p14="http://schemas.microsoft.com/office/powerpoint/2010/main" val="2560420702"/>
              </p:ext>
            </p:extLst>
          </p:nvPr>
        </p:nvGraphicFramePr>
        <p:xfrm>
          <a:off x="7842682" y="1102887"/>
          <a:ext cx="4284390" cy="4351330"/>
        </p:xfrm>
        <a:graphic>
          <a:graphicData uri="http://schemas.openxmlformats.org/drawingml/2006/table">
            <a:tbl>
              <a:tblPr/>
              <a:tblGrid>
                <a:gridCol w="428439">
                  <a:extLst>
                    <a:ext uri="{9D8B030D-6E8A-4147-A177-3AD203B41FA5}">
                      <a16:colId xmlns:a16="http://schemas.microsoft.com/office/drawing/2014/main" val="2799400026"/>
                    </a:ext>
                  </a:extLst>
                </a:gridCol>
                <a:gridCol w="428439">
                  <a:extLst>
                    <a:ext uri="{9D8B030D-6E8A-4147-A177-3AD203B41FA5}">
                      <a16:colId xmlns:a16="http://schemas.microsoft.com/office/drawing/2014/main" val="1559505017"/>
                    </a:ext>
                  </a:extLst>
                </a:gridCol>
                <a:gridCol w="428439">
                  <a:extLst>
                    <a:ext uri="{9D8B030D-6E8A-4147-A177-3AD203B41FA5}">
                      <a16:colId xmlns:a16="http://schemas.microsoft.com/office/drawing/2014/main" val="2403776339"/>
                    </a:ext>
                  </a:extLst>
                </a:gridCol>
                <a:gridCol w="428439">
                  <a:extLst>
                    <a:ext uri="{9D8B030D-6E8A-4147-A177-3AD203B41FA5}">
                      <a16:colId xmlns:a16="http://schemas.microsoft.com/office/drawing/2014/main" val="1632292209"/>
                    </a:ext>
                  </a:extLst>
                </a:gridCol>
                <a:gridCol w="428439">
                  <a:extLst>
                    <a:ext uri="{9D8B030D-6E8A-4147-A177-3AD203B41FA5}">
                      <a16:colId xmlns:a16="http://schemas.microsoft.com/office/drawing/2014/main" val="2889788151"/>
                    </a:ext>
                  </a:extLst>
                </a:gridCol>
                <a:gridCol w="428439">
                  <a:extLst>
                    <a:ext uri="{9D8B030D-6E8A-4147-A177-3AD203B41FA5}">
                      <a16:colId xmlns:a16="http://schemas.microsoft.com/office/drawing/2014/main" val="1718646061"/>
                    </a:ext>
                  </a:extLst>
                </a:gridCol>
                <a:gridCol w="428439">
                  <a:extLst>
                    <a:ext uri="{9D8B030D-6E8A-4147-A177-3AD203B41FA5}">
                      <a16:colId xmlns:a16="http://schemas.microsoft.com/office/drawing/2014/main" val="2884772104"/>
                    </a:ext>
                  </a:extLst>
                </a:gridCol>
                <a:gridCol w="428439">
                  <a:extLst>
                    <a:ext uri="{9D8B030D-6E8A-4147-A177-3AD203B41FA5}">
                      <a16:colId xmlns:a16="http://schemas.microsoft.com/office/drawing/2014/main" val="2944501449"/>
                    </a:ext>
                  </a:extLst>
                </a:gridCol>
                <a:gridCol w="428439">
                  <a:extLst>
                    <a:ext uri="{9D8B030D-6E8A-4147-A177-3AD203B41FA5}">
                      <a16:colId xmlns:a16="http://schemas.microsoft.com/office/drawing/2014/main" val="629475873"/>
                    </a:ext>
                  </a:extLst>
                </a:gridCol>
                <a:gridCol w="428439">
                  <a:extLst>
                    <a:ext uri="{9D8B030D-6E8A-4147-A177-3AD203B41FA5}">
                      <a16:colId xmlns:a16="http://schemas.microsoft.com/office/drawing/2014/main" val="462538035"/>
                    </a:ext>
                  </a:extLst>
                </a:gridCol>
              </a:tblGrid>
              <a:tr h="455217">
                <a:tc rowSpan="2">
                  <a:txBody>
                    <a:bodyPr/>
                    <a:lstStyle/>
                    <a:p>
                      <a:pPr algn="l" fontAlgn="b"/>
                      <a:r>
                        <a:rPr lang="en-GB" sz="800" b="0" i="0" u="none" strike="noStrike" dirty="0">
                          <a:solidFill>
                            <a:srgbClr val="000000"/>
                          </a:solidFill>
                          <a:effectLst/>
                          <a:latin typeface="Calibri" panose="020F0502020204030204" pitchFamily="34" charset="0"/>
                        </a:rPr>
                        <a:t> </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800" b="0" i="0" u="none" strike="noStrike" dirty="0">
                          <a:solidFill>
                            <a:srgbClr val="000000"/>
                          </a:solidFill>
                          <a:effectLst/>
                          <a:latin typeface="Calibri" panose="020F0502020204030204" pitchFamily="34" charset="0"/>
                        </a:rPr>
                        <a:t>2 week wait urgent suspected cancer</a:t>
                      </a:r>
                    </a:p>
                  </a:txBody>
                  <a:tcPr marL="6694" marR="6694" marT="66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ctr"/>
                      <a:r>
                        <a:rPr lang="en-GB" sz="800" b="0" i="0" u="none" strike="noStrike">
                          <a:solidFill>
                            <a:srgbClr val="000000"/>
                          </a:solidFill>
                          <a:effectLst/>
                          <a:latin typeface="Calibri" panose="020F0502020204030204" pitchFamily="34" charset="0"/>
                        </a:rPr>
                        <a:t>2 week wait breast symptomatic (cancer not suspected)</a:t>
                      </a:r>
                    </a:p>
                  </a:txBody>
                  <a:tcPr marL="6694" marR="6694" marT="669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ctr"/>
                      <a:r>
                        <a:rPr lang="en-GB" sz="800" b="0" i="0" u="none" strike="noStrike" dirty="0">
                          <a:solidFill>
                            <a:srgbClr val="000000"/>
                          </a:solidFill>
                          <a:effectLst/>
                          <a:latin typeface="Calibri" panose="020F0502020204030204" pitchFamily="34" charset="0"/>
                        </a:rPr>
                        <a:t>Total 2ww (Breast urgent and symptomatic</a:t>
                      </a:r>
                    </a:p>
                  </a:txBody>
                  <a:tcPr marL="6694" marR="6694" marT="6694"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38387595"/>
                  </a:ext>
                </a:extLst>
              </a:tr>
              <a:tr h="408356">
                <a:tc vMerge="1">
                  <a:txBody>
                    <a:bodyPr/>
                    <a:lstStyle/>
                    <a:p>
                      <a:endParaRPr lang="en-GB"/>
                    </a:p>
                  </a:txBody>
                  <a:tcPr/>
                </a:tc>
                <a:tc>
                  <a:txBody>
                    <a:bodyPr/>
                    <a:lstStyle/>
                    <a:p>
                      <a:pPr algn="ctr" fontAlgn="ctr"/>
                      <a:r>
                        <a:rPr lang="en-GB" sz="800" b="0" i="0" u="none" strike="noStrike">
                          <a:solidFill>
                            <a:srgbClr val="000000"/>
                          </a:solidFill>
                          <a:effectLst/>
                          <a:latin typeface="Calibri" panose="020F0502020204030204" pitchFamily="34" charset="0"/>
                        </a:rPr>
                        <a:t>Number of patients</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panose="020F0502020204030204" pitchFamily="34" charset="0"/>
                        </a:rPr>
                        <a:t>Seen after day 14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panose="020F0502020204030204" pitchFamily="34" charset="0"/>
                        </a:rPr>
                        <a:t>% in target</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Number of patients</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Seen after day 14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 in target</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Number of patients</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Seen after day 14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 in target</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140087324"/>
                  </a:ext>
                </a:extLst>
              </a:tr>
              <a:tr h="133887">
                <a:tc>
                  <a:txBody>
                    <a:bodyPr/>
                    <a:lstStyle/>
                    <a:p>
                      <a:pPr algn="l" fontAlgn="b"/>
                      <a:r>
                        <a:rPr lang="en-GB" sz="800" b="0" i="0" u="none" strike="noStrike">
                          <a:solidFill>
                            <a:srgbClr val="000000"/>
                          </a:solidFill>
                          <a:effectLst/>
                          <a:latin typeface="Calibri" panose="020F0502020204030204" pitchFamily="34" charset="0"/>
                        </a:rPr>
                        <a:t>Mar-19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3,917</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626</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84.0%</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1,116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358</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67.9%</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5,033</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984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80.4%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091232131"/>
                  </a:ext>
                </a:extLst>
              </a:tr>
              <a:tr h="133887">
                <a:tc>
                  <a:txBody>
                    <a:bodyPr/>
                    <a:lstStyle/>
                    <a:p>
                      <a:pPr algn="l" fontAlgn="b"/>
                      <a:r>
                        <a:rPr lang="en-GB" sz="800" b="0" i="0" u="none" strike="noStrike">
                          <a:solidFill>
                            <a:srgbClr val="000000"/>
                          </a:solidFill>
                          <a:effectLst/>
                          <a:latin typeface="Calibri" panose="020F0502020204030204" pitchFamily="34" charset="0"/>
                        </a:rPr>
                        <a:t>Apr-19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3,676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718</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80.5%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1,203</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444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63.1%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4,879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1,162</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76.2%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657499933"/>
                  </a:ext>
                </a:extLst>
              </a:tr>
              <a:tr h="133887">
                <a:tc>
                  <a:txBody>
                    <a:bodyPr/>
                    <a:lstStyle/>
                    <a:p>
                      <a:pPr algn="l" fontAlgn="b"/>
                      <a:r>
                        <a:rPr lang="en-GB" sz="800" b="0" i="0" u="none" strike="noStrike">
                          <a:solidFill>
                            <a:srgbClr val="000000"/>
                          </a:solidFill>
                          <a:effectLst/>
                          <a:latin typeface="Calibri" panose="020F0502020204030204" pitchFamily="34" charset="0"/>
                        </a:rPr>
                        <a:t>May-19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3,682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604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83.6%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1,170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397</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66.1%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4,852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1,001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79.4%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786823283"/>
                  </a:ext>
                </a:extLst>
              </a:tr>
              <a:tr h="133887">
                <a:tc>
                  <a:txBody>
                    <a:bodyPr/>
                    <a:lstStyle/>
                    <a:p>
                      <a:pPr algn="l" fontAlgn="b"/>
                      <a:r>
                        <a:rPr lang="en-GB" sz="800" b="0" i="0" u="none" strike="noStrike">
                          <a:solidFill>
                            <a:srgbClr val="000000"/>
                          </a:solidFill>
                          <a:effectLst/>
                          <a:latin typeface="Calibri" panose="020F0502020204030204" pitchFamily="34" charset="0"/>
                        </a:rPr>
                        <a:t>Jun-19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3,235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359</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88.9%</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1,094</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195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82.2%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4,329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554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87.2%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722752767"/>
                  </a:ext>
                </a:extLst>
              </a:tr>
              <a:tr h="133887">
                <a:tc>
                  <a:txBody>
                    <a:bodyPr/>
                    <a:lstStyle/>
                    <a:p>
                      <a:pPr algn="l" fontAlgn="b"/>
                      <a:r>
                        <a:rPr lang="en-GB" sz="800" b="0" i="0" u="none" strike="noStrike">
                          <a:solidFill>
                            <a:srgbClr val="000000"/>
                          </a:solidFill>
                          <a:effectLst/>
                          <a:latin typeface="Calibri" panose="020F0502020204030204" pitchFamily="34" charset="0"/>
                        </a:rPr>
                        <a:t>Jul-19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3,491</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323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90.7%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1,140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139</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87.8%</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4,631</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462</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90.0%</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651011677"/>
                  </a:ext>
                </a:extLst>
              </a:tr>
              <a:tr h="133887">
                <a:tc>
                  <a:txBody>
                    <a:bodyPr/>
                    <a:lstStyle/>
                    <a:p>
                      <a:pPr algn="l" fontAlgn="b"/>
                      <a:r>
                        <a:rPr lang="en-GB" sz="800" b="0" i="0" u="none" strike="noStrike">
                          <a:solidFill>
                            <a:srgbClr val="000000"/>
                          </a:solidFill>
                          <a:effectLst/>
                          <a:latin typeface="Calibri" panose="020F0502020204030204" pitchFamily="34" charset="0"/>
                        </a:rPr>
                        <a:t>Aug-19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3,217</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501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84.4%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832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panose="020F0502020204030204" pitchFamily="34" charset="0"/>
                        </a:rPr>
                        <a:t>99</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88.1%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4,049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600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85.2%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175917051"/>
                  </a:ext>
                </a:extLst>
              </a:tr>
              <a:tr h="133887">
                <a:tc>
                  <a:txBody>
                    <a:bodyPr/>
                    <a:lstStyle/>
                    <a:p>
                      <a:pPr algn="l" fontAlgn="b"/>
                      <a:r>
                        <a:rPr lang="en-GB" sz="800" b="0" i="0" u="none" strike="noStrike">
                          <a:solidFill>
                            <a:srgbClr val="000000"/>
                          </a:solidFill>
                          <a:effectLst/>
                          <a:latin typeface="Calibri" panose="020F0502020204030204" pitchFamily="34" charset="0"/>
                        </a:rPr>
                        <a:t>Sep-19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3,248</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247</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92.4%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839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93.4%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4,087</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302</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92.6%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43256132"/>
                  </a:ext>
                </a:extLst>
              </a:tr>
              <a:tr h="133887">
                <a:tc>
                  <a:txBody>
                    <a:bodyPr/>
                    <a:lstStyle/>
                    <a:p>
                      <a:pPr algn="l" fontAlgn="b"/>
                      <a:r>
                        <a:rPr lang="en-GB" sz="800" b="0" i="0" u="none" strike="noStrike">
                          <a:solidFill>
                            <a:srgbClr val="000000"/>
                          </a:solidFill>
                          <a:effectLst/>
                          <a:latin typeface="Calibri" panose="020F0502020204030204" pitchFamily="34" charset="0"/>
                        </a:rPr>
                        <a:t>Oct-19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3,775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202</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94.6%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894</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38</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95.7%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4,669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240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94.9%</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272137342"/>
                  </a:ext>
                </a:extLst>
              </a:tr>
              <a:tr h="133887">
                <a:tc>
                  <a:txBody>
                    <a:bodyPr/>
                    <a:lstStyle/>
                    <a:p>
                      <a:pPr algn="l" fontAlgn="b"/>
                      <a:r>
                        <a:rPr lang="en-GB" sz="800" b="0" i="0" u="none" strike="noStrike">
                          <a:solidFill>
                            <a:srgbClr val="000000"/>
                          </a:solidFill>
                          <a:effectLst/>
                          <a:latin typeface="Calibri" panose="020F0502020204030204" pitchFamily="34" charset="0"/>
                        </a:rPr>
                        <a:t>Nov-19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3,565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409</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88.5%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817</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92.5%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4,382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470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89.3%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95708738"/>
                  </a:ext>
                </a:extLst>
              </a:tr>
              <a:tr h="133887">
                <a:tc>
                  <a:txBody>
                    <a:bodyPr/>
                    <a:lstStyle/>
                    <a:p>
                      <a:pPr algn="l" fontAlgn="b"/>
                      <a:r>
                        <a:rPr lang="en-GB" sz="800" b="0" i="0" u="none" strike="noStrike">
                          <a:solidFill>
                            <a:srgbClr val="000000"/>
                          </a:solidFill>
                          <a:effectLst/>
                          <a:latin typeface="Calibri" panose="020F0502020204030204" pitchFamily="34" charset="0"/>
                        </a:rPr>
                        <a:t>Dec-19</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3,475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486</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86.0%</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832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154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panose="020F0502020204030204" pitchFamily="34" charset="0"/>
                        </a:rPr>
                        <a:t>81.5%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4,307</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dirty="0">
                          <a:solidFill>
                            <a:srgbClr val="000000"/>
                          </a:solidFill>
                          <a:effectLst/>
                          <a:latin typeface="Calibri" panose="020F0502020204030204" pitchFamily="34" charset="0"/>
                        </a:rPr>
                        <a:t>640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85.1%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517372677"/>
                  </a:ext>
                </a:extLst>
              </a:tr>
              <a:tr h="133887">
                <a:tc>
                  <a:txBody>
                    <a:bodyPr/>
                    <a:lstStyle/>
                    <a:p>
                      <a:pPr algn="l" fontAlgn="b"/>
                      <a:r>
                        <a:rPr lang="en-GB" sz="800" b="0" i="0" u="none" strike="noStrike">
                          <a:solidFill>
                            <a:srgbClr val="000000"/>
                          </a:solidFill>
                          <a:effectLst/>
                          <a:latin typeface="Calibri" panose="020F0502020204030204" pitchFamily="34" charset="0"/>
                        </a:rPr>
                        <a:t>Jan-20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3,565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550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84.6%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877</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171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80.5%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4,442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721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83.8%</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900804969"/>
                  </a:ext>
                </a:extLst>
              </a:tr>
              <a:tr h="133887">
                <a:tc>
                  <a:txBody>
                    <a:bodyPr/>
                    <a:lstStyle/>
                    <a:p>
                      <a:pPr algn="l" fontAlgn="b"/>
                      <a:r>
                        <a:rPr lang="en-GB" sz="800" b="0" i="0" u="none" strike="noStrike">
                          <a:solidFill>
                            <a:srgbClr val="000000"/>
                          </a:solidFill>
                          <a:effectLst/>
                          <a:latin typeface="Calibri" panose="020F0502020204030204" pitchFamily="34" charset="0"/>
                        </a:rPr>
                        <a:t>Feb-20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3,308</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274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91.7%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862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69</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92.0%</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4,170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343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91.8%</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84350898"/>
                  </a:ext>
                </a:extLst>
              </a:tr>
              <a:tr h="133887">
                <a:tc>
                  <a:txBody>
                    <a:bodyPr/>
                    <a:lstStyle/>
                    <a:p>
                      <a:pPr algn="l" fontAlgn="b"/>
                      <a:r>
                        <a:rPr lang="en-GB" sz="800" b="0" i="0" u="none" strike="noStrike">
                          <a:solidFill>
                            <a:srgbClr val="000000"/>
                          </a:solidFill>
                          <a:effectLst/>
                          <a:latin typeface="Calibri" panose="020F0502020204030204" pitchFamily="34" charset="0"/>
                        </a:rPr>
                        <a:t>Mar-20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3,299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227</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93.1%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761</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94.2%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4,060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271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93.3%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824480204"/>
                  </a:ext>
                </a:extLst>
              </a:tr>
              <a:tr h="133887">
                <a:tc>
                  <a:txBody>
                    <a:bodyPr/>
                    <a:lstStyle/>
                    <a:p>
                      <a:pPr algn="l" fontAlgn="b"/>
                      <a:r>
                        <a:rPr lang="en-GB" sz="800" b="0" i="0" u="none" strike="noStrike">
                          <a:solidFill>
                            <a:srgbClr val="000000"/>
                          </a:solidFill>
                          <a:effectLst/>
                          <a:latin typeface="Calibri" panose="020F0502020204030204" pitchFamily="34" charset="0"/>
                        </a:rPr>
                        <a:t>Apr-20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1,909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151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92.1%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246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36</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85.4%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2,155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187</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91.3%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967884524"/>
                  </a:ext>
                </a:extLst>
              </a:tr>
              <a:tr h="133887">
                <a:tc>
                  <a:txBody>
                    <a:bodyPr/>
                    <a:lstStyle/>
                    <a:p>
                      <a:pPr algn="l" fontAlgn="b"/>
                      <a:r>
                        <a:rPr lang="en-GB" sz="800" b="0" i="0" u="none" strike="noStrike">
                          <a:solidFill>
                            <a:srgbClr val="000000"/>
                          </a:solidFill>
                          <a:effectLst/>
                          <a:latin typeface="Calibri" panose="020F0502020204030204" pitchFamily="34" charset="0"/>
                        </a:rPr>
                        <a:t>May-20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2,384</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98.6%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386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98.7%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2,770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38</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98.6%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116920802"/>
                  </a:ext>
                </a:extLst>
              </a:tr>
              <a:tr h="133887">
                <a:tc>
                  <a:txBody>
                    <a:bodyPr/>
                    <a:lstStyle/>
                    <a:p>
                      <a:pPr algn="l" fontAlgn="b"/>
                      <a:r>
                        <a:rPr lang="en-GB" sz="800" b="0" i="0" u="none" strike="noStrike">
                          <a:solidFill>
                            <a:srgbClr val="000000"/>
                          </a:solidFill>
                          <a:effectLst/>
                          <a:latin typeface="Calibri" panose="020F0502020204030204" pitchFamily="34" charset="0"/>
                        </a:rPr>
                        <a:t>Jun-20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3,064</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97.7%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672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96.3%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3,736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97.5%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761302938"/>
                  </a:ext>
                </a:extLst>
              </a:tr>
              <a:tr h="133887">
                <a:tc>
                  <a:txBody>
                    <a:bodyPr/>
                    <a:lstStyle/>
                    <a:p>
                      <a:pPr algn="l" fontAlgn="b"/>
                      <a:r>
                        <a:rPr lang="en-GB" sz="800" b="0" i="0" u="none" strike="noStrike">
                          <a:solidFill>
                            <a:srgbClr val="000000"/>
                          </a:solidFill>
                          <a:effectLst/>
                          <a:latin typeface="Calibri" panose="020F0502020204030204" pitchFamily="34" charset="0"/>
                        </a:rPr>
                        <a:t>Jul-20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3,502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167</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95.2%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773</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38</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95.1%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4,275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205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95.2%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910518788"/>
                  </a:ext>
                </a:extLst>
              </a:tr>
              <a:tr h="133887">
                <a:tc>
                  <a:txBody>
                    <a:bodyPr/>
                    <a:lstStyle/>
                    <a:p>
                      <a:pPr algn="l" fontAlgn="b"/>
                      <a:r>
                        <a:rPr lang="en-GB" sz="800" b="0" i="0" u="none" strike="noStrike">
                          <a:solidFill>
                            <a:srgbClr val="000000"/>
                          </a:solidFill>
                          <a:effectLst/>
                          <a:latin typeface="Calibri" panose="020F0502020204030204" pitchFamily="34" charset="0"/>
                        </a:rPr>
                        <a:t>Aug-20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3,100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380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87.7%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680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66</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90.3%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3,780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446</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88.2%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210838623"/>
                  </a:ext>
                </a:extLst>
              </a:tr>
              <a:tr h="133887">
                <a:tc>
                  <a:txBody>
                    <a:bodyPr/>
                    <a:lstStyle/>
                    <a:p>
                      <a:pPr algn="l" fontAlgn="b"/>
                      <a:r>
                        <a:rPr lang="en-GB" sz="800" b="0" i="0" u="none" strike="noStrike">
                          <a:solidFill>
                            <a:srgbClr val="000000"/>
                          </a:solidFill>
                          <a:effectLst/>
                          <a:latin typeface="Calibri" panose="020F0502020204030204" pitchFamily="34" charset="0"/>
                        </a:rPr>
                        <a:t>Sep-20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3,786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panose="020F0502020204030204" pitchFamily="34" charset="0"/>
                        </a:rPr>
                        <a:t>880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76.8%</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760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196</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74.2%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4,546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1,076</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76.3%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346270483"/>
                  </a:ext>
                </a:extLst>
              </a:tr>
              <a:tr h="133887">
                <a:tc>
                  <a:txBody>
                    <a:bodyPr/>
                    <a:lstStyle/>
                    <a:p>
                      <a:pPr algn="l" fontAlgn="b"/>
                      <a:r>
                        <a:rPr lang="en-GB" sz="800" b="0" i="0" u="none" strike="noStrike">
                          <a:solidFill>
                            <a:srgbClr val="000000"/>
                          </a:solidFill>
                          <a:effectLst/>
                          <a:latin typeface="Calibri" panose="020F0502020204030204" pitchFamily="34" charset="0"/>
                        </a:rPr>
                        <a:t>Oct-20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4,182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773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81.5%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844</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140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83.4%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5,026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913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81.8%</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15755539"/>
                  </a:ext>
                </a:extLst>
              </a:tr>
              <a:tr h="133887">
                <a:tc>
                  <a:txBody>
                    <a:bodyPr/>
                    <a:lstStyle/>
                    <a:p>
                      <a:pPr algn="l" fontAlgn="b"/>
                      <a:r>
                        <a:rPr lang="en-GB" sz="800" b="0" i="0" u="none" strike="noStrike">
                          <a:solidFill>
                            <a:srgbClr val="000000"/>
                          </a:solidFill>
                          <a:effectLst/>
                          <a:latin typeface="Calibri" panose="020F0502020204030204" pitchFamily="34" charset="0"/>
                        </a:rPr>
                        <a:t>Nov-20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4,550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1,570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65.5%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1,071</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540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49.6%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5,621</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2,110</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dirty="0">
                          <a:solidFill>
                            <a:srgbClr val="000000"/>
                          </a:solidFill>
                          <a:effectLst/>
                          <a:latin typeface="Calibri" panose="020F0502020204030204" pitchFamily="34" charset="0"/>
                        </a:rPr>
                        <a:t>62.5%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599479531"/>
                  </a:ext>
                </a:extLst>
              </a:tr>
              <a:tr h="133887">
                <a:tc>
                  <a:txBody>
                    <a:bodyPr/>
                    <a:lstStyle/>
                    <a:p>
                      <a:pPr algn="l" fontAlgn="b"/>
                      <a:r>
                        <a:rPr lang="en-GB" sz="800" b="0" i="0" u="none" strike="noStrike">
                          <a:solidFill>
                            <a:srgbClr val="000000"/>
                          </a:solidFill>
                          <a:effectLst/>
                          <a:latin typeface="Calibri" panose="020F0502020204030204" pitchFamily="34" charset="0"/>
                        </a:rPr>
                        <a:t>Dec-20</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4,395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2,211</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49.7%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969</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562</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42.0%</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5,364</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2,773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48.3%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641362615"/>
                  </a:ext>
                </a:extLst>
              </a:tr>
              <a:tr h="133887">
                <a:tc>
                  <a:txBody>
                    <a:bodyPr/>
                    <a:lstStyle/>
                    <a:p>
                      <a:pPr algn="l" fontAlgn="b"/>
                      <a:r>
                        <a:rPr lang="en-GB" sz="800" b="0" i="0" u="none" strike="noStrike">
                          <a:solidFill>
                            <a:srgbClr val="000000"/>
                          </a:solidFill>
                          <a:effectLst/>
                          <a:latin typeface="Calibri" panose="020F0502020204030204" pitchFamily="34" charset="0"/>
                        </a:rPr>
                        <a:t>Jan-21</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4,048</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2,183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46.1%</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1,012</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672</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33.6%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5,060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2,855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43.6%</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563257750"/>
                  </a:ext>
                </a:extLst>
              </a:tr>
              <a:tr h="133887">
                <a:tc>
                  <a:txBody>
                    <a:bodyPr/>
                    <a:lstStyle/>
                    <a:p>
                      <a:pPr algn="l" fontAlgn="b"/>
                      <a:r>
                        <a:rPr lang="en-GB" sz="800" b="0" i="0" u="none" strike="noStrike">
                          <a:solidFill>
                            <a:srgbClr val="000000"/>
                          </a:solidFill>
                          <a:effectLst/>
                          <a:latin typeface="Calibri" panose="020F0502020204030204" pitchFamily="34" charset="0"/>
                        </a:rPr>
                        <a:t>Feb-21</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3,817</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1,514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60.3%</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1,176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594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49.5%</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4,993</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2,108</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dirty="0">
                          <a:solidFill>
                            <a:srgbClr val="000000"/>
                          </a:solidFill>
                          <a:effectLst/>
                          <a:latin typeface="Calibri" panose="020F0502020204030204" pitchFamily="34" charset="0"/>
                        </a:rPr>
                        <a:t>57.8%</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893811818"/>
                  </a:ext>
                </a:extLst>
              </a:tr>
              <a:tr h="133887">
                <a:tc>
                  <a:txBody>
                    <a:bodyPr/>
                    <a:lstStyle/>
                    <a:p>
                      <a:pPr algn="l" fontAlgn="b"/>
                      <a:r>
                        <a:rPr lang="en-GB" sz="800" b="0" i="0" u="none" strike="noStrike">
                          <a:solidFill>
                            <a:srgbClr val="000000"/>
                          </a:solidFill>
                          <a:effectLst/>
                          <a:latin typeface="Calibri" panose="020F0502020204030204" pitchFamily="34" charset="0"/>
                        </a:rPr>
                        <a:t>Mar-21</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4,601</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1,875</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59.2%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1,315</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747</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43.2%</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5,916</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2,622</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dirty="0">
                          <a:solidFill>
                            <a:srgbClr val="000000"/>
                          </a:solidFill>
                          <a:effectLst/>
                          <a:latin typeface="Calibri" panose="020F0502020204030204" pitchFamily="34" charset="0"/>
                        </a:rPr>
                        <a:t>55.7%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033368770"/>
                  </a:ext>
                </a:extLst>
              </a:tr>
              <a:tr h="140582">
                <a:tc>
                  <a:txBody>
                    <a:bodyPr/>
                    <a:lstStyle/>
                    <a:p>
                      <a:pPr algn="l" fontAlgn="b"/>
                      <a:r>
                        <a:rPr lang="en-GB" sz="800" b="0" i="0" u="none" strike="noStrike">
                          <a:solidFill>
                            <a:srgbClr val="000000"/>
                          </a:solidFill>
                          <a:effectLst/>
                          <a:latin typeface="Calibri" panose="020F0502020204030204" pitchFamily="34" charset="0"/>
                        </a:rPr>
                        <a:t>Apr-21</a:t>
                      </a:r>
                    </a:p>
                  </a:txBody>
                  <a:tcPr marL="6694" marR="6694" marT="6694"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4,243</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2,573</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39.4%</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1,070</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774</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27.7%</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panose="020F0502020204030204" pitchFamily="34" charset="0"/>
                        </a:rPr>
                        <a:t>5,313</a:t>
                      </a:r>
                    </a:p>
                  </a:txBody>
                  <a:tcPr marL="6694" marR="6694" marT="66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a:solidFill>
                            <a:srgbClr val="000000"/>
                          </a:solidFill>
                          <a:effectLst/>
                          <a:latin typeface="Calibri" panose="020F0502020204030204" pitchFamily="34" charset="0"/>
                        </a:rPr>
                        <a:t>3,347</a:t>
                      </a:r>
                    </a:p>
                  </a:txBody>
                  <a:tcPr marL="6694" marR="6694" marT="6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GB" sz="800" b="0" i="0" u="none" strike="noStrike" dirty="0">
                          <a:solidFill>
                            <a:srgbClr val="000000"/>
                          </a:solidFill>
                          <a:effectLst/>
                          <a:latin typeface="Calibri" panose="020F0502020204030204" pitchFamily="34" charset="0"/>
                        </a:rPr>
                        <a:t>37.0%</a:t>
                      </a:r>
                    </a:p>
                  </a:txBody>
                  <a:tcPr marL="6694" marR="6694" marT="669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930809363"/>
                  </a:ext>
                </a:extLst>
              </a:tr>
            </a:tbl>
          </a:graphicData>
        </a:graphic>
      </p:graphicFrame>
    </p:spTree>
    <p:extLst>
      <p:ext uri="{BB962C8B-B14F-4D97-AF65-F5344CB8AC3E}">
        <p14:creationId xmlns:p14="http://schemas.microsoft.com/office/powerpoint/2010/main" val="3980974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119518" y="6245251"/>
            <a:ext cx="5723164"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2CE">
                    <a:lumMod val="60000"/>
                    <a:lumOff val="40000"/>
                  </a:srgbClr>
                </a:solidFill>
                <a:effectLst/>
                <a:uLnTx/>
                <a:uFillTx/>
                <a:latin typeface="Arial" charset="0"/>
                <a:cs typeface="Arial" charset="0"/>
              </a:rPr>
              <a:t>The Cancer Programme</a:t>
            </a:r>
            <a:endParaRPr kumimoji="0" lang="en-US" sz="1200" b="0" i="0" u="none" strike="noStrike" kern="1200" cap="none" spc="0" normalizeH="0" baseline="0" noProof="0" dirty="0">
              <a:ln>
                <a:noFill/>
              </a:ln>
              <a:solidFill>
                <a:srgbClr val="0072CE">
                  <a:lumMod val="60000"/>
                  <a:lumOff val="40000"/>
                </a:srgbClr>
              </a:solidFill>
              <a:effectLst/>
              <a:uLnTx/>
              <a:uFillTx/>
              <a:latin typeface="Arial" charset="0"/>
              <a:cs typeface="Arial" charset="0"/>
            </a:endParaRPr>
          </a:p>
        </p:txBody>
      </p:sp>
      <p:sp>
        <p:nvSpPr>
          <p:cNvPr id="8" name="Title 1">
            <a:extLst>
              <a:ext uri="{FF2B5EF4-FFF2-40B4-BE49-F238E27FC236}">
                <a16:creationId xmlns:a16="http://schemas.microsoft.com/office/drawing/2014/main" id="{6B32EECA-C2D8-49DB-A4B1-1717DB48A206}"/>
              </a:ext>
            </a:extLst>
          </p:cNvPr>
          <p:cNvSpPr txBox="1">
            <a:spLocks/>
          </p:cNvSpPr>
          <p:nvPr/>
        </p:nvSpPr>
        <p:spPr>
          <a:xfrm>
            <a:off x="0" y="218512"/>
            <a:ext cx="10554670" cy="689541"/>
          </a:xfrm>
          <a:prstGeom prst="rect">
            <a:avLst/>
          </a:prstGeom>
        </p:spPr>
        <p:txBody>
          <a:bodyPr anchor="t"/>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srgbClr val="005EB8"/>
                </a:solidFill>
                <a:effectLst/>
                <a:uLnTx/>
                <a:uFillTx/>
                <a:latin typeface="Arial"/>
                <a:ea typeface="+mj-ea"/>
                <a:cs typeface="Arial"/>
              </a:rPr>
              <a:t>Latest National Breast Cancer Waiting Times performance – South West </a:t>
            </a:r>
            <a:r>
              <a:rPr kumimoji="0" lang="en-GB" sz="1800" b="1" i="0" u="none" strike="noStrike" kern="1200" cap="none" spc="0" normalizeH="0" baseline="0" noProof="0" dirty="0">
                <a:ln>
                  <a:noFill/>
                </a:ln>
                <a:solidFill>
                  <a:srgbClr val="005EB8"/>
                </a:solidFill>
                <a:effectLst/>
                <a:uLnTx/>
                <a:uFillTx/>
                <a:latin typeface="Arial"/>
                <a:ea typeface="+mj-ea"/>
                <a:cs typeface="Arial"/>
              </a:rPr>
              <a:t>– 2 week wait standards</a:t>
            </a:r>
            <a:endParaRPr kumimoji="0" lang="en-GB" sz="1800" b="0" i="0" u="none" strike="noStrike" kern="1200" cap="none" spc="0" normalizeH="0" baseline="0" noProof="0" dirty="0">
              <a:ln>
                <a:noFill/>
              </a:ln>
              <a:solidFill>
                <a:srgbClr val="005EB8"/>
              </a:solidFill>
              <a:effectLst/>
              <a:uLnTx/>
              <a:uFillTx/>
              <a:latin typeface="Arial"/>
              <a:ea typeface="+mj-ea"/>
              <a:cs typeface="Arial"/>
            </a:endParaRPr>
          </a:p>
        </p:txBody>
      </p:sp>
      <p:sp>
        <p:nvSpPr>
          <p:cNvPr id="2" name="TextBox 1">
            <a:extLst>
              <a:ext uri="{FF2B5EF4-FFF2-40B4-BE49-F238E27FC236}">
                <a16:creationId xmlns:a16="http://schemas.microsoft.com/office/drawing/2014/main" id="{AC1414F9-A8CB-450D-B77C-0CA511515A56}"/>
              </a:ext>
            </a:extLst>
          </p:cNvPr>
          <p:cNvSpPr txBox="1"/>
          <p:nvPr/>
        </p:nvSpPr>
        <p:spPr>
          <a:xfrm>
            <a:off x="0" y="621205"/>
            <a:ext cx="443127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231F20"/>
                </a:solidFill>
                <a:effectLst/>
                <a:uLnTx/>
                <a:uFillTx/>
                <a:latin typeface="Calibri" panose="020F0502020204030204"/>
                <a:ea typeface="+mn-ea"/>
                <a:cs typeface="+mn-cs"/>
              </a:rPr>
              <a:t>Distribution of when were 1</a:t>
            </a:r>
            <a:r>
              <a:rPr kumimoji="0" lang="en-GB" sz="1800" b="0" i="0" u="sng" strike="noStrike" kern="1200" cap="none" spc="0" normalizeH="0" baseline="30000" noProof="0" dirty="0">
                <a:ln>
                  <a:noFill/>
                </a:ln>
                <a:solidFill>
                  <a:srgbClr val="231F20"/>
                </a:solidFill>
                <a:effectLst/>
                <a:uLnTx/>
                <a:uFillTx/>
                <a:latin typeface="Calibri" panose="020F0502020204030204"/>
                <a:ea typeface="+mn-ea"/>
                <a:cs typeface="+mn-cs"/>
              </a:rPr>
              <a:t>st</a:t>
            </a:r>
            <a:r>
              <a:rPr kumimoji="0" lang="en-GB" sz="1800" b="0" i="0" u="sng" strike="noStrike" kern="1200" cap="none" spc="0" normalizeH="0" baseline="0" noProof="0" dirty="0">
                <a:ln>
                  <a:noFill/>
                </a:ln>
                <a:solidFill>
                  <a:srgbClr val="231F20"/>
                </a:solidFill>
                <a:effectLst/>
                <a:uLnTx/>
                <a:uFillTx/>
                <a:latin typeface="Calibri" panose="020F0502020204030204"/>
                <a:ea typeface="+mn-ea"/>
                <a:cs typeface="+mn-cs"/>
              </a:rPr>
              <a:t> seen April 2021</a:t>
            </a:r>
          </a:p>
        </p:txBody>
      </p:sp>
      <p:pic>
        <p:nvPicPr>
          <p:cNvPr id="7" name="Picture 6">
            <a:extLst>
              <a:ext uri="{FF2B5EF4-FFF2-40B4-BE49-F238E27FC236}">
                <a16:creationId xmlns:a16="http://schemas.microsoft.com/office/drawing/2014/main" id="{41F4E529-6B5B-40CC-81AD-8F0E7FFD636E}"/>
              </a:ext>
            </a:extLst>
          </p:cNvPr>
          <p:cNvPicPr>
            <a:picLocks noChangeAspect="1"/>
          </p:cNvPicPr>
          <p:nvPr/>
        </p:nvPicPr>
        <p:blipFill>
          <a:blip r:embed="rId2"/>
          <a:stretch>
            <a:fillRect/>
          </a:stretch>
        </p:blipFill>
        <p:spPr>
          <a:xfrm>
            <a:off x="3706718" y="1085696"/>
            <a:ext cx="4597527" cy="3965584"/>
          </a:xfrm>
          <a:prstGeom prst="rect">
            <a:avLst/>
          </a:prstGeom>
        </p:spPr>
      </p:pic>
      <p:graphicFrame>
        <p:nvGraphicFramePr>
          <p:cNvPr id="3" name="Table 2">
            <a:extLst>
              <a:ext uri="{FF2B5EF4-FFF2-40B4-BE49-F238E27FC236}">
                <a16:creationId xmlns:a16="http://schemas.microsoft.com/office/drawing/2014/main" id="{2F7AAEDE-3240-4FE0-B6CF-6AD84B7DD46E}"/>
              </a:ext>
            </a:extLst>
          </p:cNvPr>
          <p:cNvGraphicFramePr>
            <a:graphicFrameLocks noGrp="1"/>
          </p:cNvGraphicFramePr>
          <p:nvPr>
            <p:extLst>
              <p:ext uri="{D42A27DB-BD31-4B8C-83A1-F6EECF244321}">
                <p14:modId xmlns:p14="http://schemas.microsoft.com/office/powerpoint/2010/main" val="3527316990"/>
              </p:ext>
            </p:extLst>
          </p:nvPr>
        </p:nvGraphicFramePr>
        <p:xfrm>
          <a:off x="2698311" y="5264176"/>
          <a:ext cx="6921501" cy="981075"/>
        </p:xfrm>
        <a:graphic>
          <a:graphicData uri="http://schemas.openxmlformats.org/drawingml/2006/table">
            <a:tbl>
              <a:tblPr/>
              <a:tblGrid>
                <a:gridCol w="1254997">
                  <a:extLst>
                    <a:ext uri="{9D8B030D-6E8A-4147-A177-3AD203B41FA5}">
                      <a16:colId xmlns:a16="http://schemas.microsoft.com/office/drawing/2014/main" val="1093204284"/>
                    </a:ext>
                  </a:extLst>
                </a:gridCol>
                <a:gridCol w="637006">
                  <a:extLst>
                    <a:ext uri="{9D8B030D-6E8A-4147-A177-3AD203B41FA5}">
                      <a16:colId xmlns:a16="http://schemas.microsoft.com/office/drawing/2014/main" val="1797227143"/>
                    </a:ext>
                  </a:extLst>
                </a:gridCol>
                <a:gridCol w="637006">
                  <a:extLst>
                    <a:ext uri="{9D8B030D-6E8A-4147-A177-3AD203B41FA5}">
                      <a16:colId xmlns:a16="http://schemas.microsoft.com/office/drawing/2014/main" val="2405012973"/>
                    </a:ext>
                  </a:extLst>
                </a:gridCol>
                <a:gridCol w="675036">
                  <a:extLst>
                    <a:ext uri="{9D8B030D-6E8A-4147-A177-3AD203B41FA5}">
                      <a16:colId xmlns:a16="http://schemas.microsoft.com/office/drawing/2014/main" val="2000171438"/>
                    </a:ext>
                  </a:extLst>
                </a:gridCol>
                <a:gridCol w="675036">
                  <a:extLst>
                    <a:ext uri="{9D8B030D-6E8A-4147-A177-3AD203B41FA5}">
                      <a16:colId xmlns:a16="http://schemas.microsoft.com/office/drawing/2014/main" val="985595124"/>
                    </a:ext>
                  </a:extLst>
                </a:gridCol>
                <a:gridCol w="608484">
                  <a:extLst>
                    <a:ext uri="{9D8B030D-6E8A-4147-A177-3AD203B41FA5}">
                      <a16:colId xmlns:a16="http://schemas.microsoft.com/office/drawing/2014/main" val="396204235"/>
                    </a:ext>
                  </a:extLst>
                </a:gridCol>
                <a:gridCol w="608484">
                  <a:extLst>
                    <a:ext uri="{9D8B030D-6E8A-4147-A177-3AD203B41FA5}">
                      <a16:colId xmlns:a16="http://schemas.microsoft.com/office/drawing/2014/main" val="4035731893"/>
                    </a:ext>
                  </a:extLst>
                </a:gridCol>
                <a:gridCol w="608484">
                  <a:extLst>
                    <a:ext uri="{9D8B030D-6E8A-4147-A177-3AD203B41FA5}">
                      <a16:colId xmlns:a16="http://schemas.microsoft.com/office/drawing/2014/main" val="337265802"/>
                    </a:ext>
                  </a:extLst>
                </a:gridCol>
                <a:gridCol w="608484">
                  <a:extLst>
                    <a:ext uri="{9D8B030D-6E8A-4147-A177-3AD203B41FA5}">
                      <a16:colId xmlns:a16="http://schemas.microsoft.com/office/drawing/2014/main" val="2914331854"/>
                    </a:ext>
                  </a:extLst>
                </a:gridCol>
                <a:gridCol w="608484">
                  <a:extLst>
                    <a:ext uri="{9D8B030D-6E8A-4147-A177-3AD203B41FA5}">
                      <a16:colId xmlns:a16="http://schemas.microsoft.com/office/drawing/2014/main" val="457528564"/>
                    </a:ext>
                  </a:extLst>
                </a:gridCol>
              </a:tblGrid>
              <a:tr h="190500">
                <a:tc rowSpan="2">
                  <a:txBody>
                    <a:bodyPr/>
                    <a:lstStyle/>
                    <a:p>
                      <a:pPr algn="l" fontAlgn="b"/>
                      <a:r>
                        <a:rPr lang="en-GB" sz="11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GB" sz="1100" b="0" i="0" u="none" strike="noStrike">
                          <a:solidFill>
                            <a:srgbClr val="000000"/>
                          </a:solidFill>
                          <a:effectLst/>
                          <a:latin typeface="Calibri" panose="020F0502020204030204" pitchFamily="34" charset="0"/>
                        </a:rPr>
                        <a:t>Within 2 weeks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ctr"/>
                      <a:r>
                        <a:rPr lang="en-GB" sz="1100" b="0" i="0" u="none" strike="noStrike">
                          <a:solidFill>
                            <a:srgbClr val="000000"/>
                          </a:solidFill>
                          <a:effectLst/>
                          <a:latin typeface="Calibri" panose="020F0502020204030204" pitchFamily="34" charset="0"/>
                        </a:rPr>
                        <a:t>2-3 weeks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ctr"/>
                      <a:r>
                        <a:rPr lang="en-GB" sz="1100" b="0" i="0" u="none" strike="noStrike">
                          <a:solidFill>
                            <a:srgbClr val="000000"/>
                          </a:solidFill>
                          <a:effectLst/>
                          <a:latin typeface="Calibri" panose="020F0502020204030204" pitchFamily="34" charset="0"/>
                        </a:rPr>
                        <a:t>3-4 weeks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ctr"/>
                      <a:r>
                        <a:rPr lang="en-GB" sz="1100" b="0" i="0" u="none" strike="noStrike">
                          <a:solidFill>
                            <a:srgbClr val="000000"/>
                          </a:solidFill>
                          <a:effectLst/>
                          <a:latin typeface="Calibri" panose="020F0502020204030204" pitchFamily="34" charset="0"/>
                        </a:rPr>
                        <a:t>&gt;4 weeks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fontAlgn="ctr"/>
                      <a:r>
                        <a:rPr lang="en-GB" sz="1100" b="0" i="0" u="none" strike="noStrike">
                          <a:solidFill>
                            <a:srgbClr val="000000"/>
                          </a:solidFill>
                          <a:effectLst/>
                          <a:latin typeface="Calibri" panose="020F0502020204030204" pitchFamily="34"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6032503"/>
                  </a:ext>
                </a:extLst>
              </a:tr>
              <a:tr h="200025">
                <a:tc vMerge="1">
                  <a:txBody>
                    <a:bodyPr/>
                    <a:lstStyle/>
                    <a:p>
                      <a:endParaRPr lang="en-GB"/>
                    </a:p>
                  </a:txBody>
                  <a:tcPr/>
                </a:tc>
                <a:tc>
                  <a:txBody>
                    <a:bodyPr/>
                    <a:lstStyle/>
                    <a:p>
                      <a:pPr algn="ctr" fontAlgn="ctr"/>
                      <a:r>
                        <a:rPr lang="en-GB" sz="1100" b="0" i="0" u="none" strike="noStrike">
                          <a:solidFill>
                            <a:srgbClr val="000000"/>
                          </a:solidFill>
                          <a:effectLst/>
                          <a:latin typeface="Calibri" panose="020F0502020204030204" pitchFamily="34" charset="0"/>
                        </a:rPr>
                        <a:t>No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No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No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No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No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2709442"/>
                  </a:ext>
                </a:extLst>
              </a:tr>
              <a:tr h="190500">
                <a:tc>
                  <a:txBody>
                    <a:bodyPr/>
                    <a:lstStyle/>
                    <a:p>
                      <a:pPr algn="l" fontAlgn="b"/>
                      <a:r>
                        <a:rPr lang="en-GB" sz="1100" b="0" i="0" u="none" strike="noStrike">
                          <a:solidFill>
                            <a:srgbClr val="000000"/>
                          </a:solidFill>
                          <a:effectLst/>
                          <a:latin typeface="Calibri" panose="020F0502020204030204" pitchFamily="34" charset="0"/>
                        </a:rPr>
                        <a:t>Urgent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1,670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39.4%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1,450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34.2%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821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19.3%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302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7.1%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4,243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5761987"/>
                  </a:ext>
                </a:extLst>
              </a:tr>
              <a:tr h="200025">
                <a:tc>
                  <a:txBody>
                    <a:bodyPr/>
                    <a:lstStyle/>
                    <a:p>
                      <a:pPr algn="l" fontAlgn="b"/>
                      <a:r>
                        <a:rPr lang="en-GB" sz="1100" b="0" i="0" u="none" strike="noStrike">
                          <a:solidFill>
                            <a:srgbClr val="000000"/>
                          </a:solidFill>
                          <a:effectLst/>
                          <a:latin typeface="Calibri" panose="020F0502020204030204" pitchFamily="34" charset="0"/>
                        </a:rPr>
                        <a:t>Breast Symptomatic</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296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27.7%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300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28.0%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331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30.9%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143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13.4%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1,070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236834"/>
                  </a:ext>
                </a:extLst>
              </a:tr>
              <a:tr h="200025">
                <a:tc>
                  <a:txBody>
                    <a:bodyPr/>
                    <a:lstStyle/>
                    <a:p>
                      <a:pPr algn="l" fontAlgn="b"/>
                      <a:r>
                        <a:rPr lang="en-GB" sz="1100" b="1" i="0" u="none" strike="noStrike">
                          <a:solidFill>
                            <a:srgbClr val="000000"/>
                          </a:solidFill>
                          <a:effectLst/>
                          <a:latin typeface="Calibri" panose="020F0502020204030204" pitchFamily="34" charset="0"/>
                        </a:rPr>
                        <a:t>Total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libri" panose="020F0502020204030204" pitchFamily="34" charset="0"/>
                        </a:rPr>
                        <a:t>1,966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libri" panose="020F0502020204030204" pitchFamily="34" charset="0"/>
                        </a:rPr>
                        <a:t>37.0%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libri" panose="020F0502020204030204" pitchFamily="34" charset="0"/>
                        </a:rPr>
                        <a:t>1,750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libri" panose="020F0502020204030204" pitchFamily="34" charset="0"/>
                        </a:rPr>
                        <a:t>32.9%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libri" panose="020F0502020204030204" pitchFamily="34" charset="0"/>
                        </a:rPr>
                        <a:t>1,152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libri" panose="020F0502020204030204" pitchFamily="34" charset="0"/>
                        </a:rPr>
                        <a:t>21.7%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libri" panose="020F0502020204030204" pitchFamily="34" charset="0"/>
                        </a:rPr>
                        <a:t>445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1" i="0" u="none" strike="noStrike">
                          <a:solidFill>
                            <a:srgbClr val="000000"/>
                          </a:solidFill>
                          <a:effectLst/>
                          <a:latin typeface="Calibri" panose="020F0502020204030204" pitchFamily="34" charset="0"/>
                        </a:rPr>
                        <a:t>8.4%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1" i="0" u="none" strike="noStrike" dirty="0">
                          <a:solidFill>
                            <a:srgbClr val="000000"/>
                          </a:solidFill>
                          <a:effectLst/>
                          <a:latin typeface="Calibri" panose="020F0502020204030204" pitchFamily="34" charset="0"/>
                        </a:rPr>
                        <a:t>5,313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4967768"/>
                  </a:ext>
                </a:extLst>
              </a:tr>
            </a:tbl>
          </a:graphicData>
        </a:graphic>
      </p:graphicFrame>
    </p:spTree>
    <p:extLst>
      <p:ext uri="{BB962C8B-B14F-4D97-AF65-F5344CB8AC3E}">
        <p14:creationId xmlns:p14="http://schemas.microsoft.com/office/powerpoint/2010/main" val="1847805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119518" y="6245251"/>
            <a:ext cx="5723164"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2CE">
                    <a:lumMod val="60000"/>
                    <a:lumOff val="40000"/>
                  </a:srgbClr>
                </a:solidFill>
                <a:effectLst/>
                <a:uLnTx/>
                <a:uFillTx/>
                <a:latin typeface="Arial" charset="0"/>
                <a:cs typeface="Arial" charset="0"/>
              </a:rPr>
              <a:t>The Cancer Programme</a:t>
            </a:r>
            <a:endParaRPr kumimoji="0" lang="en-US" sz="1200" b="0" i="0" u="none" strike="noStrike" kern="1200" cap="none" spc="0" normalizeH="0" baseline="0" noProof="0" dirty="0">
              <a:ln>
                <a:noFill/>
              </a:ln>
              <a:solidFill>
                <a:srgbClr val="0072CE">
                  <a:lumMod val="60000"/>
                  <a:lumOff val="40000"/>
                </a:srgbClr>
              </a:solidFill>
              <a:effectLst/>
              <a:uLnTx/>
              <a:uFillTx/>
              <a:latin typeface="Arial" charset="0"/>
              <a:cs typeface="Arial" charset="0"/>
            </a:endParaRPr>
          </a:p>
        </p:txBody>
      </p:sp>
      <p:sp>
        <p:nvSpPr>
          <p:cNvPr id="8" name="Title 1">
            <a:extLst>
              <a:ext uri="{FF2B5EF4-FFF2-40B4-BE49-F238E27FC236}">
                <a16:creationId xmlns:a16="http://schemas.microsoft.com/office/drawing/2014/main" id="{6B32EECA-C2D8-49DB-A4B1-1717DB48A206}"/>
              </a:ext>
            </a:extLst>
          </p:cNvPr>
          <p:cNvSpPr txBox="1">
            <a:spLocks/>
          </p:cNvSpPr>
          <p:nvPr/>
        </p:nvSpPr>
        <p:spPr>
          <a:xfrm>
            <a:off x="0" y="186061"/>
            <a:ext cx="10554670" cy="689541"/>
          </a:xfrm>
          <a:prstGeom prst="rect">
            <a:avLst/>
          </a:prstGeom>
        </p:spPr>
        <p:txBody>
          <a:bodyPr anchor="t"/>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600" b="0" i="0" u="none" strike="noStrike" kern="1200" cap="none" spc="0" normalizeH="0" baseline="0" noProof="0" dirty="0">
                <a:ln>
                  <a:noFill/>
                </a:ln>
                <a:solidFill>
                  <a:srgbClr val="005EB8"/>
                </a:solidFill>
                <a:effectLst/>
                <a:uLnTx/>
                <a:uFillTx/>
                <a:latin typeface="Arial"/>
                <a:ea typeface="+mj-ea"/>
                <a:cs typeface="Arial"/>
              </a:rPr>
              <a:t>Latest National Breast Cancer Waiting Times performance  across the South West </a:t>
            </a:r>
            <a:r>
              <a:rPr kumimoji="0" lang="en-GB" sz="1600" b="1" i="0" u="none" strike="noStrike" kern="1200" cap="none" spc="0" normalizeH="0" baseline="0" noProof="0" dirty="0">
                <a:ln>
                  <a:noFill/>
                </a:ln>
                <a:solidFill>
                  <a:srgbClr val="005EB8"/>
                </a:solidFill>
                <a:effectLst/>
                <a:uLnTx/>
                <a:uFillTx/>
                <a:latin typeface="Arial"/>
                <a:ea typeface="+mj-ea"/>
                <a:cs typeface="Arial"/>
              </a:rPr>
              <a:t>– 2 week wait standards</a:t>
            </a:r>
            <a:endParaRPr kumimoji="0" lang="en-GB" sz="1600" b="0" i="0" u="none" strike="noStrike" kern="1200" cap="none" spc="0" normalizeH="0" baseline="0" noProof="0" dirty="0">
              <a:ln>
                <a:noFill/>
              </a:ln>
              <a:solidFill>
                <a:srgbClr val="005EB8"/>
              </a:solidFill>
              <a:effectLst/>
              <a:uLnTx/>
              <a:uFillTx/>
              <a:latin typeface="Arial"/>
              <a:ea typeface="+mj-ea"/>
              <a:cs typeface="Arial"/>
            </a:endParaRPr>
          </a:p>
        </p:txBody>
      </p:sp>
      <p:sp>
        <p:nvSpPr>
          <p:cNvPr id="2" name="TextBox 1">
            <a:extLst>
              <a:ext uri="{FF2B5EF4-FFF2-40B4-BE49-F238E27FC236}">
                <a16:creationId xmlns:a16="http://schemas.microsoft.com/office/drawing/2014/main" id="{AC1414F9-A8CB-450D-B77C-0CA511515A56}"/>
              </a:ext>
            </a:extLst>
          </p:cNvPr>
          <p:cNvSpPr txBox="1"/>
          <p:nvPr/>
        </p:nvSpPr>
        <p:spPr>
          <a:xfrm>
            <a:off x="398491" y="612183"/>
            <a:ext cx="79345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231F20"/>
                </a:solidFill>
                <a:effectLst/>
                <a:uLnTx/>
                <a:uFillTx/>
                <a:latin typeface="Calibri" panose="020F0502020204030204"/>
                <a:ea typeface="+mn-ea"/>
                <a:cs typeface="+mn-cs"/>
              </a:rPr>
              <a:t>Variation by provider – Total urgent and breast symptomatic pathways – April 2021</a:t>
            </a:r>
          </a:p>
        </p:txBody>
      </p:sp>
      <p:graphicFrame>
        <p:nvGraphicFramePr>
          <p:cNvPr id="6" name="Table 5">
            <a:extLst>
              <a:ext uri="{FF2B5EF4-FFF2-40B4-BE49-F238E27FC236}">
                <a16:creationId xmlns:a16="http://schemas.microsoft.com/office/drawing/2014/main" id="{E99E5A28-6730-46FE-AB51-23AB725426F2}"/>
              </a:ext>
            </a:extLst>
          </p:cNvPr>
          <p:cNvGraphicFramePr>
            <a:graphicFrameLocks noGrp="1"/>
          </p:cNvGraphicFramePr>
          <p:nvPr>
            <p:extLst>
              <p:ext uri="{D42A27DB-BD31-4B8C-83A1-F6EECF244321}">
                <p14:modId xmlns:p14="http://schemas.microsoft.com/office/powerpoint/2010/main" val="1883259095"/>
              </p:ext>
            </p:extLst>
          </p:nvPr>
        </p:nvGraphicFramePr>
        <p:xfrm>
          <a:off x="6690049" y="1407637"/>
          <a:ext cx="5391628" cy="3190590"/>
        </p:xfrm>
        <a:graphic>
          <a:graphicData uri="http://schemas.openxmlformats.org/drawingml/2006/table">
            <a:tbl>
              <a:tblPr/>
              <a:tblGrid>
                <a:gridCol w="2356920">
                  <a:extLst>
                    <a:ext uri="{9D8B030D-6E8A-4147-A177-3AD203B41FA5}">
                      <a16:colId xmlns:a16="http://schemas.microsoft.com/office/drawing/2014/main" val="1926390814"/>
                    </a:ext>
                  </a:extLst>
                </a:gridCol>
                <a:gridCol w="326972">
                  <a:extLst>
                    <a:ext uri="{9D8B030D-6E8A-4147-A177-3AD203B41FA5}">
                      <a16:colId xmlns:a16="http://schemas.microsoft.com/office/drawing/2014/main" val="881000605"/>
                    </a:ext>
                  </a:extLst>
                </a:gridCol>
                <a:gridCol w="326972">
                  <a:extLst>
                    <a:ext uri="{9D8B030D-6E8A-4147-A177-3AD203B41FA5}">
                      <a16:colId xmlns:a16="http://schemas.microsoft.com/office/drawing/2014/main" val="1776645291"/>
                    </a:ext>
                  </a:extLst>
                </a:gridCol>
                <a:gridCol w="326972">
                  <a:extLst>
                    <a:ext uri="{9D8B030D-6E8A-4147-A177-3AD203B41FA5}">
                      <a16:colId xmlns:a16="http://schemas.microsoft.com/office/drawing/2014/main" val="2457998624"/>
                    </a:ext>
                  </a:extLst>
                </a:gridCol>
                <a:gridCol w="372952">
                  <a:extLst>
                    <a:ext uri="{9D8B030D-6E8A-4147-A177-3AD203B41FA5}">
                      <a16:colId xmlns:a16="http://schemas.microsoft.com/office/drawing/2014/main" val="3449911088"/>
                    </a:ext>
                  </a:extLst>
                </a:gridCol>
                <a:gridCol w="326972">
                  <a:extLst>
                    <a:ext uri="{9D8B030D-6E8A-4147-A177-3AD203B41FA5}">
                      <a16:colId xmlns:a16="http://schemas.microsoft.com/office/drawing/2014/main" val="218058761"/>
                    </a:ext>
                  </a:extLst>
                </a:gridCol>
                <a:gridCol w="326972">
                  <a:extLst>
                    <a:ext uri="{9D8B030D-6E8A-4147-A177-3AD203B41FA5}">
                      <a16:colId xmlns:a16="http://schemas.microsoft.com/office/drawing/2014/main" val="1156825181"/>
                    </a:ext>
                  </a:extLst>
                </a:gridCol>
                <a:gridCol w="372952">
                  <a:extLst>
                    <a:ext uri="{9D8B030D-6E8A-4147-A177-3AD203B41FA5}">
                      <a16:colId xmlns:a16="http://schemas.microsoft.com/office/drawing/2014/main" val="990333344"/>
                    </a:ext>
                  </a:extLst>
                </a:gridCol>
                <a:gridCol w="326972">
                  <a:extLst>
                    <a:ext uri="{9D8B030D-6E8A-4147-A177-3AD203B41FA5}">
                      <a16:colId xmlns:a16="http://schemas.microsoft.com/office/drawing/2014/main" val="413509359"/>
                    </a:ext>
                  </a:extLst>
                </a:gridCol>
                <a:gridCol w="326972">
                  <a:extLst>
                    <a:ext uri="{9D8B030D-6E8A-4147-A177-3AD203B41FA5}">
                      <a16:colId xmlns:a16="http://schemas.microsoft.com/office/drawing/2014/main" val="863126072"/>
                    </a:ext>
                  </a:extLst>
                </a:gridCol>
              </a:tblGrid>
              <a:tr h="171078">
                <a:tc rowSpan="2">
                  <a:txBody>
                    <a:bodyPr/>
                    <a:lstStyle/>
                    <a:p>
                      <a:pPr algn="l" fontAlgn="ctr"/>
                      <a:r>
                        <a:rPr lang="en-GB" sz="700" b="0" i="0" u="none" strike="noStrike" dirty="0">
                          <a:solidFill>
                            <a:srgbClr val="000000"/>
                          </a:solidFill>
                          <a:effectLst/>
                          <a:latin typeface="Calibri" panose="020F0502020204030204" pitchFamily="34" charset="0"/>
                        </a:rPr>
                        <a:t>Trust</a:t>
                      </a:r>
                    </a:p>
                  </a:txBody>
                  <a:tcPr marL="8554" marR="8554" marT="85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r>
                        <a:rPr lang="en-GB" sz="700" b="0" i="0" u="none" strike="noStrike">
                          <a:solidFill>
                            <a:srgbClr val="000000"/>
                          </a:solidFill>
                          <a:effectLst/>
                          <a:latin typeface="Calibri" panose="020F0502020204030204" pitchFamily="34" charset="0"/>
                        </a:rPr>
                        <a:t>Urgent suspected cancer</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b"/>
                      <a:r>
                        <a:rPr lang="en-GB" sz="700" b="0" i="0" u="none" strike="noStrike" dirty="0">
                          <a:solidFill>
                            <a:srgbClr val="000000"/>
                          </a:solidFill>
                          <a:effectLst/>
                          <a:latin typeface="Calibri" panose="020F0502020204030204" pitchFamily="34" charset="0"/>
                        </a:rPr>
                        <a:t>Breast symptomatic</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b"/>
                      <a:r>
                        <a:rPr lang="en-GB" sz="700" b="0" i="0" u="none" strike="noStrike" dirty="0">
                          <a:solidFill>
                            <a:srgbClr val="000000"/>
                          </a:solidFill>
                          <a:effectLst/>
                          <a:latin typeface="Calibri" panose="020F0502020204030204" pitchFamily="34" charset="0"/>
                        </a:rPr>
                        <a:t>Total 2ww </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01720859"/>
                  </a:ext>
                </a:extLst>
              </a:tr>
              <a:tr h="624420">
                <a:tc vMerge="1">
                  <a:txBody>
                    <a:bodyPr/>
                    <a:lstStyle/>
                    <a:p>
                      <a:pPr algn="l" fontAlgn="ctr"/>
                      <a:endParaRPr lang="en-GB" sz="700" b="0" i="0" u="none" strike="noStrike" dirty="0">
                        <a:solidFill>
                          <a:srgbClr val="000000"/>
                        </a:solidFill>
                        <a:effectLst/>
                        <a:latin typeface="Calibri" panose="020F0502020204030204" pitchFamily="34" charset="0"/>
                      </a:endParaRPr>
                    </a:p>
                  </a:txBody>
                  <a:tcPr marL="8554" marR="8554" marT="855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Patients seen </a:t>
                      </a:r>
                    </a:p>
                  </a:txBody>
                  <a:tcPr marL="8554" marR="8554" marT="8554" marB="0" vert="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Breaches</a:t>
                      </a:r>
                    </a:p>
                  </a:txBody>
                  <a:tcPr marL="8554" marR="8554" marT="8554" marB="0" ve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in target</a:t>
                      </a:r>
                    </a:p>
                  </a:txBody>
                  <a:tcPr marL="8554" marR="8554" marT="8554" marB="0" vert="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Calibri" panose="020F0502020204030204" pitchFamily="34" charset="0"/>
                        </a:rPr>
                        <a:t>Patients seen </a:t>
                      </a:r>
                    </a:p>
                  </a:txBody>
                  <a:tcPr marL="8554" marR="8554" marT="8554" marB="0" vert="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Breaches</a:t>
                      </a:r>
                    </a:p>
                  </a:txBody>
                  <a:tcPr marL="8554" marR="8554" marT="8554" marB="0" ve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700" b="0" i="0" u="none" strike="noStrike">
                          <a:solidFill>
                            <a:srgbClr val="000000"/>
                          </a:solidFill>
                          <a:effectLst/>
                          <a:latin typeface="Calibri" panose="020F0502020204030204" pitchFamily="34" charset="0"/>
                        </a:rPr>
                        <a:t>% in target</a:t>
                      </a:r>
                    </a:p>
                  </a:txBody>
                  <a:tcPr marL="8554" marR="8554" marT="8554" marB="0" vert="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700" b="0" i="0" u="none" strike="noStrike" dirty="0">
                          <a:solidFill>
                            <a:srgbClr val="000000"/>
                          </a:solidFill>
                          <a:effectLst/>
                          <a:latin typeface="Calibri" panose="020F0502020204030204" pitchFamily="34" charset="0"/>
                        </a:rPr>
                        <a:t>Patients seen </a:t>
                      </a:r>
                    </a:p>
                  </a:txBody>
                  <a:tcPr marL="8554" marR="8554" marT="8554" marB="0" vert="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GB" sz="700" b="0" i="0" u="none" strike="noStrike" dirty="0">
                          <a:solidFill>
                            <a:srgbClr val="000000"/>
                          </a:solidFill>
                          <a:effectLst/>
                          <a:latin typeface="Calibri" panose="020F0502020204030204" pitchFamily="34" charset="0"/>
                        </a:rPr>
                        <a:t>Breaches</a:t>
                      </a:r>
                    </a:p>
                  </a:txBody>
                  <a:tcPr marL="8554" marR="8554" marT="8554" marB="0" vert="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GB" sz="700" b="0" i="0" u="none" strike="noStrike" dirty="0">
                          <a:solidFill>
                            <a:srgbClr val="000000"/>
                          </a:solidFill>
                          <a:effectLst/>
                          <a:latin typeface="Calibri" panose="020F0502020204030204" pitchFamily="34" charset="0"/>
                        </a:rPr>
                        <a:t>% in target</a:t>
                      </a:r>
                    </a:p>
                  </a:txBody>
                  <a:tcPr marL="8554" marR="8554" marT="8554" marB="0" vert="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96992564"/>
                  </a:ext>
                </a:extLst>
              </a:tr>
              <a:tr h="171078">
                <a:tc>
                  <a:txBody>
                    <a:bodyPr/>
                    <a:lstStyle/>
                    <a:p>
                      <a:pPr algn="l" fontAlgn="b"/>
                      <a:r>
                        <a:rPr lang="en-GB" sz="700" b="0" i="0" u="none" strike="noStrike">
                          <a:solidFill>
                            <a:srgbClr val="000000"/>
                          </a:solidFill>
                          <a:effectLst/>
                          <a:latin typeface="Calibri" panose="020F0502020204030204" pitchFamily="34" charset="0"/>
                        </a:rPr>
                        <a:t>GLOUCESTERSHIRE HOSPITALS NHS FOUNDATION TRUST</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471</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21</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95.5%</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77</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94.8%</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548</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dirty="0">
                          <a:solidFill>
                            <a:srgbClr val="000000"/>
                          </a:solidFill>
                          <a:effectLst/>
                          <a:latin typeface="Calibri" panose="020F0502020204030204" pitchFamily="34" charset="0"/>
                        </a:rPr>
                        <a:t>25</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95.4%</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421280863"/>
                  </a:ext>
                </a:extLst>
              </a:tr>
              <a:tr h="171078">
                <a:tc>
                  <a:txBody>
                    <a:bodyPr/>
                    <a:lstStyle/>
                    <a:p>
                      <a:pPr algn="l" fontAlgn="b"/>
                      <a:r>
                        <a:rPr lang="en-GB" sz="700" b="0" i="0" u="none" strike="noStrike">
                          <a:solidFill>
                            <a:srgbClr val="000000"/>
                          </a:solidFill>
                          <a:effectLst/>
                          <a:latin typeface="Calibri" panose="020F0502020204030204" pitchFamily="34" charset="0"/>
                        </a:rPr>
                        <a:t>YEOVIL DISTRICT HOSPITAL NHS FOUNDATION TRUST</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156</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5</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96.8%</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46</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6</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87.0%</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202</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dirty="0">
                          <a:solidFill>
                            <a:srgbClr val="000000"/>
                          </a:solidFill>
                          <a:effectLst/>
                          <a:latin typeface="Calibri" panose="020F0502020204030204" pitchFamily="34" charset="0"/>
                        </a:rPr>
                        <a:t>11</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94.6%</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214472276"/>
                  </a:ext>
                </a:extLst>
              </a:tr>
              <a:tr h="171078">
                <a:tc>
                  <a:txBody>
                    <a:bodyPr/>
                    <a:lstStyle/>
                    <a:p>
                      <a:pPr algn="l" fontAlgn="b"/>
                      <a:r>
                        <a:rPr lang="en-GB" sz="700" b="0" i="0" u="none" strike="noStrike" dirty="0">
                          <a:solidFill>
                            <a:srgbClr val="000000"/>
                          </a:solidFill>
                          <a:effectLst/>
                          <a:latin typeface="Calibri" panose="020F0502020204030204" pitchFamily="34" charset="0"/>
                        </a:rPr>
                        <a:t>SOMERSET NHS FOUNDATION TRUST</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317</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41</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87.1%</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16</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81.3%</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333</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44</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dirty="0">
                          <a:solidFill>
                            <a:srgbClr val="000000"/>
                          </a:solidFill>
                          <a:effectLst/>
                          <a:latin typeface="Calibri" panose="020F0502020204030204" pitchFamily="34" charset="0"/>
                        </a:rPr>
                        <a:t>86.8%</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747386894"/>
                  </a:ext>
                </a:extLst>
              </a:tr>
              <a:tr h="171078">
                <a:tc>
                  <a:txBody>
                    <a:bodyPr/>
                    <a:lstStyle/>
                    <a:p>
                      <a:pPr algn="l" fontAlgn="b"/>
                      <a:r>
                        <a:rPr lang="en-GB" sz="700" b="0" i="0" u="none" strike="noStrike">
                          <a:solidFill>
                            <a:srgbClr val="000000"/>
                          </a:solidFill>
                          <a:effectLst/>
                          <a:latin typeface="Calibri" panose="020F0502020204030204" pitchFamily="34" charset="0"/>
                        </a:rPr>
                        <a:t>ROYAL UNITED HOSPITALS BATH NHS FOUNDATION TRUST</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368</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108</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70.7%</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107</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24</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77.6%</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475</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dirty="0">
                          <a:solidFill>
                            <a:srgbClr val="000000"/>
                          </a:solidFill>
                          <a:effectLst/>
                          <a:latin typeface="Calibri" panose="020F0502020204030204" pitchFamily="34" charset="0"/>
                        </a:rPr>
                        <a:t>132</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72.2%</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9505991"/>
                  </a:ext>
                </a:extLst>
              </a:tr>
              <a:tr h="171078">
                <a:tc>
                  <a:txBody>
                    <a:bodyPr/>
                    <a:lstStyle/>
                    <a:p>
                      <a:pPr algn="l" fontAlgn="b"/>
                      <a:r>
                        <a:rPr lang="en-GB" sz="700" b="0" i="0" u="none" strike="noStrike">
                          <a:solidFill>
                            <a:srgbClr val="000000"/>
                          </a:solidFill>
                          <a:effectLst/>
                          <a:latin typeface="Calibri" panose="020F0502020204030204" pitchFamily="34" charset="0"/>
                        </a:rPr>
                        <a:t>TORBAY AND SOUTH DEVON NHS FOUNDATION TRUST</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212</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112</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47.2%</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97</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37</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61.9%</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309</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149</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51.8%</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777798739"/>
                  </a:ext>
                </a:extLst>
              </a:tr>
              <a:tr h="171078">
                <a:tc>
                  <a:txBody>
                    <a:bodyPr/>
                    <a:lstStyle/>
                    <a:p>
                      <a:pPr algn="l" fontAlgn="b"/>
                      <a:r>
                        <a:rPr lang="en-GB" sz="700" b="0" i="0" u="none" strike="noStrike" dirty="0">
                          <a:solidFill>
                            <a:srgbClr val="000000"/>
                          </a:solidFill>
                          <a:effectLst/>
                          <a:latin typeface="Calibri" panose="020F0502020204030204" pitchFamily="34" charset="0"/>
                        </a:rPr>
                        <a:t>UNIVERSITY HOSPITALS DORSET NHS FOUNDATION TRUST</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485</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226</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53.4%</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42</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40</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4.8%</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527</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266</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dirty="0">
                          <a:solidFill>
                            <a:srgbClr val="000000"/>
                          </a:solidFill>
                          <a:effectLst/>
                          <a:latin typeface="Calibri" panose="020F0502020204030204" pitchFamily="34" charset="0"/>
                        </a:rPr>
                        <a:t>49.5%</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375896753"/>
                  </a:ext>
                </a:extLst>
              </a:tr>
              <a:tr h="171078">
                <a:tc>
                  <a:txBody>
                    <a:bodyPr/>
                    <a:lstStyle/>
                    <a:p>
                      <a:pPr algn="l" fontAlgn="b"/>
                      <a:r>
                        <a:rPr lang="en-GB" sz="700" b="0" i="0" u="none" strike="noStrike">
                          <a:solidFill>
                            <a:srgbClr val="000000"/>
                          </a:solidFill>
                          <a:effectLst/>
                          <a:latin typeface="Calibri" panose="020F0502020204030204" pitchFamily="34" charset="0"/>
                        </a:rPr>
                        <a:t>GREAT WESTERN HOSPITALS NHS FOUNDATION TRUST</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354</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302</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14.7%</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 </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 </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 </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354</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302</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dirty="0">
                          <a:solidFill>
                            <a:srgbClr val="000000"/>
                          </a:solidFill>
                          <a:effectLst/>
                          <a:latin typeface="Calibri" panose="020F0502020204030204" pitchFamily="34" charset="0"/>
                        </a:rPr>
                        <a:t>14.7%</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004076814"/>
                  </a:ext>
                </a:extLst>
              </a:tr>
              <a:tr h="171078">
                <a:tc>
                  <a:txBody>
                    <a:bodyPr/>
                    <a:lstStyle/>
                    <a:p>
                      <a:pPr algn="l" fontAlgn="b"/>
                      <a:r>
                        <a:rPr lang="en-GB" sz="700" b="0" i="0" u="none" strike="noStrike">
                          <a:solidFill>
                            <a:srgbClr val="000000"/>
                          </a:solidFill>
                          <a:effectLst/>
                          <a:latin typeface="Calibri" panose="020F0502020204030204" pitchFamily="34" charset="0"/>
                        </a:rPr>
                        <a:t>SALISBURY NHS FOUNDATION TRUST</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191</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172</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9.9%</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37</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37</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0.0%</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228</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209</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dirty="0">
                          <a:solidFill>
                            <a:srgbClr val="000000"/>
                          </a:solidFill>
                          <a:effectLst/>
                          <a:latin typeface="Calibri" panose="020F0502020204030204" pitchFamily="34" charset="0"/>
                        </a:rPr>
                        <a:t>8.3%</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55397795"/>
                  </a:ext>
                </a:extLst>
              </a:tr>
              <a:tr h="171078">
                <a:tc>
                  <a:txBody>
                    <a:bodyPr/>
                    <a:lstStyle/>
                    <a:p>
                      <a:pPr algn="l" fontAlgn="b"/>
                      <a:r>
                        <a:rPr lang="en-GB" sz="700" b="0" i="0" u="none" strike="noStrike">
                          <a:solidFill>
                            <a:srgbClr val="000000"/>
                          </a:solidFill>
                          <a:effectLst/>
                          <a:latin typeface="Calibri" panose="020F0502020204030204" pitchFamily="34" charset="0"/>
                        </a:rPr>
                        <a:t>ROYAL CORNWALL HOSPITALS NHS TRUST</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310</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272</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12.3%</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185</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183</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1.1%</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495</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455</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dirty="0">
                          <a:solidFill>
                            <a:srgbClr val="000000"/>
                          </a:solidFill>
                          <a:effectLst/>
                          <a:latin typeface="Calibri" panose="020F0502020204030204" pitchFamily="34" charset="0"/>
                        </a:rPr>
                        <a:t>8.1%</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284477467"/>
                  </a:ext>
                </a:extLst>
              </a:tr>
              <a:tr h="171078">
                <a:tc>
                  <a:txBody>
                    <a:bodyPr/>
                    <a:lstStyle/>
                    <a:p>
                      <a:pPr algn="l" fontAlgn="b"/>
                      <a:r>
                        <a:rPr lang="en-GB" sz="700" b="0" i="0" u="none" strike="noStrike" dirty="0">
                          <a:solidFill>
                            <a:srgbClr val="000000"/>
                          </a:solidFill>
                          <a:effectLst/>
                          <a:latin typeface="Calibri" panose="020F0502020204030204" pitchFamily="34" charset="0"/>
                        </a:rPr>
                        <a:t>UNIVERSITY HOSPITALS PLYMOUTH NHS TRUST</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369</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348</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5.7%</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121</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115</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5.0%</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490</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463</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5.5%</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880506788"/>
                  </a:ext>
                </a:extLst>
              </a:tr>
              <a:tr h="171078">
                <a:tc>
                  <a:txBody>
                    <a:bodyPr/>
                    <a:lstStyle/>
                    <a:p>
                      <a:pPr algn="l" fontAlgn="b"/>
                      <a:r>
                        <a:rPr lang="en-GB" sz="700" b="0" i="0" u="none" strike="noStrike">
                          <a:solidFill>
                            <a:srgbClr val="000000"/>
                          </a:solidFill>
                          <a:effectLst/>
                          <a:latin typeface="Calibri" panose="020F0502020204030204" pitchFamily="34" charset="0"/>
                        </a:rPr>
                        <a:t>NORTH BRISTOL NHS TRUST</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487</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466</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4.3%</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178</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167</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6.2%</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665</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633</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dirty="0">
                          <a:solidFill>
                            <a:srgbClr val="000000"/>
                          </a:solidFill>
                          <a:effectLst/>
                          <a:latin typeface="Calibri" panose="020F0502020204030204" pitchFamily="34" charset="0"/>
                        </a:rPr>
                        <a:t>4.8%</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724877830"/>
                  </a:ext>
                </a:extLst>
              </a:tr>
              <a:tr h="171078">
                <a:tc>
                  <a:txBody>
                    <a:bodyPr/>
                    <a:lstStyle/>
                    <a:p>
                      <a:pPr algn="l" fontAlgn="b"/>
                      <a:r>
                        <a:rPr lang="en-GB" sz="700" b="0" i="0" u="none" strike="noStrike" dirty="0">
                          <a:solidFill>
                            <a:srgbClr val="000000"/>
                          </a:solidFill>
                          <a:effectLst/>
                          <a:latin typeface="Calibri" panose="020F0502020204030204" pitchFamily="34" charset="0"/>
                        </a:rPr>
                        <a:t>DORSET COUNTY HOSPITAL NHS FOUNDATION TRUST</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148</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139</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6.1%</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51</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51</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0.0%</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199</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190</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4.5%</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05476071"/>
                  </a:ext>
                </a:extLst>
              </a:tr>
              <a:tr h="171078">
                <a:tc>
                  <a:txBody>
                    <a:bodyPr/>
                    <a:lstStyle/>
                    <a:p>
                      <a:pPr algn="l" fontAlgn="b"/>
                      <a:r>
                        <a:rPr lang="en-GB" sz="700" b="0" i="0" u="none" strike="noStrike">
                          <a:solidFill>
                            <a:srgbClr val="000000"/>
                          </a:solidFill>
                          <a:effectLst/>
                          <a:latin typeface="Calibri" panose="020F0502020204030204" pitchFamily="34" charset="0"/>
                        </a:rPr>
                        <a:t>NORTHERN DEVON HEALTHCARE NHS TRUST</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100</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97</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3.0%</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61</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57</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6.6%</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161</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154</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dirty="0">
                          <a:solidFill>
                            <a:srgbClr val="000000"/>
                          </a:solidFill>
                          <a:effectLst/>
                          <a:latin typeface="Calibri" panose="020F0502020204030204" pitchFamily="34" charset="0"/>
                        </a:rPr>
                        <a:t>4.3%</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085808847"/>
                  </a:ext>
                </a:extLst>
              </a:tr>
              <a:tr h="171078">
                <a:tc>
                  <a:txBody>
                    <a:bodyPr/>
                    <a:lstStyle/>
                    <a:p>
                      <a:pPr algn="l" fontAlgn="b"/>
                      <a:r>
                        <a:rPr lang="en-GB" sz="700" b="0" i="0" u="none" strike="noStrike" dirty="0">
                          <a:solidFill>
                            <a:srgbClr val="000000"/>
                          </a:solidFill>
                          <a:effectLst/>
                          <a:latin typeface="Calibri" panose="020F0502020204030204" pitchFamily="34" charset="0"/>
                        </a:rPr>
                        <a:t>ROYAL DEVON AND EXETER NHS FOUNDATION TRUST</a:t>
                      </a:r>
                    </a:p>
                  </a:txBody>
                  <a:tcPr marL="8554" marR="8554" marT="85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700" b="0" i="0" u="none" strike="noStrike" dirty="0">
                          <a:solidFill>
                            <a:srgbClr val="000000"/>
                          </a:solidFill>
                          <a:effectLst/>
                          <a:latin typeface="Calibri" panose="020F0502020204030204" pitchFamily="34" charset="0"/>
                        </a:rPr>
                        <a:t>275</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264</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4.0%</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52</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700" b="0" i="0" u="none" strike="noStrike" dirty="0">
                          <a:solidFill>
                            <a:srgbClr val="000000"/>
                          </a:solidFill>
                          <a:effectLst/>
                          <a:latin typeface="Calibri" panose="020F0502020204030204" pitchFamily="34" charset="0"/>
                        </a:rPr>
                        <a:t>50</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700" b="0" i="0" u="none" strike="noStrike" dirty="0">
                          <a:solidFill>
                            <a:srgbClr val="000000"/>
                          </a:solidFill>
                          <a:effectLst/>
                          <a:latin typeface="Calibri" panose="020F0502020204030204" pitchFamily="34" charset="0"/>
                        </a:rPr>
                        <a:t>3.8%</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700" b="0" i="0" u="none" strike="noStrike">
                          <a:solidFill>
                            <a:srgbClr val="000000"/>
                          </a:solidFill>
                          <a:effectLst/>
                          <a:latin typeface="Calibri" panose="020F0502020204030204" pitchFamily="34" charset="0"/>
                        </a:rPr>
                        <a:t>327</a:t>
                      </a:r>
                    </a:p>
                  </a:txBody>
                  <a:tcPr marL="8554" marR="8554" marT="8554" marB="0" anchor="b">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a:solidFill>
                            <a:srgbClr val="000000"/>
                          </a:solidFill>
                          <a:effectLst/>
                          <a:latin typeface="Calibri" panose="020F0502020204030204" pitchFamily="34" charset="0"/>
                        </a:rPr>
                        <a:t>314</a:t>
                      </a:r>
                    </a:p>
                  </a:txBody>
                  <a:tcPr marL="8554" marR="8554" marT="855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en-GB" sz="700" b="0" i="0" u="none" strike="noStrike" dirty="0">
                          <a:solidFill>
                            <a:srgbClr val="000000"/>
                          </a:solidFill>
                          <a:effectLst/>
                          <a:latin typeface="Calibri" panose="020F0502020204030204" pitchFamily="34" charset="0"/>
                        </a:rPr>
                        <a:t>4.0%</a:t>
                      </a:r>
                    </a:p>
                  </a:txBody>
                  <a:tcPr marL="8554" marR="8554" marT="8554" marB="0" anchor="b">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915704840"/>
                  </a:ext>
                </a:extLst>
              </a:tr>
            </a:tbl>
          </a:graphicData>
        </a:graphic>
      </p:graphicFrame>
      <p:pic>
        <p:nvPicPr>
          <p:cNvPr id="11" name="Picture 10">
            <a:extLst>
              <a:ext uri="{FF2B5EF4-FFF2-40B4-BE49-F238E27FC236}">
                <a16:creationId xmlns:a16="http://schemas.microsoft.com/office/drawing/2014/main" id="{E5ABB6EA-0798-43BC-83D6-6A3CDC4A3A16}"/>
              </a:ext>
            </a:extLst>
          </p:cNvPr>
          <p:cNvPicPr>
            <a:picLocks noChangeAspect="1"/>
          </p:cNvPicPr>
          <p:nvPr/>
        </p:nvPicPr>
        <p:blipFill>
          <a:blip r:embed="rId2"/>
          <a:stretch>
            <a:fillRect/>
          </a:stretch>
        </p:blipFill>
        <p:spPr>
          <a:xfrm>
            <a:off x="110323" y="1407637"/>
            <a:ext cx="6467546" cy="4226988"/>
          </a:xfrm>
          <a:prstGeom prst="rect">
            <a:avLst/>
          </a:prstGeom>
        </p:spPr>
      </p:pic>
    </p:spTree>
    <p:extLst>
      <p:ext uri="{BB962C8B-B14F-4D97-AF65-F5344CB8AC3E}">
        <p14:creationId xmlns:p14="http://schemas.microsoft.com/office/powerpoint/2010/main" val="24499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119518" y="6245251"/>
            <a:ext cx="5723164"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72CE">
                    <a:lumMod val="60000"/>
                    <a:lumOff val="40000"/>
                  </a:srgbClr>
                </a:solidFill>
                <a:effectLst/>
                <a:uLnTx/>
                <a:uFillTx/>
                <a:latin typeface="Arial" charset="0"/>
                <a:cs typeface="Arial" charset="0"/>
              </a:rPr>
              <a:t>The Cancer Programme</a:t>
            </a:r>
            <a:endParaRPr kumimoji="0" lang="en-US" sz="1200" b="0" i="0" u="none" strike="noStrike" kern="1200" cap="none" spc="0" normalizeH="0" baseline="0" noProof="0" dirty="0">
              <a:ln>
                <a:noFill/>
              </a:ln>
              <a:solidFill>
                <a:srgbClr val="0072CE">
                  <a:lumMod val="60000"/>
                  <a:lumOff val="40000"/>
                </a:srgbClr>
              </a:solidFill>
              <a:effectLst/>
              <a:uLnTx/>
              <a:uFillTx/>
              <a:latin typeface="Arial" charset="0"/>
              <a:cs typeface="Arial" charset="0"/>
            </a:endParaRPr>
          </a:p>
        </p:txBody>
      </p:sp>
      <p:sp>
        <p:nvSpPr>
          <p:cNvPr id="8" name="Title 1">
            <a:extLst>
              <a:ext uri="{FF2B5EF4-FFF2-40B4-BE49-F238E27FC236}">
                <a16:creationId xmlns:a16="http://schemas.microsoft.com/office/drawing/2014/main" id="{6B32EECA-C2D8-49DB-A4B1-1717DB48A206}"/>
              </a:ext>
            </a:extLst>
          </p:cNvPr>
          <p:cNvSpPr txBox="1">
            <a:spLocks/>
          </p:cNvSpPr>
          <p:nvPr/>
        </p:nvSpPr>
        <p:spPr>
          <a:xfrm>
            <a:off x="0" y="186061"/>
            <a:ext cx="10554670" cy="689541"/>
          </a:xfrm>
          <a:prstGeom prst="rect">
            <a:avLst/>
          </a:prstGeom>
        </p:spPr>
        <p:txBody>
          <a:bodyPr anchor="t"/>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600" b="0" i="0" u="none" strike="noStrike" kern="1200" cap="none" spc="0" normalizeH="0" baseline="0" noProof="0" dirty="0">
                <a:ln>
                  <a:noFill/>
                </a:ln>
                <a:solidFill>
                  <a:srgbClr val="005EB8"/>
                </a:solidFill>
                <a:effectLst/>
                <a:uLnTx/>
                <a:uFillTx/>
                <a:latin typeface="Arial"/>
                <a:ea typeface="+mj-ea"/>
                <a:cs typeface="Arial"/>
              </a:rPr>
              <a:t>Latest National Breast Cancer Waiting Times performance  across the South West </a:t>
            </a:r>
            <a:r>
              <a:rPr kumimoji="0" lang="en-GB" sz="1600" b="1" i="0" u="none" strike="noStrike" kern="1200" cap="none" spc="0" normalizeH="0" baseline="0" noProof="0" dirty="0">
                <a:ln>
                  <a:noFill/>
                </a:ln>
                <a:solidFill>
                  <a:srgbClr val="005EB8"/>
                </a:solidFill>
                <a:effectLst/>
                <a:uLnTx/>
                <a:uFillTx/>
                <a:latin typeface="Arial"/>
                <a:ea typeface="+mj-ea"/>
                <a:cs typeface="Arial"/>
              </a:rPr>
              <a:t>2 week wait standards </a:t>
            </a:r>
            <a:endParaRPr kumimoji="0" lang="en-GB" sz="1600" b="0" i="0" u="none" strike="noStrike" kern="1200" cap="none" spc="0" normalizeH="0" baseline="0" noProof="0" dirty="0">
              <a:ln>
                <a:noFill/>
              </a:ln>
              <a:solidFill>
                <a:srgbClr val="005EB8"/>
              </a:solidFill>
              <a:effectLst/>
              <a:uLnTx/>
              <a:uFillTx/>
              <a:latin typeface="Arial"/>
              <a:ea typeface="+mj-ea"/>
              <a:cs typeface="Arial"/>
            </a:endParaRPr>
          </a:p>
        </p:txBody>
      </p:sp>
      <p:sp>
        <p:nvSpPr>
          <p:cNvPr id="2" name="TextBox 1">
            <a:extLst>
              <a:ext uri="{FF2B5EF4-FFF2-40B4-BE49-F238E27FC236}">
                <a16:creationId xmlns:a16="http://schemas.microsoft.com/office/drawing/2014/main" id="{AC1414F9-A8CB-450D-B77C-0CA511515A56}"/>
              </a:ext>
            </a:extLst>
          </p:cNvPr>
          <p:cNvSpPr txBox="1"/>
          <p:nvPr/>
        </p:nvSpPr>
        <p:spPr>
          <a:xfrm>
            <a:off x="186613" y="719331"/>
            <a:ext cx="1135855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231F20"/>
                </a:solidFill>
                <a:effectLst/>
                <a:uLnTx/>
                <a:uFillTx/>
                <a:latin typeface="Calibri" panose="020F0502020204030204"/>
                <a:ea typeface="+mn-ea"/>
                <a:cs typeface="+mn-cs"/>
              </a:rPr>
              <a:t>Variation by provider – Total urgent and breast symptomatic pathways – breakdown of when patients seen - April 2021</a:t>
            </a:r>
          </a:p>
        </p:txBody>
      </p:sp>
      <p:sp>
        <p:nvSpPr>
          <p:cNvPr id="9" name="TextBox 8">
            <a:extLst>
              <a:ext uri="{FF2B5EF4-FFF2-40B4-BE49-F238E27FC236}">
                <a16:creationId xmlns:a16="http://schemas.microsoft.com/office/drawing/2014/main" id="{8169130B-A6EA-452B-9577-9D8449AB4E6A}"/>
              </a:ext>
            </a:extLst>
          </p:cNvPr>
          <p:cNvSpPr txBox="1"/>
          <p:nvPr/>
        </p:nvSpPr>
        <p:spPr>
          <a:xfrm>
            <a:off x="8024649" y="1786889"/>
            <a:ext cx="210557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231F20"/>
                </a:solidFill>
                <a:effectLst/>
                <a:uLnTx/>
                <a:uFillTx/>
                <a:latin typeface="Calibri" panose="020F0502020204030204"/>
                <a:ea typeface="+mn-ea"/>
                <a:cs typeface="+mn-cs"/>
              </a:rPr>
              <a:t>Volumes of patients </a:t>
            </a:r>
          </a:p>
        </p:txBody>
      </p:sp>
      <p:graphicFrame>
        <p:nvGraphicFramePr>
          <p:cNvPr id="6" name="Table 5">
            <a:extLst>
              <a:ext uri="{FF2B5EF4-FFF2-40B4-BE49-F238E27FC236}">
                <a16:creationId xmlns:a16="http://schemas.microsoft.com/office/drawing/2014/main" id="{2F8F929F-2D3F-45B9-B02E-BC54FABABB32}"/>
              </a:ext>
            </a:extLst>
          </p:cNvPr>
          <p:cNvGraphicFramePr>
            <a:graphicFrameLocks noGrp="1"/>
          </p:cNvGraphicFramePr>
          <p:nvPr>
            <p:extLst>
              <p:ext uri="{D42A27DB-BD31-4B8C-83A1-F6EECF244321}">
                <p14:modId xmlns:p14="http://schemas.microsoft.com/office/powerpoint/2010/main" val="1482083231"/>
              </p:ext>
            </p:extLst>
          </p:nvPr>
        </p:nvGraphicFramePr>
        <p:xfrm>
          <a:off x="8024649" y="2156221"/>
          <a:ext cx="4099034" cy="2847281"/>
        </p:xfrm>
        <a:graphic>
          <a:graphicData uri="http://schemas.openxmlformats.org/drawingml/2006/table">
            <a:tbl>
              <a:tblPr/>
              <a:tblGrid>
                <a:gridCol w="2496804">
                  <a:extLst>
                    <a:ext uri="{9D8B030D-6E8A-4147-A177-3AD203B41FA5}">
                      <a16:colId xmlns:a16="http://schemas.microsoft.com/office/drawing/2014/main" val="4168861759"/>
                    </a:ext>
                  </a:extLst>
                </a:gridCol>
                <a:gridCol w="320446">
                  <a:extLst>
                    <a:ext uri="{9D8B030D-6E8A-4147-A177-3AD203B41FA5}">
                      <a16:colId xmlns:a16="http://schemas.microsoft.com/office/drawing/2014/main" val="2727558536"/>
                    </a:ext>
                  </a:extLst>
                </a:gridCol>
                <a:gridCol w="320446">
                  <a:extLst>
                    <a:ext uri="{9D8B030D-6E8A-4147-A177-3AD203B41FA5}">
                      <a16:colId xmlns:a16="http://schemas.microsoft.com/office/drawing/2014/main" val="1557742577"/>
                    </a:ext>
                  </a:extLst>
                </a:gridCol>
                <a:gridCol w="320446">
                  <a:extLst>
                    <a:ext uri="{9D8B030D-6E8A-4147-A177-3AD203B41FA5}">
                      <a16:colId xmlns:a16="http://schemas.microsoft.com/office/drawing/2014/main" val="2009658480"/>
                    </a:ext>
                  </a:extLst>
                </a:gridCol>
                <a:gridCol w="320446">
                  <a:extLst>
                    <a:ext uri="{9D8B030D-6E8A-4147-A177-3AD203B41FA5}">
                      <a16:colId xmlns:a16="http://schemas.microsoft.com/office/drawing/2014/main" val="1937725794"/>
                    </a:ext>
                  </a:extLst>
                </a:gridCol>
                <a:gridCol w="320446">
                  <a:extLst>
                    <a:ext uri="{9D8B030D-6E8A-4147-A177-3AD203B41FA5}">
                      <a16:colId xmlns:a16="http://schemas.microsoft.com/office/drawing/2014/main" val="967598345"/>
                    </a:ext>
                  </a:extLst>
                </a:gridCol>
              </a:tblGrid>
              <a:tr h="894407">
                <a:tc>
                  <a:txBody>
                    <a:bodyPr/>
                    <a:lstStyle/>
                    <a:p>
                      <a:pPr algn="ctr" fontAlgn="ctr"/>
                      <a:r>
                        <a:rPr lang="en-GB" sz="600" b="0" i="0" u="none" strike="noStrike" dirty="0">
                          <a:solidFill>
                            <a:srgbClr val="000000"/>
                          </a:solidFill>
                          <a:effectLst/>
                          <a:latin typeface="Calibri" panose="020F0502020204030204" pitchFamily="34" charset="0"/>
                        </a:rPr>
                        <a:t>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Calibri" panose="020F0502020204030204" pitchFamily="34" charset="0"/>
                        </a:rPr>
                        <a:t>Within 2 weeks (0-14 days)</a:t>
                      </a:r>
                    </a:p>
                  </a:txBody>
                  <a:tcPr marL="9525" marR="9525" marT="9525" marB="0" vert="vert"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Calibri" panose="020F0502020204030204" pitchFamily="34" charset="0"/>
                        </a:rPr>
                        <a:t>2-3 weeks (15-21 days)</a:t>
                      </a:r>
                    </a:p>
                  </a:txBody>
                  <a:tcPr marL="9525" marR="9525" marT="9525" marB="0"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Calibri" panose="020F0502020204030204" pitchFamily="34" charset="0"/>
                        </a:rPr>
                        <a:t>3-4 weeks (22-28 days)</a:t>
                      </a:r>
                    </a:p>
                  </a:txBody>
                  <a:tcPr marL="9525" marR="9525" marT="9525" marB="0"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Calibri" panose="020F0502020204030204" pitchFamily="34" charset="0"/>
                        </a:rPr>
                        <a:t>&gt;4 weeks (&gt;28 days)</a:t>
                      </a:r>
                    </a:p>
                  </a:txBody>
                  <a:tcPr marL="9525" marR="9525" marT="9525" marB="0"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600" b="1" i="0" u="none" strike="noStrike">
                          <a:solidFill>
                            <a:srgbClr val="000000"/>
                          </a:solidFill>
                          <a:effectLst/>
                          <a:latin typeface="Calibri" panose="020F0502020204030204" pitchFamily="34" charset="0"/>
                        </a:rPr>
                        <a:t>Total</a:t>
                      </a:r>
                    </a:p>
                  </a:txBody>
                  <a:tcPr marL="9525" marR="9525" marT="9525" marB="0" vert="vert"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7471813"/>
                  </a:ext>
                </a:extLst>
              </a:tr>
              <a:tr h="139491">
                <a:tc>
                  <a:txBody>
                    <a:bodyPr/>
                    <a:lstStyle/>
                    <a:p>
                      <a:pPr algn="ctr" fontAlgn="ctr"/>
                      <a:r>
                        <a:rPr lang="en-GB" sz="600" b="0" i="0" u="none" strike="noStrike">
                          <a:solidFill>
                            <a:srgbClr val="000000"/>
                          </a:solidFill>
                          <a:effectLst/>
                          <a:latin typeface="Calibri" panose="020F0502020204030204" pitchFamily="34" charset="0"/>
                        </a:rPr>
                        <a:t>GLOUCESTERSHIRE HOSPITALS NHS FOUNDATION 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523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1" i="0" u="none" strike="noStrike">
                          <a:solidFill>
                            <a:srgbClr val="000000"/>
                          </a:solidFill>
                          <a:effectLst/>
                          <a:latin typeface="Calibri" panose="020F0502020204030204" pitchFamily="34" charset="0"/>
                        </a:rPr>
                        <a:t>549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7229643"/>
                  </a:ext>
                </a:extLst>
              </a:tr>
              <a:tr h="139491">
                <a:tc>
                  <a:txBody>
                    <a:bodyPr/>
                    <a:lstStyle/>
                    <a:p>
                      <a:pPr algn="ctr" fontAlgn="ctr"/>
                      <a:r>
                        <a:rPr lang="en-GB" sz="600" b="0" i="0" u="none" strike="noStrike">
                          <a:solidFill>
                            <a:srgbClr val="000000"/>
                          </a:solidFill>
                          <a:effectLst/>
                          <a:latin typeface="Calibri" panose="020F0502020204030204" pitchFamily="34" charset="0"/>
                        </a:rPr>
                        <a:t>YEOVIL DISTRICT HOSPITAL NHS FOUNDATION 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191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1" i="0" u="none" strike="noStrike">
                          <a:solidFill>
                            <a:srgbClr val="000000"/>
                          </a:solidFill>
                          <a:effectLst/>
                          <a:latin typeface="Calibri" panose="020F0502020204030204" pitchFamily="34" charset="0"/>
                        </a:rPr>
                        <a:t>205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749537"/>
                  </a:ext>
                </a:extLst>
              </a:tr>
              <a:tr h="139491">
                <a:tc>
                  <a:txBody>
                    <a:bodyPr/>
                    <a:lstStyle/>
                    <a:p>
                      <a:pPr algn="ctr" fontAlgn="ctr"/>
                      <a:r>
                        <a:rPr lang="en-GB" sz="600" b="0" i="0" u="none" strike="noStrike">
                          <a:solidFill>
                            <a:srgbClr val="000000"/>
                          </a:solidFill>
                          <a:effectLst/>
                          <a:latin typeface="Calibri" panose="020F0502020204030204" pitchFamily="34" charset="0"/>
                        </a:rPr>
                        <a:t>SOMERSET NHS FOUNDATION 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289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1" i="0" u="none" strike="noStrike">
                          <a:solidFill>
                            <a:srgbClr val="000000"/>
                          </a:solidFill>
                          <a:effectLst/>
                          <a:latin typeface="Calibri" panose="020F0502020204030204" pitchFamily="34" charset="0"/>
                        </a:rPr>
                        <a:t>336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6686053"/>
                  </a:ext>
                </a:extLst>
              </a:tr>
              <a:tr h="139491">
                <a:tc>
                  <a:txBody>
                    <a:bodyPr/>
                    <a:lstStyle/>
                    <a:p>
                      <a:pPr algn="ctr" fontAlgn="ctr"/>
                      <a:r>
                        <a:rPr lang="en-GB" sz="600" b="0" i="0" u="none" strike="noStrike">
                          <a:solidFill>
                            <a:srgbClr val="000000"/>
                          </a:solidFill>
                          <a:effectLst/>
                          <a:latin typeface="Calibri" panose="020F0502020204030204" pitchFamily="34" charset="0"/>
                        </a:rPr>
                        <a:t>ROYAL UNITED HOSPITALS BATH NHS FOUNDATION 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343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1" i="0" u="none" strike="noStrike">
                          <a:solidFill>
                            <a:srgbClr val="000000"/>
                          </a:solidFill>
                          <a:effectLst/>
                          <a:latin typeface="Calibri" panose="020F0502020204030204" pitchFamily="34" charset="0"/>
                        </a:rPr>
                        <a:t>477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0933008"/>
                  </a:ext>
                </a:extLst>
              </a:tr>
              <a:tr h="139491">
                <a:tc>
                  <a:txBody>
                    <a:bodyPr/>
                    <a:lstStyle/>
                    <a:p>
                      <a:pPr algn="ctr" fontAlgn="ctr"/>
                      <a:r>
                        <a:rPr lang="en-GB" sz="600" b="0" i="0" u="none" strike="noStrike">
                          <a:solidFill>
                            <a:srgbClr val="000000"/>
                          </a:solidFill>
                          <a:effectLst/>
                          <a:latin typeface="Calibri" panose="020F0502020204030204" pitchFamily="34" charset="0"/>
                        </a:rPr>
                        <a:t>TORBAY AND SOUTH DEVON NHS FOUNDATION 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160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1" i="0" u="none" strike="noStrike" dirty="0">
                          <a:solidFill>
                            <a:srgbClr val="000000"/>
                          </a:solidFill>
                          <a:effectLst/>
                          <a:latin typeface="Calibri" panose="020F0502020204030204" pitchFamily="34" charset="0"/>
                        </a:rPr>
                        <a:t>319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9152767"/>
                  </a:ext>
                </a:extLst>
              </a:tr>
              <a:tr h="139491">
                <a:tc>
                  <a:txBody>
                    <a:bodyPr/>
                    <a:lstStyle/>
                    <a:p>
                      <a:pPr algn="ctr" fontAlgn="ctr"/>
                      <a:r>
                        <a:rPr lang="en-GB" sz="600" b="0" i="0" u="none" strike="noStrike">
                          <a:solidFill>
                            <a:srgbClr val="000000"/>
                          </a:solidFill>
                          <a:effectLst/>
                          <a:latin typeface="Calibri" panose="020F0502020204030204" pitchFamily="34" charset="0"/>
                        </a:rPr>
                        <a:t>UNIVERSITY HOSPITALS DORSET NHS FOUNDATION 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261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246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1" i="0" u="none" strike="noStrike" dirty="0">
                          <a:solidFill>
                            <a:srgbClr val="000000"/>
                          </a:solidFill>
                          <a:effectLst/>
                          <a:latin typeface="Calibri" panose="020F0502020204030204" pitchFamily="34" charset="0"/>
                        </a:rPr>
                        <a:t>542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908444"/>
                  </a:ext>
                </a:extLst>
              </a:tr>
              <a:tr h="139491">
                <a:tc>
                  <a:txBody>
                    <a:bodyPr/>
                    <a:lstStyle/>
                    <a:p>
                      <a:pPr algn="ctr" fontAlgn="ctr"/>
                      <a:r>
                        <a:rPr lang="en-GB" sz="600" b="0" i="0" u="none" strike="noStrike">
                          <a:solidFill>
                            <a:srgbClr val="000000"/>
                          </a:solidFill>
                          <a:effectLst/>
                          <a:latin typeface="Calibri" panose="020F0502020204030204" pitchFamily="34" charset="0"/>
                        </a:rPr>
                        <a:t>GREAT WESTERN HOSPITALS NHS FOUNDATION 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52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221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280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1" i="0" u="none" strike="noStrike">
                          <a:solidFill>
                            <a:srgbClr val="000000"/>
                          </a:solidFill>
                          <a:effectLst/>
                          <a:latin typeface="Calibri" panose="020F0502020204030204" pitchFamily="34" charset="0"/>
                        </a:rPr>
                        <a:t>575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7570317"/>
                  </a:ext>
                </a:extLst>
              </a:tr>
              <a:tr h="139491">
                <a:tc>
                  <a:txBody>
                    <a:bodyPr/>
                    <a:lstStyle/>
                    <a:p>
                      <a:pPr algn="ctr" fontAlgn="ctr"/>
                      <a:r>
                        <a:rPr lang="en-GB" sz="600" b="0" i="0" u="none" strike="noStrike">
                          <a:solidFill>
                            <a:srgbClr val="000000"/>
                          </a:solidFill>
                          <a:effectLst/>
                          <a:latin typeface="Calibri" panose="020F0502020204030204" pitchFamily="34" charset="0"/>
                        </a:rPr>
                        <a:t>SALISBURY NHS FOUNDATION 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1" i="0" u="none" strike="noStrike">
                          <a:solidFill>
                            <a:srgbClr val="000000"/>
                          </a:solidFill>
                          <a:effectLst/>
                          <a:latin typeface="Calibri" panose="020F0502020204030204" pitchFamily="34" charset="0"/>
                        </a:rPr>
                        <a:t>253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6369170"/>
                  </a:ext>
                </a:extLst>
              </a:tr>
              <a:tr h="139491">
                <a:tc>
                  <a:txBody>
                    <a:bodyPr/>
                    <a:lstStyle/>
                    <a:p>
                      <a:pPr algn="ctr" fontAlgn="ctr"/>
                      <a:r>
                        <a:rPr lang="en-GB" sz="600" b="0" i="0" u="none" strike="noStrike">
                          <a:solidFill>
                            <a:srgbClr val="000000"/>
                          </a:solidFill>
                          <a:effectLst/>
                          <a:latin typeface="Calibri" panose="020F0502020204030204" pitchFamily="34" charset="0"/>
                        </a:rPr>
                        <a:t>ROYAL CORNWALL HOSPITALS NHS 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40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230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1" i="0" u="none" strike="noStrike">
                          <a:solidFill>
                            <a:srgbClr val="000000"/>
                          </a:solidFill>
                          <a:effectLst/>
                          <a:latin typeface="Calibri" panose="020F0502020204030204" pitchFamily="34" charset="0"/>
                        </a:rPr>
                        <a:t>642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5793869"/>
                  </a:ext>
                </a:extLst>
              </a:tr>
              <a:tr h="139491">
                <a:tc>
                  <a:txBody>
                    <a:bodyPr/>
                    <a:lstStyle/>
                    <a:p>
                      <a:pPr algn="ctr" fontAlgn="ctr"/>
                      <a:r>
                        <a:rPr lang="en-GB" sz="600" b="0" i="0" u="none" strike="noStrike">
                          <a:solidFill>
                            <a:srgbClr val="000000"/>
                          </a:solidFill>
                          <a:effectLst/>
                          <a:latin typeface="Calibri" panose="020F0502020204030204" pitchFamily="34" charset="0"/>
                        </a:rPr>
                        <a:t>UNIVERSITY HOSPITALS PLYMOUTH NHS 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27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373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1" i="0" u="none" strike="noStrike">
                          <a:solidFill>
                            <a:srgbClr val="000000"/>
                          </a:solidFill>
                          <a:effectLst/>
                          <a:latin typeface="Calibri" panose="020F0502020204030204" pitchFamily="34" charset="0"/>
                        </a:rPr>
                        <a:t>548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6769718"/>
                  </a:ext>
                </a:extLst>
              </a:tr>
              <a:tr h="139491">
                <a:tc>
                  <a:txBody>
                    <a:bodyPr/>
                    <a:lstStyle/>
                    <a:p>
                      <a:pPr algn="ctr" fontAlgn="ctr"/>
                      <a:r>
                        <a:rPr lang="en-GB" sz="600" b="0" i="0" u="none" strike="noStrike">
                          <a:solidFill>
                            <a:srgbClr val="000000"/>
                          </a:solidFill>
                          <a:effectLst/>
                          <a:latin typeface="Calibri" panose="020F0502020204030204" pitchFamily="34" charset="0"/>
                        </a:rPr>
                        <a:t>NORTH BRISTOL NHS 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32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283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440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1" i="0" u="none" strike="noStrike" dirty="0">
                          <a:solidFill>
                            <a:srgbClr val="000000"/>
                          </a:solidFill>
                          <a:effectLst/>
                          <a:latin typeface="Calibri" panose="020F0502020204030204" pitchFamily="34" charset="0"/>
                        </a:rPr>
                        <a:t>896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1114922"/>
                  </a:ext>
                </a:extLst>
              </a:tr>
              <a:tr h="139491">
                <a:tc>
                  <a:txBody>
                    <a:bodyPr/>
                    <a:lstStyle/>
                    <a:p>
                      <a:pPr algn="ctr" fontAlgn="ctr"/>
                      <a:r>
                        <a:rPr lang="en-GB" sz="600" b="0" i="0" u="none" strike="noStrike">
                          <a:solidFill>
                            <a:srgbClr val="000000"/>
                          </a:solidFill>
                          <a:effectLst/>
                          <a:latin typeface="Calibri" panose="020F0502020204030204" pitchFamily="34" charset="0"/>
                        </a:rPr>
                        <a:t>NORTHERN DEVON HEALTHCARE NHS 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1" i="0" u="none" strike="noStrike" dirty="0">
                          <a:solidFill>
                            <a:srgbClr val="000000"/>
                          </a:solidFill>
                          <a:effectLst/>
                          <a:latin typeface="Calibri" panose="020F0502020204030204" pitchFamily="34" charset="0"/>
                        </a:rPr>
                        <a:t>222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592018"/>
                  </a:ext>
                </a:extLst>
              </a:tr>
              <a:tr h="139491">
                <a:tc>
                  <a:txBody>
                    <a:bodyPr/>
                    <a:lstStyle/>
                    <a:p>
                      <a:pPr algn="ctr" fontAlgn="ctr"/>
                      <a:r>
                        <a:rPr lang="en-GB" sz="600" b="0" i="0" u="none" strike="noStrike">
                          <a:solidFill>
                            <a:srgbClr val="000000"/>
                          </a:solidFill>
                          <a:effectLst/>
                          <a:latin typeface="Calibri" panose="020F0502020204030204" pitchFamily="34" charset="0"/>
                        </a:rPr>
                        <a:t>ROYAL DEVON AND EXETER NHS FOUNDATION 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1" i="0" u="none" strike="noStrike">
                          <a:solidFill>
                            <a:srgbClr val="000000"/>
                          </a:solidFill>
                          <a:effectLst/>
                          <a:latin typeface="Calibri" panose="020F0502020204030204" pitchFamily="34" charset="0"/>
                        </a:rPr>
                        <a:t>438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9982817"/>
                  </a:ext>
                </a:extLst>
              </a:tr>
              <a:tr h="139491">
                <a:tc>
                  <a:txBody>
                    <a:bodyPr/>
                    <a:lstStyle/>
                    <a:p>
                      <a:pPr algn="ctr" fontAlgn="ctr"/>
                      <a:r>
                        <a:rPr lang="en-GB" sz="600" b="0" i="0" u="none" strike="noStrike">
                          <a:solidFill>
                            <a:srgbClr val="000000"/>
                          </a:solidFill>
                          <a:effectLst/>
                          <a:latin typeface="Calibri" panose="020F0502020204030204" pitchFamily="34" charset="0"/>
                        </a:rPr>
                        <a:t>DORSET COUNTY HOSPITAL NHS FOUNDATION TRUST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153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600" b="1" i="0" u="none" strike="noStrike" dirty="0">
                          <a:solidFill>
                            <a:srgbClr val="000000"/>
                          </a:solidFill>
                          <a:effectLst/>
                          <a:latin typeface="Calibri" panose="020F0502020204030204" pitchFamily="34" charset="0"/>
                        </a:rPr>
                        <a:t>320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8212479"/>
                  </a:ext>
                </a:extLst>
              </a:tr>
            </a:tbl>
          </a:graphicData>
        </a:graphic>
      </p:graphicFrame>
      <p:pic>
        <p:nvPicPr>
          <p:cNvPr id="7" name="Picture 6">
            <a:extLst>
              <a:ext uri="{FF2B5EF4-FFF2-40B4-BE49-F238E27FC236}">
                <a16:creationId xmlns:a16="http://schemas.microsoft.com/office/drawing/2014/main" id="{1B9918FC-A5B3-4267-9E0E-9950E9CFF3A9}"/>
              </a:ext>
            </a:extLst>
          </p:cNvPr>
          <p:cNvPicPr>
            <a:picLocks noChangeAspect="1"/>
          </p:cNvPicPr>
          <p:nvPr/>
        </p:nvPicPr>
        <p:blipFill>
          <a:blip r:embed="rId2"/>
          <a:stretch>
            <a:fillRect/>
          </a:stretch>
        </p:blipFill>
        <p:spPr>
          <a:xfrm>
            <a:off x="186612" y="1242107"/>
            <a:ext cx="7436015" cy="4861635"/>
          </a:xfrm>
          <a:prstGeom prst="rect">
            <a:avLst/>
          </a:prstGeom>
        </p:spPr>
      </p:pic>
    </p:spTree>
    <p:extLst>
      <p:ext uri="{BB962C8B-B14F-4D97-AF65-F5344CB8AC3E}">
        <p14:creationId xmlns:p14="http://schemas.microsoft.com/office/powerpoint/2010/main" val="1514791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A7088-92C9-416A-97D1-EAC634068837}"/>
              </a:ext>
            </a:extLst>
          </p:cNvPr>
          <p:cNvSpPr>
            <a:spLocks noGrp="1"/>
          </p:cNvSpPr>
          <p:nvPr>
            <p:ph type="ctrTitle"/>
          </p:nvPr>
        </p:nvSpPr>
        <p:spPr>
          <a:xfrm>
            <a:off x="2584034" y="1051663"/>
            <a:ext cx="6858000" cy="1990732"/>
          </a:xfrm>
        </p:spPr>
        <p:txBody>
          <a:bodyPr>
            <a:normAutofit/>
          </a:bodyPr>
          <a:lstStyle/>
          <a:p>
            <a:pPr algn="ctr"/>
            <a:r>
              <a:rPr lang="en-GB" sz="2700" b="1" dirty="0"/>
              <a:t>Outputs from SWAG Breast Cancer Multidisciplinary Team Focus Group Friday 24</a:t>
            </a:r>
            <a:r>
              <a:rPr lang="en-GB" sz="2700" b="1" baseline="30000" dirty="0"/>
              <a:t>th</a:t>
            </a:r>
            <a:r>
              <a:rPr lang="en-GB" sz="2700" b="1" dirty="0"/>
              <a:t> June 2021</a:t>
            </a:r>
          </a:p>
        </p:txBody>
      </p:sp>
      <p:sp>
        <p:nvSpPr>
          <p:cNvPr id="3" name="Subtitle 2">
            <a:extLst>
              <a:ext uri="{FF2B5EF4-FFF2-40B4-BE49-F238E27FC236}">
                <a16:creationId xmlns:a16="http://schemas.microsoft.com/office/drawing/2014/main" id="{41ACF74A-4795-47B4-BFAC-1BE8028B4E4F}"/>
              </a:ext>
            </a:extLst>
          </p:cNvPr>
          <p:cNvSpPr>
            <a:spLocks noGrp="1"/>
          </p:cNvSpPr>
          <p:nvPr>
            <p:ph type="subTitle" idx="1"/>
          </p:nvPr>
        </p:nvSpPr>
        <p:spPr>
          <a:xfrm>
            <a:off x="2667000" y="2867487"/>
            <a:ext cx="6858000" cy="2157274"/>
          </a:xfrm>
        </p:spPr>
        <p:txBody>
          <a:bodyPr/>
          <a:lstStyle/>
          <a:p>
            <a:r>
              <a:rPr lang="en-GB" sz="1600" b="1" dirty="0"/>
              <a:t>Aim</a:t>
            </a:r>
            <a:r>
              <a:rPr lang="en-GB" sz="1600" dirty="0"/>
              <a:t>: A clinician-led and focused meeting on solutions for presentation to Region as best approaches to deal with immediate backlog and mitigate patient harm, impact on colleagues/ workforce  and reputational risk.  Provide support and offer guidance and advice for existing women on 2ww backlog (included many breaching) and support for GPs during the working solutions for backlog. Working in a way that is patient-centred and putting organisational barriers to one side. Acknowledging huge efforts by NBT colleagues &amp; all teams across the regions to deliver care during the pandemic.</a:t>
            </a:r>
          </a:p>
        </p:txBody>
      </p:sp>
    </p:spTree>
    <p:extLst>
      <p:ext uri="{BB962C8B-B14F-4D97-AF65-F5344CB8AC3E}">
        <p14:creationId xmlns:p14="http://schemas.microsoft.com/office/powerpoint/2010/main" val="4204194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D4CE72D-6649-4545-9352-3FB394632E0D}"/>
              </a:ext>
            </a:extLst>
          </p:cNvPr>
          <p:cNvSpPr txBox="1"/>
          <p:nvPr/>
        </p:nvSpPr>
        <p:spPr>
          <a:xfrm>
            <a:off x="1717451" y="363281"/>
            <a:ext cx="728001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700" b="1" dirty="0">
                <a:solidFill>
                  <a:srgbClr val="005EB8"/>
                </a:solidFill>
                <a:latin typeface="Arial"/>
                <a:ea typeface="+mj-ea"/>
                <a:cs typeface="Arial"/>
              </a:rPr>
              <a:t>Challenges</a:t>
            </a:r>
            <a:r>
              <a:rPr lang="en-GB" sz="2800" b="1" dirty="0">
                <a:solidFill>
                  <a:srgbClr val="005EB8"/>
                </a:solidFill>
                <a:latin typeface="Arial"/>
                <a:ea typeface="+mj-ea"/>
                <a:cs typeface="Arial"/>
              </a:rPr>
              <a:t> in Breast Cancer Capacity</a:t>
            </a:r>
            <a:endParaRPr lang="en-US" sz="2800" dirty="0">
              <a:solidFill>
                <a:srgbClr val="005EB8"/>
              </a:solidFill>
              <a:latin typeface="Arial"/>
              <a:ea typeface="+mj-ea"/>
              <a:cs typeface="Arial"/>
            </a:endParaRPr>
          </a:p>
        </p:txBody>
      </p:sp>
      <p:sp>
        <p:nvSpPr>
          <p:cNvPr id="10" name="TextBox 9">
            <a:extLst>
              <a:ext uri="{FF2B5EF4-FFF2-40B4-BE49-F238E27FC236}">
                <a16:creationId xmlns:a16="http://schemas.microsoft.com/office/drawing/2014/main" id="{0F64DD59-8501-45F9-B794-59C507CF721E}"/>
              </a:ext>
            </a:extLst>
          </p:cNvPr>
          <p:cNvSpPr txBox="1"/>
          <p:nvPr/>
        </p:nvSpPr>
        <p:spPr>
          <a:xfrm>
            <a:off x="1701554" y="6294268"/>
            <a:ext cx="736847" cy="369332"/>
          </a:xfrm>
          <a:prstGeom prst="rect">
            <a:avLst/>
          </a:prstGeom>
          <a:solidFill>
            <a:schemeClr val="bg1"/>
          </a:solidFill>
        </p:spPr>
        <p:txBody>
          <a:bodyPr wrap="square" rtlCol="0">
            <a:spAutoFit/>
          </a:bodyPr>
          <a:lstStyle/>
          <a:p>
            <a:r>
              <a:rPr lang="en-GB" dirty="0">
                <a:solidFill>
                  <a:schemeClr val="bg1"/>
                </a:solidFill>
              </a:rPr>
              <a:t>.</a:t>
            </a:r>
            <a:r>
              <a:rPr lang="en-GB" dirty="0"/>
              <a:t> </a:t>
            </a:r>
          </a:p>
        </p:txBody>
      </p:sp>
      <p:sp>
        <p:nvSpPr>
          <p:cNvPr id="3" name="Rounded Rectangle 2"/>
          <p:cNvSpPr/>
          <p:nvPr/>
        </p:nvSpPr>
        <p:spPr>
          <a:xfrm>
            <a:off x="1638301" y="1134272"/>
            <a:ext cx="2356337" cy="56182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endParaRPr lang="en-GB" b="1" dirty="0"/>
          </a:p>
          <a:p>
            <a:pPr algn="ctr"/>
            <a:r>
              <a:rPr lang="en-GB" b="1" dirty="0">
                <a:latin typeface="Arial" panose="020B0604020202020204" pitchFamily="34" charset="0"/>
                <a:cs typeface="Arial" panose="020B0604020202020204" pitchFamily="34" charset="0"/>
              </a:rPr>
              <a:t>Demand</a:t>
            </a:r>
          </a:p>
          <a:p>
            <a:pPr algn="ctr"/>
            <a:endParaRPr lang="en-GB" sz="1600" b="1" dirty="0"/>
          </a:p>
          <a:p>
            <a:r>
              <a:rPr lang="en-GB" sz="1400" b="1" dirty="0">
                <a:latin typeface="Arial" panose="020B0604020202020204" pitchFamily="34" charset="0"/>
                <a:cs typeface="Arial" panose="020B0604020202020204" pitchFamily="34" charset="0"/>
              </a:rPr>
              <a:t>Regional /National increase in suspected breast cancer referrals, resulting in NBT backlog and limited capacity for mutual aid from other SWAG providers </a:t>
            </a:r>
          </a:p>
          <a:p>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Causes:</a:t>
            </a:r>
          </a:p>
          <a:p>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COVID-19 Recovery</a:t>
            </a:r>
          </a:p>
          <a:p>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Reduction in face to face GP Consultations and referral quality</a:t>
            </a:r>
          </a:p>
          <a:p>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Reduction in screening with route to diagnosis  diverted to symptomatic pathway</a:t>
            </a:r>
          </a:p>
          <a:p>
            <a:pPr algn="ctr"/>
            <a:endParaRPr lang="en-GB" dirty="0"/>
          </a:p>
          <a:p>
            <a:pPr algn="ctr"/>
            <a:endParaRPr lang="en-GB" dirty="0"/>
          </a:p>
        </p:txBody>
      </p:sp>
      <p:sp>
        <p:nvSpPr>
          <p:cNvPr id="4" name="Rounded Rectangle 3"/>
          <p:cNvSpPr/>
          <p:nvPr/>
        </p:nvSpPr>
        <p:spPr>
          <a:xfrm>
            <a:off x="6583975" y="1600201"/>
            <a:ext cx="2048608" cy="47654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Workforce</a:t>
            </a:r>
          </a:p>
          <a:p>
            <a:pPr algn="ctr"/>
            <a:endParaRPr lang="en-GB" b="1" dirty="0"/>
          </a:p>
          <a:p>
            <a:pPr algn="ctr"/>
            <a:endParaRPr lang="en-GB" b="1" dirty="0"/>
          </a:p>
          <a:p>
            <a:pPr algn="ctr"/>
            <a:r>
              <a:rPr lang="en-GB" sz="1400" b="1" dirty="0">
                <a:latin typeface="Arial" panose="020B0604020202020204" pitchFamily="34" charset="0"/>
                <a:cs typeface="Arial" panose="020B0604020202020204" pitchFamily="34" charset="0"/>
              </a:rPr>
              <a:t>Workforce</a:t>
            </a:r>
          </a:p>
          <a:p>
            <a:pPr algn="ctr"/>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Regional shortages, especially of imaging specialists</a:t>
            </a:r>
          </a:p>
          <a:p>
            <a:endParaRPr lang="en-GB"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dirty="0">
                <a:latin typeface="Arial" panose="020B0604020202020204" pitchFamily="34" charset="0"/>
                <a:cs typeface="Arial" panose="020B0604020202020204" pitchFamily="34" charset="0"/>
              </a:rPr>
              <a:t>Retirement</a:t>
            </a:r>
          </a:p>
          <a:p>
            <a:pPr marL="285750" indent="-285750">
              <a:buFont typeface="Arial" panose="020B0604020202020204" pitchFamily="34" charset="0"/>
              <a:buChar char="•"/>
            </a:pPr>
            <a:r>
              <a:rPr lang="en-GB" sz="1400" b="1" dirty="0">
                <a:latin typeface="Arial" panose="020B0604020202020204" pitchFamily="34" charset="0"/>
                <a:cs typeface="Arial" panose="020B0604020202020204" pitchFamily="34" charset="0"/>
              </a:rPr>
              <a:t>Unfilled vacancies</a:t>
            </a:r>
          </a:p>
          <a:p>
            <a:pPr marL="285750" indent="-285750">
              <a:buFont typeface="Arial" panose="020B0604020202020204" pitchFamily="34" charset="0"/>
              <a:buChar char="•"/>
            </a:pPr>
            <a:r>
              <a:rPr lang="en-GB" sz="1400" b="1" dirty="0">
                <a:latin typeface="Arial" panose="020B0604020202020204" pitchFamily="34" charset="0"/>
                <a:cs typeface="Arial" panose="020B0604020202020204" pitchFamily="34" charset="0"/>
              </a:rPr>
              <a:t>Long term sick leave</a:t>
            </a:r>
          </a:p>
          <a:p>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Workload pressures / fatigue caused by local Waiting List Initiatives / postponed leave</a:t>
            </a:r>
          </a:p>
          <a:p>
            <a:pPr algn="ctr"/>
            <a:endParaRPr lang="en-GB" sz="1400" b="1" dirty="0">
              <a:latin typeface="Arial" panose="020B0604020202020204" pitchFamily="34" charset="0"/>
              <a:cs typeface="Arial" panose="020B0604020202020204" pitchFamily="34" charset="0"/>
            </a:endParaRPr>
          </a:p>
          <a:p>
            <a:pPr algn="ctr"/>
            <a:endParaRPr lang="en-GB" dirty="0"/>
          </a:p>
          <a:p>
            <a:pPr algn="ctr"/>
            <a:endParaRPr lang="en-GB" dirty="0"/>
          </a:p>
        </p:txBody>
      </p:sp>
      <p:sp>
        <p:nvSpPr>
          <p:cNvPr id="8" name="Rounded Rectangle 7"/>
          <p:cNvSpPr/>
          <p:nvPr/>
        </p:nvSpPr>
        <p:spPr>
          <a:xfrm>
            <a:off x="8997462" y="2576179"/>
            <a:ext cx="1591405" cy="28838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cs typeface="Arial" panose="020B0604020202020204" pitchFamily="34" charset="0"/>
              </a:rPr>
              <a:t>Physical Space</a:t>
            </a:r>
          </a:p>
          <a:p>
            <a:pPr algn="ctr"/>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Reduced capacity due to social distancing / infection control guidelines</a:t>
            </a:r>
          </a:p>
        </p:txBody>
      </p:sp>
      <p:sp>
        <p:nvSpPr>
          <p:cNvPr id="9" name="Rounded Rectangle 8"/>
          <p:cNvSpPr/>
          <p:nvPr/>
        </p:nvSpPr>
        <p:spPr>
          <a:xfrm>
            <a:off x="4284782" y="1227770"/>
            <a:ext cx="1987061" cy="53576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latin typeface="Arial" panose="020B0604020202020204" pitchFamily="34" charset="0"/>
              <a:cs typeface="Arial" panose="020B0604020202020204" pitchFamily="34" charset="0"/>
            </a:endParaRPr>
          </a:p>
          <a:p>
            <a:pPr algn="ctr"/>
            <a:endParaRPr lang="en-GB" sz="1400" b="1" dirty="0">
              <a:latin typeface="Arial" panose="020B0604020202020204" pitchFamily="34" charset="0"/>
              <a:cs typeface="Arial" panose="020B0604020202020204" pitchFamily="34" charset="0"/>
            </a:endParaRPr>
          </a:p>
          <a:p>
            <a:pPr algn="ctr"/>
            <a:r>
              <a:rPr lang="en-GB" sz="1400" b="1" dirty="0">
                <a:latin typeface="Arial" panose="020B0604020202020204" pitchFamily="34" charset="0"/>
                <a:cs typeface="Arial" panose="020B0604020202020204" pitchFamily="34" charset="0"/>
              </a:rPr>
              <a:t>Backlog of referrals</a:t>
            </a:r>
          </a:p>
          <a:p>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Potential risk of late management of referrals causing psychological harm</a:t>
            </a:r>
          </a:p>
          <a:p>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Potential risk of late diagnoses causing physical harm</a:t>
            </a:r>
          </a:p>
          <a:p>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Negative impact on the patient experience (particularly harmful when at the beginning of the pathway)</a:t>
            </a:r>
          </a:p>
          <a:p>
            <a:endParaRPr lang="en-GB" sz="1600" b="1"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a:p>
            <a:pPr algn="ctr"/>
            <a:endParaRPr lang="en-GB" b="1" dirty="0">
              <a:latin typeface="Arial" panose="020B0604020202020204" pitchFamily="34" charset="0"/>
              <a:cs typeface="Arial" panose="020B0604020202020204" pitchFamily="34" charset="0"/>
            </a:endParaRPr>
          </a:p>
        </p:txBody>
      </p:sp>
      <p:sp>
        <p:nvSpPr>
          <p:cNvPr id="17" name="Right Arrow 16"/>
          <p:cNvSpPr/>
          <p:nvPr/>
        </p:nvSpPr>
        <p:spPr>
          <a:xfrm>
            <a:off x="3994637" y="3776328"/>
            <a:ext cx="290146"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6271843" y="3776856"/>
            <a:ext cx="312132"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ight Arrow 19"/>
          <p:cNvSpPr/>
          <p:nvPr/>
        </p:nvSpPr>
        <p:spPr>
          <a:xfrm>
            <a:off x="8641375" y="3781936"/>
            <a:ext cx="356086"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942634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_Office Theme">
  <a:themeElements>
    <a:clrScheme name="NHS England">
      <a:dk1>
        <a:srgbClr val="231F20"/>
      </a:dk1>
      <a:lt1>
        <a:srgbClr val="FFFFFF"/>
      </a:lt1>
      <a:dk2>
        <a:srgbClr val="44546A"/>
      </a:dk2>
      <a:lt2>
        <a:srgbClr val="E7E6E6"/>
      </a:lt2>
      <a:accent1>
        <a:srgbClr val="005EB8"/>
      </a:accent1>
      <a:accent2>
        <a:srgbClr val="003087"/>
      </a:accent2>
      <a:accent3>
        <a:srgbClr val="0072CE"/>
      </a:accent3>
      <a:accent4>
        <a:srgbClr val="768692"/>
      </a:accent4>
      <a:accent5>
        <a:srgbClr val="E8EDEE"/>
      </a:accent5>
      <a:accent6>
        <a:srgbClr val="009639"/>
      </a:accent6>
      <a:hlink>
        <a:srgbClr val="00A499"/>
      </a:hlink>
      <a:folHlink>
        <a:srgbClr val="8A1538"/>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ncer Programme PPT template standard.potx" id="{A36E720E-A93E-4FBD-94FA-CF4386E4BEDB}" vid="{D9AF4F64-8703-4E91-B5DA-7E70636191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2211</Words>
  <Application>Microsoft Office PowerPoint</Application>
  <PresentationFormat>Widescreen</PresentationFormat>
  <Paragraphs>936</Paragraphs>
  <Slides>10</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Calibri Light</vt:lpstr>
      <vt:lpstr>2_Office Theme</vt:lpstr>
      <vt:lpstr>think-cell Slide</vt:lpstr>
      <vt:lpstr>Breast 2 week wait performance up to April 2021  South West Region</vt:lpstr>
      <vt:lpstr>PowerPoint Presentation</vt:lpstr>
      <vt:lpstr>PowerPoint Presentation</vt:lpstr>
      <vt:lpstr>PowerPoint Presentation</vt:lpstr>
      <vt:lpstr>PowerPoint Presentation</vt:lpstr>
      <vt:lpstr>PowerPoint Presentation</vt:lpstr>
      <vt:lpstr>PowerPoint Presentation</vt:lpstr>
      <vt:lpstr>Outputs from SWAG Breast Cancer Multidisciplinary Team Focus Group Friday 24th June 2021</vt:lpstr>
      <vt:lpstr>PowerPoint Presentation</vt:lpstr>
      <vt:lpstr>Actions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Breast 2 week wait performance up to April 2021</dc:title>
  <dc:creator>Stephen Scott</dc:creator>
  <cp:lastModifiedBy>Tariq White</cp:lastModifiedBy>
  <cp:revision>16</cp:revision>
  <dcterms:created xsi:type="dcterms:W3CDTF">2021-06-25T06:39:34Z</dcterms:created>
  <dcterms:modified xsi:type="dcterms:W3CDTF">2021-06-30T11:53:17Z</dcterms:modified>
</cp:coreProperties>
</file>