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nderdale, Helen" initials="D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C32FA9-1F3A-4A9C-A491-2440B80A3949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EF1347-42CE-4E83-A465-EB5802814052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south/2020/09/21/were-urging-people-to-take-action-and-recognise-the-signs-of-lung-cancer-following-a-worrying-decline-in-people-attending-appointments/" TargetMode="External"/><Relationship Id="rId2" Type="http://schemas.openxmlformats.org/officeDocument/2006/relationships/hyperlink" Target="https://wetransfer.com/downloads/70f2e2bac3d50a36f932fb54a7bf56d420201002084850/a450b70b5131abe76970ae68379e62d120201002085043/b3df4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cerresearchuk.org/health-professional/diagnosis/hp-covid-19-and-cancer-hub#HP_COVID-192" TargetMode="External"/><Relationship Id="rId5" Type="http://schemas.openxmlformats.org/officeDocument/2006/relationships/hyperlink" Target="http://www.roycastle.org/stillhere" TargetMode="External"/><Relationship Id="rId4" Type="http://schemas.openxmlformats.org/officeDocument/2006/relationships/hyperlink" Target="https://www.bathecho.co.uk/news/health/residents-urged-take-action-signs-lung-cancer-91756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/>
              <a:t>SWAG Lung Cancer Clinical Advisory Group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Management of Services During the COVID-19 Pandemic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80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9630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Service relatively unaffected with COVID cases in first lockdown, aside from a peak in Cheltenham, attributable to Cheltenham Races</a:t>
            </a:r>
          </a:p>
          <a:p>
            <a:r>
              <a:rPr lang="en-GB" dirty="0" smtClean="0"/>
              <a:t>Significant reduction in suspected cancer referrals with slowest recovery post lockdown in comparison with other cancers</a:t>
            </a:r>
          </a:p>
          <a:p>
            <a:r>
              <a:rPr lang="en-GB" dirty="0" smtClean="0"/>
              <a:t>Reduction in routine chest x-rays</a:t>
            </a:r>
          </a:p>
          <a:p>
            <a:r>
              <a:rPr lang="en-GB" dirty="0" smtClean="0"/>
              <a:t>Reduction in routine other imaging/pick up of incidental findings</a:t>
            </a:r>
          </a:p>
          <a:p>
            <a:r>
              <a:rPr lang="en-GB" dirty="0" smtClean="0"/>
              <a:t>Increased emergency admissions/ decreased presentation of cases with early Stage disease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Referrals during the Pandemic to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01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828092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763284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11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242587"/>
          </a:xfrm>
        </p:spPr>
        <p:txBody>
          <a:bodyPr>
            <a:noAutofit/>
          </a:bodyPr>
          <a:lstStyle/>
          <a:p>
            <a:endParaRPr lang="en-GB" sz="1400" dirty="0" smtClean="0"/>
          </a:p>
          <a:p>
            <a:r>
              <a:rPr lang="en-GB" sz="1400" dirty="0" smtClean="0"/>
              <a:t>Primary </a:t>
            </a:r>
            <a:r>
              <a:rPr lang="en-GB" sz="1400" dirty="0"/>
              <a:t>Care will be encouraged to continue to refer patients in accordance with NICE Suspected Cancer Guidelines (NG12</a:t>
            </a:r>
            <a:r>
              <a:rPr lang="en-GB" sz="1400" dirty="0" smtClean="0"/>
              <a:t>) – Webinar Provided for 40-50 GPs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Suspected </a:t>
            </a:r>
            <a:r>
              <a:rPr lang="en-GB" sz="1400" dirty="0"/>
              <a:t>Lung Cancer referral improvement </a:t>
            </a:r>
            <a:r>
              <a:rPr lang="en-GB" sz="1400" dirty="0" smtClean="0"/>
              <a:t>campaign (led by Nicola </a:t>
            </a:r>
            <a:r>
              <a:rPr lang="en-GB" sz="1400" dirty="0" err="1" smtClean="0"/>
              <a:t>Gowen</a:t>
            </a:r>
            <a:r>
              <a:rPr lang="en-GB" sz="1400" dirty="0" smtClean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‘Talking Heads’, </a:t>
            </a:r>
            <a:r>
              <a:rPr lang="en-GB" sz="1400" u="sng" dirty="0" smtClean="0">
                <a:hlinkClick r:id="rId2"/>
              </a:rPr>
              <a:t>here</a:t>
            </a:r>
            <a:r>
              <a:rPr lang="en-GB" sz="1400" dirty="0" smtClean="0"/>
              <a:t> will be promoted on </a:t>
            </a:r>
            <a:r>
              <a:rPr lang="en-GB" sz="1400" dirty="0"/>
              <a:t>social media over </a:t>
            </a:r>
            <a:r>
              <a:rPr lang="en-GB" sz="1400" dirty="0" smtClean="0"/>
              <a:t>the coming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</a:t>
            </a:r>
            <a:r>
              <a:rPr lang="en-GB" sz="1400" dirty="0"/>
              <a:t>press release </a:t>
            </a:r>
            <a:r>
              <a:rPr lang="en-GB" sz="1400" dirty="0" smtClean="0"/>
              <a:t>is on the website </a:t>
            </a:r>
            <a:r>
              <a:rPr lang="en-GB" sz="1400" u="sng" dirty="0">
                <a:hlinkClick r:id="rId3"/>
              </a:rPr>
              <a:t>here</a:t>
            </a:r>
            <a:r>
              <a:rPr lang="en-GB" sz="1400" dirty="0"/>
              <a:t> and was subsequently picked up from the </a:t>
            </a:r>
            <a:r>
              <a:rPr lang="en-GB" sz="1400" u="sng" dirty="0">
                <a:hlinkClick r:id="rId4"/>
              </a:rPr>
              <a:t>Bath Echo</a:t>
            </a:r>
            <a:r>
              <a:rPr lang="en-GB" sz="1400" dirty="0" smtClean="0"/>
              <a:t>.</a:t>
            </a:r>
          </a:p>
          <a:p>
            <a:pPr marL="0" indent="0">
              <a:buNone/>
            </a:pPr>
            <a:r>
              <a:rPr lang="en-GB" sz="14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Roy Castle</a:t>
            </a:r>
            <a:r>
              <a:rPr lang="en-GB" sz="1400" dirty="0" smtClean="0"/>
              <a:t>:</a:t>
            </a: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Official </a:t>
            </a:r>
            <a:r>
              <a:rPr lang="en-GB" sz="1400" b="1" i="1" dirty="0"/>
              <a:t>STILL HERE</a:t>
            </a:r>
            <a:r>
              <a:rPr lang="en-GB" sz="1400" dirty="0"/>
              <a:t> video, </a:t>
            </a:r>
            <a:r>
              <a:rPr lang="en-GB" sz="1400" dirty="0" smtClean="0"/>
              <a:t>and poem including four </a:t>
            </a:r>
            <a:r>
              <a:rPr lang="en-GB" sz="1400" dirty="0"/>
              <a:t>patient stories, online campaign pack </a:t>
            </a:r>
            <a:r>
              <a:rPr lang="en-GB" sz="1400" dirty="0" smtClean="0"/>
              <a:t>with </a:t>
            </a:r>
            <a:r>
              <a:rPr lang="en-GB" sz="1400" dirty="0"/>
              <a:t>downloadable posters and leaflets, </a:t>
            </a:r>
            <a:r>
              <a:rPr lang="en-GB" sz="1400" dirty="0" smtClean="0"/>
              <a:t>campaign </a:t>
            </a:r>
            <a:r>
              <a:rPr lang="en-GB" sz="1400" dirty="0"/>
              <a:t>videos and social media </a:t>
            </a:r>
            <a:r>
              <a:rPr lang="en-GB" sz="1400" dirty="0" smtClean="0"/>
              <a:t>banners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The </a:t>
            </a:r>
            <a:r>
              <a:rPr lang="en-GB" sz="1400" b="1" i="1" dirty="0"/>
              <a:t>STILL HERE</a:t>
            </a:r>
            <a:r>
              <a:rPr lang="en-GB" sz="1400" dirty="0"/>
              <a:t> campaign will run until the end of November (lung cancer awareness month), with further activity planned including many more stories from those affected by the disease, a series of NHS videos featuring a GP, chest physician and oncologist (The NHS is </a:t>
            </a:r>
            <a:r>
              <a:rPr lang="en-GB" sz="1400" b="1" i="1" dirty="0"/>
              <a:t>STILL HERE</a:t>
            </a:r>
            <a:r>
              <a:rPr lang="en-GB" sz="1400" dirty="0"/>
              <a:t>), an update on lung health checks and sub Stoptober and cycling campaigns.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u="sng" dirty="0">
                <a:hlinkClick r:id="rId5"/>
              </a:rPr>
              <a:t>www.roycastle.org/stillhere</a:t>
            </a:r>
            <a:endParaRPr lang="en-GB" sz="1400" u="sng" dirty="0"/>
          </a:p>
          <a:p>
            <a:pPr lvl="1"/>
            <a:endParaRPr lang="en-GB" sz="14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CRUK; Brief to GPs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u="sng" dirty="0">
                <a:hlinkClick r:id="rId6"/>
              </a:rPr>
              <a:t>Lung Cancer and COVID-19’</a:t>
            </a:r>
            <a:endParaRPr lang="en-GB" sz="1400" dirty="0"/>
          </a:p>
          <a:p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792088"/>
          </a:xfrm>
        </p:spPr>
        <p:txBody>
          <a:bodyPr>
            <a:noAutofit/>
          </a:bodyPr>
          <a:lstStyle/>
          <a:p>
            <a:r>
              <a:rPr lang="en-GB" sz="2400" dirty="0" smtClean="0"/>
              <a:t>Primary Care / Community Communications for referral recovery</a:t>
            </a:r>
            <a:br>
              <a:rPr lang="en-GB" sz="2400" dirty="0" smtClean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1739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Reduced CT capacity (social distancing/infection control)</a:t>
            </a:r>
          </a:p>
          <a:p>
            <a:pPr lvl="1"/>
            <a:r>
              <a:rPr lang="en-GB" dirty="0" smtClean="0"/>
              <a:t>Development of guidance to see where demand on radiology can be safely reduced to enable prioritisation of diagnostic CT (Guidance due to be discussed by Royal College Radiologists 24/11/2020)</a:t>
            </a:r>
            <a:br>
              <a:rPr lang="en-GB" dirty="0" smtClean="0"/>
            </a:br>
            <a:endParaRPr lang="en-GB" dirty="0"/>
          </a:p>
          <a:p>
            <a:r>
              <a:rPr lang="en-GB" dirty="0" smtClean="0"/>
              <a:t>Reduction in EBUS/bronchoscopy capacity</a:t>
            </a:r>
          </a:p>
          <a:p>
            <a:pPr lvl="1"/>
            <a:r>
              <a:rPr lang="en-GB" dirty="0" smtClean="0"/>
              <a:t>Swab/isolation/social distancing guidance &amp; recovery capacity</a:t>
            </a:r>
          </a:p>
          <a:p>
            <a:pPr lvl="1"/>
            <a:r>
              <a:rPr lang="en-GB" dirty="0" smtClean="0"/>
              <a:t>Lists lost to colonoscopy</a:t>
            </a:r>
          </a:p>
          <a:p>
            <a:pPr lvl="1"/>
            <a:r>
              <a:rPr lang="en-GB" dirty="0" smtClean="0"/>
              <a:t>Reduced productivity due to Aerosol </a:t>
            </a:r>
            <a:r>
              <a:rPr lang="en-GB" dirty="0"/>
              <a:t>G</a:t>
            </a:r>
            <a:r>
              <a:rPr lang="en-GB" dirty="0" smtClean="0"/>
              <a:t>enerating Procedure guidance (room air change rate/PPE)</a:t>
            </a:r>
          </a:p>
          <a:p>
            <a:pPr lvl="1"/>
            <a:r>
              <a:rPr lang="en-GB" dirty="0" smtClean="0"/>
              <a:t>Increased number of patients with Stage II disease requiring EBUS </a:t>
            </a:r>
          </a:p>
          <a:p>
            <a:pPr marL="393192" lvl="1" indent="0">
              <a:buNone/>
            </a:pPr>
            <a:endParaRPr lang="en-GB" dirty="0"/>
          </a:p>
          <a:p>
            <a:pPr lvl="1"/>
            <a:r>
              <a:rPr lang="en-GB" dirty="0" smtClean="0"/>
              <a:t>Latest AGP guidance</a:t>
            </a:r>
            <a:r>
              <a:rPr lang="en-GB" dirty="0"/>
              <a:t>: https://www.gov.uk/government/publications/wuhan-novel-coronavirus-infection-prevention-and-control/covid-19-infection-prevention-and-control-guidance-low-risk-pathway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/>
          <a:lstStyle/>
          <a:p>
            <a:r>
              <a:rPr lang="en-GB" dirty="0" smtClean="0"/>
              <a:t>Diagnostics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04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170579"/>
          </a:xfrm>
        </p:spPr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Surgery </a:t>
            </a:r>
            <a:r>
              <a:rPr lang="en-GB" dirty="0"/>
              <a:t>has continued throughout the pandemic, at </a:t>
            </a:r>
            <a:r>
              <a:rPr lang="en-GB" dirty="0" smtClean="0"/>
              <a:t>initially approximately </a:t>
            </a:r>
            <a:r>
              <a:rPr lang="en-GB" dirty="0"/>
              <a:t>40-50% of usual </a:t>
            </a:r>
            <a:r>
              <a:rPr lang="en-GB" dirty="0" smtClean="0"/>
              <a:t>capacity, and due to increase to 60-70% when theatre space is recovered 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Productivity has been reduced due to the need for full PPE and physical theatre space is limited due to adaptations made to repurpose the operation room into a critical care bed </a:t>
            </a:r>
            <a:r>
              <a:rPr lang="en-GB" dirty="0" smtClean="0"/>
              <a:t>bay  </a:t>
            </a:r>
            <a:endParaRPr lang="en-GB" dirty="0"/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A meeting is held every week to prioritise cases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Benign </a:t>
            </a:r>
            <a:r>
              <a:rPr lang="en-GB" dirty="0"/>
              <a:t>work has been put on </a:t>
            </a:r>
            <a:r>
              <a:rPr lang="en-GB" dirty="0" smtClean="0"/>
              <a:t>hold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Although capacity is currently adequate to manage the referrals coming in, the real denominator of outlying cases is not yet </a:t>
            </a:r>
            <a:r>
              <a:rPr lang="en-GB" dirty="0" smtClean="0"/>
              <a:t>known.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en-GB" dirty="0" smtClean="0"/>
              <a:t>Surgical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33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SACT treatment has remained standard practice throughout the pandemic to date</a:t>
            </a:r>
          </a:p>
          <a:p>
            <a:endParaRPr lang="en-GB" dirty="0"/>
          </a:p>
          <a:p>
            <a:r>
              <a:rPr lang="en-GB" dirty="0" smtClean="0"/>
              <a:t>SABR has remained standard practice throughout the pandemic to date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SACT / Radiotherapy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73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Provision of Navigators across SWAG:</a:t>
            </a:r>
          </a:p>
          <a:p>
            <a:r>
              <a:rPr lang="en-GB" dirty="0" smtClean="0"/>
              <a:t>GRH 	1</a:t>
            </a:r>
          </a:p>
          <a:p>
            <a:r>
              <a:rPr lang="en-GB" dirty="0" smtClean="0"/>
              <a:t>NBT 	0</a:t>
            </a:r>
          </a:p>
          <a:p>
            <a:r>
              <a:rPr lang="en-GB" dirty="0" smtClean="0"/>
              <a:t>RUH	2</a:t>
            </a:r>
          </a:p>
          <a:p>
            <a:r>
              <a:rPr lang="en-GB" dirty="0" smtClean="0"/>
              <a:t>SFT 	1 (recently appointed)</a:t>
            </a:r>
          </a:p>
          <a:p>
            <a:r>
              <a:rPr lang="en-GB" dirty="0" smtClean="0"/>
              <a:t>UHBW 	1 Administrator to assist CNS team</a:t>
            </a:r>
          </a:p>
          <a:p>
            <a:r>
              <a:rPr lang="en-GB" dirty="0" smtClean="0"/>
              <a:t>YDH 	1 Radiology based Navigator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Navigators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321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Perspex screens in recovery areas</a:t>
            </a:r>
          </a:p>
          <a:p>
            <a:endParaRPr lang="en-GB" dirty="0"/>
          </a:p>
          <a:p>
            <a:r>
              <a:rPr lang="en-GB" dirty="0" smtClean="0"/>
              <a:t>Videoconferencing</a:t>
            </a:r>
          </a:p>
          <a:p>
            <a:endParaRPr lang="en-GB" dirty="0"/>
          </a:p>
          <a:p>
            <a:r>
              <a:rPr lang="en-GB" dirty="0" smtClean="0"/>
              <a:t>…</a:t>
            </a:r>
            <a:r>
              <a:rPr lang="en-GB" dirty="0" smtClean="0"/>
              <a:t>any other ideas? Navigational Bronchoscopy Service </a:t>
            </a:r>
            <a:r>
              <a:rPr lang="en-GB" smtClean="0"/>
              <a:t>for example?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Innovations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812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353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SWAG Lung Cancer Clinical Advisory Group</vt:lpstr>
      <vt:lpstr>Referrals during the Pandemic to date</vt:lpstr>
      <vt:lpstr>PowerPoint Presentation</vt:lpstr>
      <vt:lpstr>Primary Care / Community Communications for referral recovery </vt:lpstr>
      <vt:lpstr>Diagnostics</vt:lpstr>
      <vt:lpstr>Surgical Services</vt:lpstr>
      <vt:lpstr>SACT / Radiotherapy Services</vt:lpstr>
      <vt:lpstr>Navigators</vt:lpstr>
      <vt:lpstr>Innovations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Lung Cancer Clinical Advisory Group</dc:title>
  <dc:creator>Dunderdale, Helen</dc:creator>
  <cp:lastModifiedBy>Dunderdale, Helen</cp:lastModifiedBy>
  <cp:revision>17</cp:revision>
  <dcterms:created xsi:type="dcterms:W3CDTF">2020-11-23T10:28:05Z</dcterms:created>
  <dcterms:modified xsi:type="dcterms:W3CDTF">2020-11-23T17:14:45Z</dcterms:modified>
</cp:coreProperties>
</file>