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96" autoAdjust="0"/>
  </p:normalViewPr>
  <p:slideViewPr>
    <p:cSldViewPr snapToGrid="0">
      <p:cViewPr>
        <p:scale>
          <a:sx n="72" d="100"/>
          <a:sy n="72" d="100"/>
        </p:scale>
        <p:origin x="-392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number of days and percentage of patients</a:t>
            </a:r>
            <a:r>
              <a:rPr lang="en-US" baseline="0" dirty="0"/>
              <a:t> seen within 6 days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'Clock start - OPA'!$K$13</c:f>
              <c:strCache>
                <c:ptCount val="1"/>
                <c:pt idx="0">
                  <c:v>Mean (days)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'Clock start - OPA'!$J$14:$J$20</c:f>
              <c:strCache>
                <c:ptCount val="7"/>
                <c:pt idx="0">
                  <c:v>Salisbury</c:v>
                </c:pt>
                <c:pt idx="1">
                  <c:v>Gloucestershire</c:v>
                </c:pt>
                <c:pt idx="2">
                  <c:v>North Bristol</c:v>
                </c:pt>
                <c:pt idx="3">
                  <c:v>Bath</c:v>
                </c:pt>
                <c:pt idx="4">
                  <c:v>T&amp;S</c:v>
                </c:pt>
                <c:pt idx="5">
                  <c:v>UHB</c:v>
                </c:pt>
                <c:pt idx="6">
                  <c:v>YDH</c:v>
                </c:pt>
              </c:strCache>
            </c:strRef>
          </c:cat>
          <c:val>
            <c:numRef>
              <c:f>'Clock start - OPA'!$K$14:$K$20</c:f>
              <c:numCache>
                <c:formatCode>General</c:formatCode>
                <c:ptCount val="7"/>
                <c:pt idx="0">
                  <c:v>7.6</c:v>
                </c:pt>
                <c:pt idx="1">
                  <c:v>9.1300000000000008</c:v>
                </c:pt>
                <c:pt idx="2">
                  <c:v>0.4</c:v>
                </c:pt>
                <c:pt idx="3">
                  <c:v>11.2</c:v>
                </c:pt>
                <c:pt idx="4">
                  <c:v>13.1</c:v>
                </c:pt>
                <c:pt idx="5">
                  <c:v>5.2</c:v>
                </c:pt>
                <c:pt idx="6">
                  <c:v>36.299999999999997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B9-4EC5-8EC0-52CA68773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6816256"/>
        <c:axId val="196814720"/>
      </c:barChart>
      <c:lineChart>
        <c:grouping val="standard"/>
        <c:varyColors val="0"/>
        <c:ser>
          <c:idx val="1"/>
          <c:order val="1"/>
          <c:tx>
            <c:strRef>
              <c:f>'Clock start - OPA'!$L$13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'Clock start - OPA'!$J$14:$J$20</c:f>
              <c:strCache>
                <c:ptCount val="7"/>
                <c:pt idx="0">
                  <c:v>Salisbury</c:v>
                </c:pt>
                <c:pt idx="1">
                  <c:v>Gloucestershire</c:v>
                </c:pt>
                <c:pt idx="2">
                  <c:v>North Bristol</c:v>
                </c:pt>
                <c:pt idx="3">
                  <c:v>Bath</c:v>
                </c:pt>
                <c:pt idx="4">
                  <c:v>T&amp;S</c:v>
                </c:pt>
                <c:pt idx="5">
                  <c:v>UHB</c:v>
                </c:pt>
                <c:pt idx="6">
                  <c:v>YDH</c:v>
                </c:pt>
              </c:strCache>
            </c:strRef>
          </c:cat>
          <c:val>
            <c:numRef>
              <c:f>'Clock start - OPA'!$L$14:$L$20</c:f>
              <c:numCache>
                <c:formatCode>0%</c:formatCode>
                <c:ptCount val="7"/>
                <c:pt idx="0">
                  <c:v>0.5</c:v>
                </c:pt>
                <c:pt idx="1">
                  <c:v>0.13333333333333333</c:v>
                </c:pt>
                <c:pt idx="2">
                  <c:v>1</c:v>
                </c:pt>
                <c:pt idx="3">
                  <c:v>0.29166666666666669</c:v>
                </c:pt>
                <c:pt idx="4">
                  <c:v>0.05</c:v>
                </c:pt>
                <c:pt idx="5">
                  <c:v>0.83333333333333337</c:v>
                </c:pt>
                <c:pt idx="6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B9-4EC5-8EC0-52CA68773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811392"/>
        <c:axId val="196813184"/>
      </c:lineChart>
      <c:catAx>
        <c:axId val="19681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13184"/>
        <c:crosses val="autoZero"/>
        <c:auto val="1"/>
        <c:lblAlgn val="ctr"/>
        <c:lblOffset val="100"/>
        <c:noMultiLvlLbl val="0"/>
      </c:catAx>
      <c:valAx>
        <c:axId val="19681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11392"/>
        <c:crosses val="autoZero"/>
        <c:crossBetween val="between"/>
      </c:valAx>
      <c:valAx>
        <c:axId val="1968147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16256"/>
        <c:crosses val="max"/>
        <c:crossBetween val="between"/>
      </c:valAx>
      <c:catAx>
        <c:axId val="196816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68147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 of same day reporting per proceedure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'CXR - CT'!$J$13</c:f>
              <c:strCache>
                <c:ptCount val="1"/>
                <c:pt idx="0">
                  <c:v>CXR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'CXR - CT'!$I$14:$I$20</c:f>
              <c:strCache>
                <c:ptCount val="7"/>
                <c:pt idx="0">
                  <c:v>Salisbury</c:v>
                </c:pt>
                <c:pt idx="1">
                  <c:v>Gloucestershire</c:v>
                </c:pt>
                <c:pt idx="2">
                  <c:v>North Bristol</c:v>
                </c:pt>
                <c:pt idx="3">
                  <c:v>Bath</c:v>
                </c:pt>
                <c:pt idx="4">
                  <c:v>T&amp;S</c:v>
                </c:pt>
                <c:pt idx="5">
                  <c:v>UHB</c:v>
                </c:pt>
                <c:pt idx="6">
                  <c:v>YDH</c:v>
                </c:pt>
              </c:strCache>
            </c:strRef>
          </c:cat>
          <c:val>
            <c:numRef>
              <c:f>'CXR - CT'!$J$14:$J$20</c:f>
              <c:numCache>
                <c:formatCode>0%</c:formatCode>
                <c:ptCount val="7"/>
                <c:pt idx="0">
                  <c:v>0.72222222222222221</c:v>
                </c:pt>
                <c:pt idx="1">
                  <c:v>0.13333333333333333</c:v>
                </c:pt>
                <c:pt idx="2">
                  <c:v>0</c:v>
                </c:pt>
                <c:pt idx="3">
                  <c:v>0.16666666666666666</c:v>
                </c:pt>
                <c:pt idx="4">
                  <c:v>0.46153846153846156</c:v>
                </c:pt>
                <c:pt idx="5">
                  <c:v>0.125</c:v>
                </c:pt>
                <c:pt idx="6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00-4207-ABDD-E26A0D73057B}"/>
            </c:ext>
          </c:extLst>
        </c:ser>
        <c:ser>
          <c:idx val="1"/>
          <c:order val="1"/>
          <c:tx>
            <c:strRef>
              <c:f>'CXR - CT'!$K$13</c:f>
              <c:strCache>
                <c:ptCount val="1"/>
                <c:pt idx="0">
                  <c:v>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'CXR - CT'!$I$14:$I$20</c:f>
              <c:strCache>
                <c:ptCount val="7"/>
                <c:pt idx="0">
                  <c:v>Salisbury</c:v>
                </c:pt>
                <c:pt idx="1">
                  <c:v>Gloucestershire</c:v>
                </c:pt>
                <c:pt idx="2">
                  <c:v>North Bristol</c:v>
                </c:pt>
                <c:pt idx="3">
                  <c:v>Bath</c:v>
                </c:pt>
                <c:pt idx="4">
                  <c:v>T&amp;S</c:v>
                </c:pt>
                <c:pt idx="5">
                  <c:v>UHB</c:v>
                </c:pt>
                <c:pt idx="6">
                  <c:v>YDH</c:v>
                </c:pt>
              </c:strCache>
            </c:strRef>
          </c:cat>
          <c:val>
            <c:numRef>
              <c:f>'CXR - CT'!$K$14:$K$20</c:f>
              <c:numCache>
                <c:formatCode>0%</c:formatCode>
                <c:ptCount val="7"/>
                <c:pt idx="0">
                  <c:v>0.27777777777777779</c:v>
                </c:pt>
                <c:pt idx="1">
                  <c:v>0.2</c:v>
                </c:pt>
                <c:pt idx="2">
                  <c:v>0.4</c:v>
                </c:pt>
                <c:pt idx="3">
                  <c:v>8.3333333333333329E-2</c:v>
                </c:pt>
                <c:pt idx="4">
                  <c:v>0.15</c:v>
                </c:pt>
                <c:pt idx="5">
                  <c:v>0.58333333333333337</c:v>
                </c:pt>
                <c:pt idx="6">
                  <c:v>0.53846153846153844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00-4207-ABDD-E26A0D730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720448"/>
        <c:axId val="251721984"/>
      </c:barChart>
      <c:catAx>
        <c:axId val="25172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721984"/>
        <c:crosses val="autoZero"/>
        <c:auto val="1"/>
        <c:lblAlgn val="ctr"/>
        <c:lblOffset val="100"/>
        <c:noMultiLvlLbl val="0"/>
      </c:catAx>
      <c:valAx>
        <c:axId val="25172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72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D07DC72-A430-47D4-BD6D-FF1983AFB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814E39-78AE-45D8-8D2A-D17D3D005F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9F8E0-B636-491A-84A0-D7B4DAF1F8B9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25E631-833B-4F07-B802-DED98519F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AC80B4-5C68-462C-828A-EE8E94FA78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4A6F5-E4A4-4AA9-BC7E-19A1D29C4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0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8CCE3-5B18-4A3E-AE2E-3F4340632D0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228B-607F-4B92-AA33-9EA436AE1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10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YDH – has the most amount of data missing and so result reporting should bear this in mind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07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Based on just 3 patients, only 5 out of 15 had a clock start/OPA date entry and of those only 3 OPAs were after the clock start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6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40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Gloucestershire - data incomplete as only 2 patients had request date complete out of 8 that had PET performed</a:t>
            </a:r>
          </a:p>
          <a:p>
            <a:r>
              <a:rPr lang="en-GB" dirty="0"/>
              <a:t>Gloucestershire - only 5/8 patients that had a PET had their scan reported (had a date entered)  </a:t>
            </a:r>
          </a:p>
          <a:p>
            <a:r>
              <a:rPr lang="en-GB" dirty="0"/>
              <a:t>NBT – 10 had PET performed but only 8 had PET reported date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63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NBT data only available for 2 patients with CT guided Bx; no pts had Diagnostic Bx; only 5 out of 15 patients had date for Tx MDT recorded </a:t>
            </a:r>
          </a:p>
          <a:p>
            <a:r>
              <a:rPr lang="en-GB" dirty="0"/>
              <a:t>RUH – 21 out of 24 pts had a Tx MDT date recorded. None had a Diagnostic Bx</a:t>
            </a:r>
          </a:p>
          <a:p>
            <a:r>
              <a:rPr lang="en-GB" dirty="0"/>
              <a:t>YDH – only 5 pts had OPA date recorded (out of 15 patients). Only 4 of the 5 had a date recorded for Tx MDT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048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Gloucs – for each test, 4 patients had a request but only 2 patients were reported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D228B-607F-4B92-AA33-9EA436AE150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6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5C84E-4EA7-4224-B0D7-83C997968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7F47F8-6025-4324-83FD-B28216049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AD1523-C729-4F5D-922A-0738FD67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FE959-4F18-4D94-B1FA-E37A397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6641B-164C-47B2-9C7E-54372DC8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6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649E6-442A-4CE6-B85C-FCA9FADB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5EEA88-D647-488D-AD21-14C003BB8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BA067E-AB52-4E88-B9AE-241D2612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4E7CA9-6926-4D28-AC5B-13667C6F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068672-030F-470D-9FC1-C0015AAB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8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9C9FC1-DF6F-432D-9A01-1C941270C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D7F05C-BC0A-4C37-A52B-565112A08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746338-9384-420D-BFE9-E21813F3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C5E834-3747-4382-89B9-71A91E60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A33EED-1F98-4707-AB19-70D9B218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2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94D4E-CCA6-47E7-93A1-E11E9455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3EA354-BF16-4A83-903E-85173C4B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B26CB1-EB53-45A8-B2B3-A60ACCE3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6F74C2-A965-4209-A43C-1615655D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B82BF9-58A7-4F23-992D-ADEDEFC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2237A-E92A-4CCA-A1CA-6969C18F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3871BC-153F-4BCF-84FF-A65DA9AB5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840074-9997-445D-8CF1-4B8FAD71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E80338-9328-4204-BBBB-976AE51D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020E5A-8D4E-4DCE-BF3D-E34D3415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0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129968-11F4-4B32-89B3-7230A180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19DCBC-02E1-4138-AEE9-C77A1214A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D398C8-A502-4CAA-B07C-D2D68DCF7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FC71AF-054A-4562-BAD5-F6F8A367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CACF91-C821-4133-BCC2-443C5B55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D5280C-CFC7-4874-942A-35811B8D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68A5A-D7F1-4F2E-88F6-EF2006A58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1F9B18-C2B7-4FE3-B10E-2EE28C46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3BFC1D-78BE-44AA-A196-D30DA636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D17453-C7E2-4578-B979-7FB0621B4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CD477A-E3CB-4F3C-93AF-A55C84F9E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C3ECE32-BBC2-4696-8573-C506864C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3B7BB05-7F29-4040-8191-3EAD2C88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013C004-A6FC-43DB-BBBE-131C8A01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DB4C1-BB4F-420E-B6FF-057F34DE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5FB9740-8055-4F73-A0FD-7C3DCFCB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D117B5-442F-4359-B270-E12BADBD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FCFBCE-5821-4602-905F-A3C9E53E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7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66A02CD-0454-416E-8C93-CFC6B265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63C331-2D26-4A1C-84D6-6AD359D8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28A849-71FB-4364-B65F-2B14F6BE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2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1B41D-96AB-4107-8444-652E2911F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378F2A-D496-4F0C-A892-BD6C65267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04A0C7-2F9B-40A6-86F8-238207139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CD23E0-5591-4F98-85D3-1E6E7963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CCD539-9D80-4238-BB9E-9303902C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A6C94E-0124-4F8D-8DFD-F7DC97E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8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B0A03-CAE2-4F16-B5EC-D443AB58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15C85-E6CC-4514-AD43-7050902AE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511DDA-44F4-4824-928B-76C3FCC56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34C36E-F4C0-432A-839F-3426999B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3AD4B5-7C5C-4EC1-AFD6-D2E4D471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7FBFF8-F303-47CD-98F1-7FC20E9E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84C765-632F-4378-B916-5C6E44CB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FC8426-5F9B-4E74-A733-6C49A3D22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389F15-B4C5-4F5C-BC67-4F7244DA0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AFB6-0662-4362-89E6-9D2AEBA4649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0E3CAE-1D91-4B1A-AC05-70EB76D48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605E10-B530-4852-86D2-0A9B04486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E830-E427-4205-86D4-F71E0FA17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2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A9244-A7FF-4CB3-B243-53E4598FA1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Lung Cancer Pathway Analyser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AA4AE5-719B-47BD-A861-9B0088D49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213459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74191-4399-4F10-A4A6-F008BBD1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NOLCP Pathway Analyser data has been collected across the following months with a different total number of patients reported for each Trust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44DA88D-186A-4302-8860-14CF632EC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52708"/>
            <a:ext cx="9132103" cy="36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9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05D5B-305C-41EB-943D-35959D763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Time taken (days) from Consultation triage/2WW received/Clock start through to OPA Diagnostic plan agreed (standard is 6 days)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31363D9-C73D-4E3D-9080-342088606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24824"/>
            <a:ext cx="4119741" cy="3107262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ECE9FDED-74EE-4DFB-9BFB-AC27FE135F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790605"/>
              </p:ext>
            </p:extLst>
          </p:nvPr>
        </p:nvGraphicFramePr>
        <p:xfrm>
          <a:off x="5979725" y="2288111"/>
          <a:ext cx="527367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3A63F17-0C18-462C-9C60-48BB9FFA1E94}"/>
              </a:ext>
            </a:extLst>
          </p:cNvPr>
          <p:cNvSpPr txBox="1"/>
          <p:nvPr/>
        </p:nvSpPr>
        <p:spPr>
          <a:xfrm>
            <a:off x="2258170" y="5947576"/>
            <a:ext cx="810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NBT and UHB both had average of below 6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YDH are outliers but had a lot of data missing  </a:t>
            </a:r>
          </a:p>
        </p:txBody>
      </p:sp>
    </p:spTree>
    <p:extLst>
      <p:ext uri="{BB962C8B-B14F-4D97-AF65-F5344CB8AC3E}">
        <p14:creationId xmlns:p14="http://schemas.microsoft.com/office/powerpoint/2010/main" val="225030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4FD72-CB68-4E22-9916-E1E4A02DF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" y="365125"/>
            <a:ext cx="12046226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Proportion of patients with either CXR or CT reported on the same day as performed; CT reported prior to clock start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D1B019-6D36-4ED4-A1AF-E5DF944AB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56" y="2202030"/>
            <a:ext cx="4917676" cy="3042348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3E9DA89C-ED80-43E8-9AAA-35E6AE623A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95614"/>
              </p:ext>
            </p:extLst>
          </p:nvPr>
        </p:nvGraphicFramePr>
        <p:xfrm>
          <a:off x="5925046" y="2098662"/>
          <a:ext cx="6009861" cy="320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EA2F55B-2003-4A0B-B1A7-71C3CC3D12CB}"/>
              </a:ext>
            </a:extLst>
          </p:cNvPr>
          <p:cNvSpPr txBox="1"/>
          <p:nvPr/>
        </p:nvSpPr>
        <p:spPr>
          <a:xfrm>
            <a:off x="601856" y="5645426"/>
            <a:ext cx="11213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YDH and Salisbury have the highest proportion of patients with same day CXR (90%) and (72%)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UHB and YDH have the highest proportion of patients with same day CT reporting (58%) and (54%)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YDH have the highest proportion of patients with CT being reported prior to clock starting (based on 3 pts out 15)</a:t>
            </a:r>
          </a:p>
        </p:txBody>
      </p:sp>
    </p:spTree>
    <p:extLst>
      <p:ext uri="{BB962C8B-B14F-4D97-AF65-F5344CB8AC3E}">
        <p14:creationId xmlns:p14="http://schemas.microsoft.com/office/powerpoint/2010/main" val="191448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364718-52DE-4DB1-8D2D-A6FB96C7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978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Are diagnostic tests requested on same day as the OPA?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AC9F610-03AD-4752-957F-C078314E5390}"/>
              </a:ext>
            </a:extLst>
          </p:cNvPr>
          <p:cNvSpPr txBox="1"/>
          <p:nvPr/>
        </p:nvSpPr>
        <p:spPr>
          <a:xfrm>
            <a:off x="945542" y="5874983"/>
            <a:ext cx="10408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Hospital had all tests ordered on same day as OPA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64F9C4-293B-4DB8-8C83-3DB774802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99" y="1686810"/>
            <a:ext cx="10062104" cy="378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8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BAEED2-2CF3-4E50-AB9A-DAB62A6D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b="1" dirty="0"/>
              <a:t>Average time per Trust from PET request to PET performed, and PET performed to PET reported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C5BF460-02B9-4FE8-B044-8BEA5307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4158" y="2422689"/>
            <a:ext cx="4553933" cy="3365369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Gloucs and UHB&amp;W were within 8 days for PET request to performed</a:t>
            </a:r>
          </a:p>
          <a:p>
            <a:endParaRPr lang="en-GB" dirty="0"/>
          </a:p>
          <a:p>
            <a:r>
              <a:rPr lang="en-GB" dirty="0"/>
              <a:t>Bath and YDH took the longest at 13.6 days and 12.4 days respectively</a:t>
            </a:r>
          </a:p>
          <a:p>
            <a:endParaRPr lang="en-GB" dirty="0"/>
          </a:p>
          <a:p>
            <a:r>
              <a:rPr lang="en-GB" dirty="0"/>
              <a:t>Salisbury were quickest to report at 1.4 days with NBT and YDH taking the longest at 3.6 days and 3.67 days respectively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2FBB6E8-AD01-42D8-A154-AF8AAB1D1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39884"/>
            <a:ext cx="5935323" cy="348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5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B6B589-F675-494E-B30F-4F8020F8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Pathway Analyser milestones and average number of days per Trust; CT guided Bx, Diagnostic Bx and Tx MDT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82E3F6-3DB4-4951-8371-7D53DE305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7556" y="2296831"/>
            <a:ext cx="4928450" cy="364523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Salisbury and NBT were the quickest from request of CT guided Bx to performing (6.1 and 7.5 days respectively)</a:t>
            </a:r>
          </a:p>
          <a:p>
            <a:endParaRPr lang="en-GB" dirty="0"/>
          </a:p>
          <a:p>
            <a:r>
              <a:rPr lang="en-GB" dirty="0"/>
              <a:t>YDH were quickest from OPA to Diagnostic Bx at 6.5 days with T&amp;S taking the longest (23.2 days)</a:t>
            </a:r>
          </a:p>
          <a:p>
            <a:endParaRPr lang="en-GB" dirty="0"/>
          </a:p>
          <a:p>
            <a:r>
              <a:rPr lang="en-GB" dirty="0"/>
              <a:t>UHB&amp;W had the quickest time from OPA to Tx MDT (17.5 days). NBT had the longest average pathway (31.2 days)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83B7176-A0A6-4500-92AA-2C68B115B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94" y="2253781"/>
            <a:ext cx="6405317" cy="364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3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76D55-8855-467E-AF7B-BB9CC25F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910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Biomarker testing requested to reported; EGFR, ALK, PDL-1, ROS-1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D8054D6-5687-4433-B388-AD259281B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1868" y="2215122"/>
            <a:ext cx="3632200" cy="3486656"/>
          </a:xfrm>
        </p:spPr>
        <p:txBody>
          <a:bodyPr>
            <a:normAutofit/>
          </a:bodyPr>
          <a:lstStyle/>
          <a:p>
            <a:r>
              <a:rPr lang="en-GB" sz="1800" dirty="0"/>
              <a:t>No hospital consistently achieved a 10 day TAT for ALL of their biomarker tests</a:t>
            </a:r>
          </a:p>
          <a:p>
            <a:r>
              <a:rPr lang="en-GB" sz="1800" dirty="0"/>
              <a:t>YDH is consistently achieving good 10 TATs , but the numbers tested are low</a:t>
            </a:r>
          </a:p>
          <a:p>
            <a:r>
              <a:rPr lang="en-GB" sz="1800" dirty="0"/>
              <a:t>UHB and T&amp;S are next best performing hospitals for ALK &amp; PDL-1</a:t>
            </a:r>
          </a:p>
          <a:p>
            <a:r>
              <a:rPr lang="en-GB" sz="1800" dirty="0"/>
              <a:t>ROS-1 is the least requested test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3C204FF9-9F4F-4392-BC4D-F77E322C2C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9786" y="1964266"/>
            <a:ext cx="7669181" cy="37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8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10f9ac0-5937-4b4f-b459-96aedd9ed2c5" origin="userSelected">
  <element uid="9920fcc9-9f43-4d43-9e3e-b98a219cfd55" value=""/>
</sisl>
</file>

<file path=customXml/itemProps1.xml><?xml version="1.0" encoding="utf-8"?>
<ds:datastoreItem xmlns:ds="http://schemas.openxmlformats.org/officeDocument/2006/customXml" ds:itemID="{AAA9713B-0E7C-473C-BECF-C058129759B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603</Words>
  <Application>Microsoft Office PowerPoint</Application>
  <PresentationFormat>Custom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Lung Cancer Pathway Analyser </vt:lpstr>
      <vt:lpstr>NOLCP Pathway Analyser data has been collected across the following months with a different total number of patients reported for each Trust</vt:lpstr>
      <vt:lpstr>Time taken (days) from Consultation triage/2WW received/Clock start through to OPA Diagnostic plan agreed (standard is 6 days)</vt:lpstr>
      <vt:lpstr>Proportion of patients with either CXR or CT reported on the same day as performed; CT reported prior to clock start</vt:lpstr>
      <vt:lpstr>Are diagnostic tests requested on same day as the OPA?</vt:lpstr>
      <vt:lpstr>Average time per Trust from PET request to PET performed, and PET performed to PET reported</vt:lpstr>
      <vt:lpstr>Pathway Analyser milestones and average number of days per Trust; CT guided Bx, Diagnostic Bx and Tx MDT</vt:lpstr>
      <vt:lpstr>Biomarker testing requested to reported; EGFR, ALK, PDL-1, ROS-1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 Pathway Analyser</dc:title>
  <dc:creator>Hutchinson, Jeff</dc:creator>
  <cp:lastModifiedBy>Dunderdale, Helen</cp:lastModifiedBy>
  <cp:revision>28</cp:revision>
  <dcterms:created xsi:type="dcterms:W3CDTF">2020-11-19T05:24:02Z</dcterms:created>
  <dcterms:modified xsi:type="dcterms:W3CDTF">2020-11-24T09:20:20Z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85c53114-b8c7-402a-a7b5-8df20c51ab2b</vt:lpwstr>
  </property>
  <property fmtid="{D5CDD505-2E9C-101B-9397-08002B2CF9AE}" pid="3" name="bjSaver">
    <vt:lpwstr>A0fB8ONTBuZ9lnsVxHzlzzVQNIuglNaS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policy="a10f9ac0-5937-4b4f-b459-96aedd9ed2c5" origin="userSelected" xmlns="http://www.boldonj</vt:lpwstr>
  </property>
  <property fmtid="{D5CDD505-2E9C-101B-9397-08002B2CF9AE}" pid="5" name="bjDocumentLabelXML-0">
    <vt:lpwstr>ames.com/2008/01/sie/internal/label"&gt;&lt;element uid="9920fcc9-9f43-4d43-9e3e-b98a219cfd55" value="" /&gt;&lt;/sisl&gt;</vt:lpwstr>
  </property>
  <property fmtid="{D5CDD505-2E9C-101B-9397-08002B2CF9AE}" pid="6" name="bjDocumentSecurityLabel">
    <vt:lpwstr>Not Classified</vt:lpwstr>
  </property>
  <property fmtid="{D5CDD505-2E9C-101B-9397-08002B2CF9AE}" pid="7" name="_AdHocReviewCycleID">
    <vt:i4>-448662073</vt:i4>
  </property>
  <property fmtid="{D5CDD505-2E9C-101B-9397-08002B2CF9AE}" pid="8" name="_NewReviewCycle">
    <vt:lpwstr/>
  </property>
  <property fmtid="{D5CDD505-2E9C-101B-9397-08002B2CF9AE}" pid="9" name="_EmailSubject">
    <vt:lpwstr>Analysis for 24th November meeting</vt:lpwstr>
  </property>
  <property fmtid="{D5CDD505-2E9C-101B-9397-08002B2CF9AE}" pid="10" name="_AuthorEmail">
    <vt:lpwstr>jeff.hutchinson@msd.com</vt:lpwstr>
  </property>
  <property fmtid="{D5CDD505-2E9C-101B-9397-08002B2CF9AE}" pid="11" name="_AuthorEmailDisplayName">
    <vt:lpwstr>Hutchinson, Jeff</vt:lpwstr>
  </property>
</Properties>
</file>