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-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851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Studies managed by England, Northern Ireland and Wales that were open, suspended, or in setup at any point since 18 March are included. Responses from Scotland pending.</a:t>
            </a: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All cancer, by CRN</a:t>
            </a: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Left is showing state of the portfolio of studies WE are involved in. Total of 11 studies</a:t>
            </a: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Black is no recruitment, grey is missing data and blue is passed closure date.</a:t>
            </a: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Gleeson@nihr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1524000" y="3986195"/>
            <a:ext cx="91440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Report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/>
              <a:t/>
            </a: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Lung Cancer 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lang="en-GB" sz="2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/11/2020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735" y="844062"/>
            <a:ext cx="9263805" cy="4276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Useful Information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838200" y="5384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NIHR ODP</a:t>
            </a:r>
            <a:endParaRPr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>
                <a:solidFill>
                  <a:schemeClr val="hlink"/>
                </a:solidFill>
                <a:uFill>
                  <a:noFill/>
                </a:uFill>
                <a:hlinkClick r:id="rId4"/>
              </a:rPr>
              <a:t>NIHR Be Part of Research</a:t>
            </a:r>
            <a:endParaRPr sz="2220" b="1">
              <a:solidFill>
                <a:schemeClr val="hlink"/>
              </a:solidFill>
              <a:uFill>
                <a:noFill/>
              </a:uFill>
              <a:hlinkClick r:id="rId5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>
                <a:solidFill>
                  <a:schemeClr val="hlink"/>
                </a:solidFill>
                <a:uFill>
                  <a:noFill/>
                </a:uFill>
                <a:hlinkClick r:id="rId5"/>
              </a:rPr>
              <a:t>National Cancer Research Institute Portfolio Maps</a:t>
            </a: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 b="1">
                <a:solidFill>
                  <a:schemeClr val="hlink"/>
                </a:solidFill>
                <a:uFill>
                  <a:noFill/>
                </a:uFill>
                <a:hlinkClick r:id="rId6"/>
              </a:rPr>
              <a:t>Find a Clinical Research Study (ODP) </a:t>
            </a:r>
            <a:endParaRPr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4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r</a:t>
            </a:r>
            <a:r>
              <a:rPr lang="en-GB">
                <a:uFill>
                  <a:noFill/>
                </a:uFill>
                <a:hlinkClick r:id="rId3"/>
              </a:rPr>
              <a:t>ebecca.gleeson@nihr.ac.uk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Lung Cancer 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00"/>
              <a:t>ashley.cox@nhs.net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246150" y="1028263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Update since March 2020...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657750" y="2427425"/>
            <a:ext cx="9532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4294967295"/>
          </p:nvPr>
        </p:nvSpPr>
        <p:spPr>
          <a:xfrm>
            <a:off x="2407150" y="2201151"/>
            <a:ext cx="9473400" cy="4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NIHR Portfolio paused due to COVID-19 pandemic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UPH Group set up on behalf of DHSC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Restart Framework - Prioritisation of studies and assessment of: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Viability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Safety</a:t>
            </a:r>
            <a:endParaRPr/>
          </a:p>
          <a:p>
            <a:pPr marL="9144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Site capacity 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2nd wave guidance - protect research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National Restart Progress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/>
        </p:nvSpPr>
        <p:spPr>
          <a:xfrm>
            <a:off x="6256020" y="4928392"/>
            <a:ext cx="2400300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yellow group reflects the studies which have not been affected by COVID-19, e.g a study was suspended before the pandemic and remains suspended.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39838" y="149874"/>
            <a:ext cx="110127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This data reflects the current national picture of restart for studies (cancer as managing specialty)</a:t>
            </a:r>
            <a:endParaRPr sz="1400" b="0" i="0" u="none" strike="noStrike" cap="none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233" y="605429"/>
            <a:ext cx="9906000" cy="418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2438" y="4313150"/>
            <a:ext cx="24003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368325" y="231025"/>
            <a:ext cx="516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rPr>
              <a:t>This data shows the restart progress for cancer studies by each participating LCRN</a:t>
            </a:r>
            <a:endParaRPr sz="1400" b="0" i="0" u="none" strike="noStrike" cap="none">
              <a:solidFill>
                <a:srgbClr val="193E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539" y="3429000"/>
            <a:ext cx="24003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3378" y="914106"/>
            <a:ext cx="6888084" cy="50297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5280000" y="5124450"/>
            <a:ext cx="816000" cy="21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2700" cap="flat" cmpd="sng">
            <a:solidFill>
              <a:srgbClr val="A1A1A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346620" y="256535"/>
            <a:ext cx="2129294" cy="1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1600"/>
              <a:buFont typeface="Arial"/>
              <a:buNone/>
            </a:pPr>
            <a:r>
              <a:rPr lang="en-GB" sz="1800" b="1">
                <a:solidFill>
                  <a:srgbClr val="193E72"/>
                </a:solidFill>
              </a:rPr>
              <a:t>This data shows the national restart progress for cancer studies and brain cancer studies</a:t>
            </a:r>
            <a:endParaRPr sz="3400" b="1">
              <a:solidFill>
                <a:srgbClr val="193E72"/>
              </a:solidFill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937239" y="2392470"/>
            <a:ext cx="1887584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Cancer overall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1031654" y="5550660"/>
            <a:ext cx="1860766" cy="399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 cancer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2420" y="-1"/>
            <a:ext cx="9026502" cy="315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2420" y="3432644"/>
            <a:ext cx="8615608" cy="302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2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Local Restart Progress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>
            <a:spLocks noGrp="1"/>
          </p:cNvSpPr>
          <p:nvPr>
            <p:ph type="title"/>
          </p:nvPr>
        </p:nvSpPr>
        <p:spPr>
          <a:xfrm>
            <a:off x="381758" y="350350"/>
            <a:ext cx="114285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2430"/>
              <a:buFont typeface="Arial"/>
              <a:buNone/>
            </a:pPr>
            <a:r>
              <a:rPr lang="en-GB" sz="1829" b="1"/>
              <a:t>This data reflects the lung cancer studies which the West of England is participating in by sites.</a:t>
            </a:r>
            <a:r>
              <a:rPr lang="en-GB" sz="2880" b="1"/>
              <a:t/>
            </a:r>
            <a:br>
              <a:rPr lang="en-GB" sz="2880" b="1"/>
            </a:br>
            <a:endParaRPr sz="2880"/>
          </a:p>
        </p:txBody>
      </p:sp>
      <p:pic>
        <p:nvPicPr>
          <p:cNvPr id="223" name="Google Shape;2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893" y="1215850"/>
            <a:ext cx="10648213" cy="38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363" y="311789"/>
            <a:ext cx="8862646" cy="566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Custom</PresentationFormat>
  <Paragraphs>51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Lato</vt:lpstr>
      <vt:lpstr>Custom Design</vt:lpstr>
      <vt:lpstr>1_Custom Design</vt:lpstr>
      <vt:lpstr> Lung Cancer  Clinical Advisory Group </vt:lpstr>
      <vt:lpstr>Update since March 2020...</vt:lpstr>
      <vt:lpstr>National Restart Progress</vt:lpstr>
      <vt:lpstr>PowerPoint Presentation</vt:lpstr>
      <vt:lpstr>PowerPoint Presentation</vt:lpstr>
      <vt:lpstr>This data shows the national restart progress for cancer studies and brain cancer studies</vt:lpstr>
      <vt:lpstr>Local Restart Progress</vt:lpstr>
      <vt:lpstr>This data reflects the lung cancer studies which the West of England is participating in by sites. </vt:lpstr>
      <vt:lpstr>PowerPoint Presentation</vt:lpstr>
      <vt:lpstr>PowerPoint Presentation</vt:lpstr>
      <vt:lpstr>Useful Information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Lung Cancer  Clinical Advisory Group </dc:title>
  <dc:creator>Dunderdale, Helen</dc:creator>
  <cp:lastModifiedBy>Dunderdale, Helen</cp:lastModifiedBy>
  <cp:revision>1</cp:revision>
  <dcterms:modified xsi:type="dcterms:W3CDTF">2020-11-24T09:08:56Z</dcterms:modified>
</cp:coreProperties>
</file>