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4" r:id="rId3"/>
    <p:sldId id="270" r:id="rId4"/>
    <p:sldId id="271" r:id="rId5"/>
    <p:sldId id="272" r:id="rId6"/>
    <p:sldId id="275" r:id="rId7"/>
    <p:sldId id="276" r:id="rId8"/>
    <p:sldId id="269" r:id="rId9"/>
    <p:sldId id="267" r:id="rId10"/>
    <p:sldId id="281" r:id="rId11"/>
    <p:sldId id="268" r:id="rId12"/>
    <p:sldId id="277" r:id="rId13"/>
    <p:sldId id="279" r:id="rId14"/>
    <p:sldId id="280" r:id="rId15"/>
    <p:sldId id="257" r:id="rId16"/>
    <p:sldId id="261" r:id="rId17"/>
    <p:sldId id="262" r:id="rId18"/>
    <p:sldId id="263" r:id="rId19"/>
    <p:sldId id="264" r:id="rId20"/>
    <p:sldId id="265" r:id="rId21"/>
    <p:sldId id="266" r:id="rId22"/>
    <p:sldId id="259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12EB39-6A3D-4D22-81D3-A003A77BF5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B9FE83-BDF0-4F1B-B292-B6F24327C70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Swagger: </a:t>
            </a:r>
            <a:br>
              <a:rPr lang="en-GB" sz="4400" dirty="0" smtClean="0"/>
            </a:br>
            <a:r>
              <a:rPr lang="en-GB" sz="4400" dirty="0" smtClean="0"/>
              <a:t>sentinel lymph nodes</a:t>
            </a:r>
            <a:endParaRPr lang="en-GB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9398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8280920" cy="183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560" y="2780928"/>
            <a:ext cx="8075240" cy="361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err="1"/>
              <a:t>Int</a:t>
            </a:r>
            <a:r>
              <a:rPr lang="es-ES" sz="2000" dirty="0"/>
              <a:t> J </a:t>
            </a:r>
            <a:r>
              <a:rPr lang="es-ES" sz="2000" dirty="0" err="1"/>
              <a:t>Gynecol</a:t>
            </a:r>
            <a:r>
              <a:rPr lang="es-ES" sz="2000" dirty="0"/>
              <a:t> </a:t>
            </a:r>
            <a:r>
              <a:rPr lang="es-ES" sz="2000" dirty="0" err="1"/>
              <a:t>Cancer</a:t>
            </a:r>
            <a:r>
              <a:rPr lang="es-ES" sz="2000" dirty="0"/>
              <a:t> 2017;27: 154Y158)</a:t>
            </a:r>
            <a:endParaRPr lang="en-GB" sz="2000" dirty="0" smtClean="0"/>
          </a:p>
          <a:p>
            <a:r>
              <a:rPr lang="en-GB" sz="2000" dirty="0" smtClean="0"/>
              <a:t>pooled </a:t>
            </a:r>
            <a:r>
              <a:rPr lang="en-GB" sz="2000" dirty="0"/>
              <a:t>detection rate of 89.2% (95% CI, 86.3Y91.6) </a:t>
            </a:r>
            <a:endParaRPr lang="en-GB" sz="2000" dirty="0" smtClean="0"/>
          </a:p>
          <a:p>
            <a:r>
              <a:rPr lang="en-GB" sz="2000" dirty="0" smtClean="0"/>
              <a:t>pooled </a:t>
            </a:r>
            <a:r>
              <a:rPr lang="en-GB" sz="2000" dirty="0"/>
              <a:t>sensitivity rate of 90% (95% CI, 88Y92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Tumours&lt;2cm sensitivity 96-100%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181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Endometrial cancer:</a:t>
            </a:r>
          </a:p>
          <a:p>
            <a:r>
              <a:rPr lang="en-GB" dirty="0" smtClean="0"/>
              <a:t>Cervical injection for SLN</a:t>
            </a:r>
          </a:p>
          <a:p>
            <a:r>
              <a:rPr lang="en-GB" dirty="0"/>
              <a:t>Techniques TC99 with blue dye or ICG</a:t>
            </a:r>
          </a:p>
          <a:p>
            <a:r>
              <a:rPr lang="en-GB" dirty="0"/>
              <a:t>Histological ultra-staging for </a:t>
            </a:r>
            <a:r>
              <a:rPr lang="en-GB" dirty="0" smtClean="0"/>
              <a:t>SLN</a:t>
            </a:r>
          </a:p>
          <a:p>
            <a:r>
              <a:rPr lang="en-GB" dirty="0" smtClean="0"/>
              <a:t>Can be considered in high risk endometrial cancer (clear cell, serous, grade 3 </a:t>
            </a:r>
            <a:r>
              <a:rPr lang="en-GB" dirty="0" err="1" smtClean="0"/>
              <a:t>endometrioid</a:t>
            </a:r>
            <a:r>
              <a:rPr lang="en-GB" dirty="0" smtClean="0"/>
              <a:t>, </a:t>
            </a:r>
            <a:r>
              <a:rPr lang="en-GB" dirty="0" err="1" smtClean="0"/>
              <a:t>carcinosarcoma</a:t>
            </a:r>
            <a:r>
              <a:rPr lang="en-GB" dirty="0" smtClean="0"/>
              <a:t>)</a:t>
            </a:r>
          </a:p>
          <a:p>
            <a:r>
              <a:rPr lang="en-GB" dirty="0" smtClean="0"/>
              <a:t>If </a:t>
            </a:r>
            <a:r>
              <a:rPr lang="en-GB" dirty="0"/>
              <a:t>no SLN detected then full lymphadenectomy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42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090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84104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1800" i="1" dirty="0"/>
              <a:t>Lancet </a:t>
            </a:r>
            <a:r>
              <a:rPr lang="fr-FR" sz="1800" i="1" dirty="0" err="1"/>
              <a:t>Oncol</a:t>
            </a:r>
            <a:r>
              <a:rPr lang="fr-FR" sz="1800" i="1" dirty="0"/>
              <a:t> </a:t>
            </a:r>
            <a:r>
              <a:rPr lang="fr-FR" sz="1800" dirty="0"/>
              <a:t>2017; 18: </a:t>
            </a:r>
            <a:r>
              <a:rPr lang="fr-FR" sz="1800" dirty="0" smtClean="0"/>
              <a:t>384–92.  </a:t>
            </a:r>
            <a:r>
              <a:rPr lang="fr-FR" sz="1800" dirty="0"/>
              <a:t>10 centres in </a:t>
            </a:r>
            <a:r>
              <a:rPr lang="fr-FR" sz="1800" dirty="0" smtClean="0"/>
              <a:t>USA</a:t>
            </a:r>
          </a:p>
          <a:p>
            <a:r>
              <a:rPr lang="fr-FR" sz="1800" dirty="0" err="1" smtClean="0"/>
              <a:t>Any</a:t>
            </a:r>
            <a:r>
              <a:rPr lang="fr-FR" sz="1800" dirty="0" smtClean="0"/>
              <a:t> grade, apparent stage 1 </a:t>
            </a:r>
            <a:r>
              <a:rPr lang="fr-FR" sz="1800" dirty="0" err="1" smtClean="0"/>
              <a:t>endometrial</a:t>
            </a:r>
            <a:r>
              <a:rPr lang="fr-FR" sz="1800" dirty="0" smtClean="0"/>
              <a:t> cancer</a:t>
            </a:r>
          </a:p>
          <a:p>
            <a:r>
              <a:rPr lang="fr-FR" sz="1800" dirty="0" smtClean="0"/>
              <a:t>ICG </a:t>
            </a:r>
            <a:r>
              <a:rPr lang="fr-FR" sz="1800" dirty="0" err="1" smtClean="0"/>
              <a:t>dye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r>
              <a:rPr lang="fr-FR" sz="1800" dirty="0" smtClean="0"/>
              <a:t>, </a:t>
            </a:r>
            <a:r>
              <a:rPr lang="fr-FR" sz="1800" dirty="0" err="1" smtClean="0"/>
              <a:t>injected</a:t>
            </a:r>
            <a:r>
              <a:rPr lang="fr-FR" sz="1800" dirty="0" smtClean="0"/>
              <a:t> </a:t>
            </a:r>
            <a:r>
              <a:rPr lang="fr-FR" sz="1800" dirty="0" err="1" smtClean="0"/>
              <a:t>into</a:t>
            </a:r>
            <a:r>
              <a:rPr lang="fr-FR" sz="1800" dirty="0" smtClean="0"/>
              <a:t> </a:t>
            </a:r>
            <a:r>
              <a:rPr lang="fr-FR" sz="1800" dirty="0" err="1" smtClean="0"/>
              <a:t>cervix</a:t>
            </a:r>
            <a:endParaRPr lang="fr-FR" sz="1800" dirty="0" smtClean="0"/>
          </a:p>
          <a:p>
            <a:r>
              <a:rPr lang="fr-FR" sz="1800" dirty="0" smtClean="0"/>
              <a:t>PAN 58%</a:t>
            </a:r>
          </a:p>
          <a:p>
            <a:r>
              <a:rPr lang="en-GB" sz="1800" dirty="0" smtClean="0"/>
              <a:t>293/340 (86%) successful mapping</a:t>
            </a:r>
          </a:p>
          <a:p>
            <a:r>
              <a:rPr lang="en-GB" sz="1800" dirty="0" smtClean="0"/>
              <a:t>177/340 (52%) bilateral mapping SLN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3581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115"/>
            <a:ext cx="5256584" cy="671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3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sensitivity </a:t>
            </a:r>
            <a:r>
              <a:rPr lang="en-GB" sz="2000" dirty="0" smtClean="0"/>
              <a:t>was </a:t>
            </a:r>
            <a:r>
              <a:rPr lang="en-GB" sz="2000" dirty="0"/>
              <a:t>97·2% </a:t>
            </a:r>
            <a:r>
              <a:rPr lang="it-IT" sz="2000" dirty="0"/>
              <a:t>(95% CI 85·0–100; McNemar’s p=1). </a:t>
            </a:r>
            <a:endParaRPr lang="it-IT" sz="2000" dirty="0" smtClean="0"/>
          </a:p>
          <a:p>
            <a:r>
              <a:rPr lang="en-GB" sz="2000" dirty="0"/>
              <a:t>False-negative rate </a:t>
            </a:r>
            <a:r>
              <a:rPr lang="en-GB" sz="2000" dirty="0" smtClean="0"/>
              <a:t>3%</a:t>
            </a:r>
          </a:p>
          <a:p>
            <a:r>
              <a:rPr lang="en-GB" sz="2000" dirty="0"/>
              <a:t>N</a:t>
            </a:r>
            <a:r>
              <a:rPr lang="en-GB" sz="2000" dirty="0" smtClean="0"/>
              <a:t>egative </a:t>
            </a:r>
            <a:r>
              <a:rPr lang="en-GB" sz="2000" dirty="0"/>
              <a:t>predictive value of 99·6% (95% CI 97·9–100). </a:t>
            </a:r>
            <a:endParaRPr lang="en-GB" sz="2000" dirty="0" smtClean="0"/>
          </a:p>
          <a:p>
            <a:r>
              <a:rPr lang="en-GB" sz="2000" dirty="0" smtClean="0"/>
              <a:t>Isolated Para-aortic SLN detected 3/340 (&lt;1%)</a:t>
            </a:r>
            <a:endParaRPr lang="en-GB" sz="2000" dirty="0"/>
          </a:p>
          <a:p>
            <a:r>
              <a:rPr lang="en-GB" sz="2000" dirty="0" smtClean="0"/>
              <a:t>6 patients (17%) had positive SLN outside conventional lymphadenectomy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61498" cy="181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9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565150"/>
            <a:ext cx="8829675" cy="257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84376"/>
          </a:xfrm>
        </p:spPr>
        <p:txBody>
          <a:bodyPr>
            <a:normAutofit fontScale="92500" lnSpcReduction="10000"/>
          </a:bodyPr>
          <a:lstStyle/>
          <a:p>
            <a:r>
              <a:rPr lang="fr-FR" sz="2000" b="1" i="1" dirty="0"/>
              <a:t>Lancet </a:t>
            </a:r>
            <a:r>
              <a:rPr lang="fr-FR" sz="2000" b="1" i="1" dirty="0" err="1"/>
              <a:t>Oncol</a:t>
            </a:r>
            <a:r>
              <a:rPr lang="fr-FR" sz="2000" b="1" i="1" dirty="0"/>
              <a:t> </a:t>
            </a:r>
            <a:r>
              <a:rPr lang="fr-FR" sz="2000" b="1" i="1" dirty="0" smtClean="0"/>
              <a:t> (</a:t>
            </a:r>
            <a:r>
              <a:rPr lang="fr-FR" sz="2000" b="1" i="1" dirty="0" err="1" smtClean="0"/>
              <a:t>july</a:t>
            </a:r>
            <a:r>
              <a:rPr lang="fr-FR" sz="2000" b="1" i="1" dirty="0" smtClean="0"/>
              <a:t>) </a:t>
            </a:r>
            <a:r>
              <a:rPr lang="fr-FR" sz="2000" b="1" dirty="0" smtClean="0"/>
              <a:t>2019</a:t>
            </a:r>
            <a:r>
              <a:rPr lang="fr-FR" sz="2000" b="1" dirty="0"/>
              <a:t>; 20: </a:t>
            </a:r>
            <a:r>
              <a:rPr lang="fr-FR" sz="2000" b="1" dirty="0" smtClean="0"/>
              <a:t>1273–85</a:t>
            </a:r>
          </a:p>
          <a:p>
            <a:r>
              <a:rPr lang="fr-FR" sz="2000" b="1" dirty="0" err="1" smtClean="0"/>
              <a:t>Between</a:t>
            </a:r>
            <a:r>
              <a:rPr lang="fr-FR" sz="2000" b="1" dirty="0" smtClean="0"/>
              <a:t> 2006-2013 660 </a:t>
            </a:r>
            <a:r>
              <a:rPr lang="fr-FR" sz="2000" b="1" dirty="0" err="1" smtClean="0"/>
              <a:t>women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randomised</a:t>
            </a:r>
            <a:endParaRPr lang="fr-FR" sz="2000" b="1" dirty="0" smtClean="0"/>
          </a:p>
          <a:p>
            <a:r>
              <a:rPr lang="en-GB" sz="2000" b="1" dirty="0"/>
              <a:t>stage </a:t>
            </a:r>
            <a:r>
              <a:rPr lang="en-GB" sz="2000" b="1" dirty="0" smtClean="0"/>
              <a:t>I </a:t>
            </a:r>
            <a:r>
              <a:rPr lang="en-GB" sz="2000" b="1" dirty="0" err="1" smtClean="0"/>
              <a:t>endometrioid</a:t>
            </a:r>
            <a:r>
              <a:rPr lang="en-GB" sz="2000" b="1" dirty="0" smtClean="0"/>
              <a:t> grade 3 </a:t>
            </a:r>
            <a:r>
              <a:rPr lang="en-GB" sz="2000" b="1" dirty="0"/>
              <a:t>cancer with deep myometrial invasion or </a:t>
            </a:r>
            <a:r>
              <a:rPr lang="en-GB" sz="2000" b="1" dirty="0" err="1"/>
              <a:t>lymphovascular</a:t>
            </a:r>
            <a:r>
              <a:rPr lang="en-GB" sz="2000" b="1" dirty="0"/>
              <a:t> space invasion, or both; </a:t>
            </a:r>
            <a:endParaRPr lang="en-GB" sz="2000" b="1" dirty="0" smtClean="0"/>
          </a:p>
          <a:p>
            <a:r>
              <a:rPr lang="en-GB" sz="2000" b="1" dirty="0" smtClean="0"/>
              <a:t>stage </a:t>
            </a:r>
            <a:r>
              <a:rPr lang="en-GB" sz="2000" b="1" dirty="0"/>
              <a:t>II or III </a:t>
            </a:r>
            <a:r>
              <a:rPr lang="en-GB" sz="2000" b="1" dirty="0" smtClean="0"/>
              <a:t>disease; or</a:t>
            </a:r>
          </a:p>
          <a:p>
            <a:r>
              <a:rPr lang="en-GB" sz="2000" b="1" dirty="0" smtClean="0"/>
              <a:t>stage I–III disease </a:t>
            </a:r>
            <a:r>
              <a:rPr lang="en-GB" sz="2000" b="1" dirty="0"/>
              <a:t>with serous or clear cell histology</a:t>
            </a:r>
            <a:endParaRPr lang="fr-FR" sz="2000" b="1" dirty="0" smtClean="0"/>
          </a:p>
          <a:p>
            <a:r>
              <a:rPr lang="en-GB" sz="2000" b="1" dirty="0" smtClean="0"/>
              <a:t>Receive </a:t>
            </a:r>
            <a:r>
              <a:rPr lang="en-GB" sz="2000" b="1" dirty="0"/>
              <a:t>radiotherapy alone (48·6 </a:t>
            </a:r>
            <a:r>
              <a:rPr lang="en-GB" sz="2000" b="1" dirty="0" err="1"/>
              <a:t>Gy</a:t>
            </a:r>
            <a:r>
              <a:rPr lang="en-GB" sz="2000" b="1" dirty="0"/>
              <a:t> in 1·8 </a:t>
            </a:r>
            <a:r>
              <a:rPr lang="en-GB" sz="2000" b="1" dirty="0" err="1"/>
              <a:t>Gy</a:t>
            </a:r>
            <a:r>
              <a:rPr lang="en-GB" sz="2000" b="1" dirty="0"/>
              <a:t> fractions given on 5 </a:t>
            </a:r>
            <a:r>
              <a:rPr lang="en-GB" sz="2000" b="1" dirty="0" smtClean="0"/>
              <a:t>days per </a:t>
            </a:r>
            <a:r>
              <a:rPr lang="en-GB" sz="2000" b="1" dirty="0"/>
              <a:t>week) </a:t>
            </a:r>
            <a:r>
              <a:rPr lang="en-GB" sz="2000" b="1" dirty="0" smtClean="0"/>
              <a:t>or</a:t>
            </a:r>
          </a:p>
          <a:p>
            <a:r>
              <a:rPr lang="en-GB" sz="2000" b="1" dirty="0" err="1" smtClean="0"/>
              <a:t>Chemoradiotherapy</a:t>
            </a:r>
            <a:r>
              <a:rPr lang="en-GB" sz="2000" b="1" dirty="0" smtClean="0"/>
              <a:t> </a:t>
            </a:r>
            <a:r>
              <a:rPr lang="en-GB" sz="2000" b="1" dirty="0"/>
              <a:t>(two cycles of cisplatin 50 mg/m² given intravenously during radiotherapy, </a:t>
            </a:r>
            <a:r>
              <a:rPr lang="en-GB" sz="2000" b="1" dirty="0" smtClean="0"/>
              <a:t>followed by </a:t>
            </a:r>
            <a:r>
              <a:rPr lang="en-GB" sz="2000" b="1" dirty="0"/>
              <a:t>four cycles of carboplatin AUC5 and paclitaxel 175 mg/m² given intravenously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467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0" y="980728"/>
            <a:ext cx="882518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70440"/>
            <a:ext cx="7192446" cy="5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0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7034"/>
            <a:ext cx="8136904" cy="47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800" b="1" dirty="0">
                <a:solidFill>
                  <a:schemeClr val="tx1"/>
                </a:solidFill>
              </a:rPr>
              <a:t>5-year overall survival was </a:t>
            </a:r>
            <a:r>
              <a:rPr lang="en-GB" sz="1800" b="1" dirty="0">
                <a:solidFill>
                  <a:srgbClr val="FF0000"/>
                </a:solidFill>
              </a:rPr>
              <a:t>81·4% </a:t>
            </a:r>
            <a:r>
              <a:rPr lang="en-GB" sz="1800" b="1" dirty="0">
                <a:solidFill>
                  <a:schemeClr val="tx1"/>
                </a:solidFill>
              </a:rPr>
              <a:t>(95% CI 77·2–85·8) with </a:t>
            </a:r>
            <a:r>
              <a:rPr lang="en-GB" sz="1800" b="1" dirty="0" err="1">
                <a:solidFill>
                  <a:schemeClr val="tx1"/>
                </a:solidFill>
              </a:rPr>
              <a:t>chemoradiotherapy</a:t>
            </a:r>
            <a:r>
              <a:rPr lang="en-GB" sz="1800" b="1" dirty="0">
                <a:solidFill>
                  <a:schemeClr val="tx1"/>
                </a:solidFill>
              </a:rPr>
              <a:t/>
            </a:r>
            <a:br>
              <a:rPr lang="en-GB" sz="1800" b="1" dirty="0">
                <a:solidFill>
                  <a:schemeClr val="tx1"/>
                </a:solidFill>
              </a:rPr>
            </a:br>
            <a:r>
              <a:rPr lang="en-GB" sz="1800" b="1" dirty="0">
                <a:solidFill>
                  <a:schemeClr val="tx1"/>
                </a:solidFill>
              </a:rPr>
              <a:t>versus </a:t>
            </a:r>
            <a:r>
              <a:rPr lang="en-GB" sz="1800" b="1" dirty="0">
                <a:solidFill>
                  <a:srgbClr val="FF0000"/>
                </a:solidFill>
              </a:rPr>
              <a:t>76·1%</a:t>
            </a:r>
            <a:r>
              <a:rPr lang="en-GB" sz="1800" b="1" dirty="0">
                <a:solidFill>
                  <a:schemeClr val="tx1"/>
                </a:solidFill>
              </a:rPr>
              <a:t> (71·6–80·9) with radiotherapy alone </a:t>
            </a:r>
            <a:r>
              <a:rPr lang="en-GB" sz="1800" b="1" dirty="0" smtClean="0">
                <a:solidFill>
                  <a:schemeClr val="tx1"/>
                </a:solidFill>
              </a:rPr>
              <a:t/>
            </a:r>
            <a:br>
              <a:rPr lang="en-GB" sz="1800" b="1" dirty="0" smtClean="0">
                <a:solidFill>
                  <a:schemeClr val="tx1"/>
                </a:solidFill>
              </a:rPr>
            </a:br>
            <a:r>
              <a:rPr lang="en-GB" sz="1800" b="1" dirty="0" smtClean="0">
                <a:solidFill>
                  <a:schemeClr val="tx1"/>
                </a:solidFill>
              </a:rPr>
              <a:t>(</a:t>
            </a:r>
            <a:r>
              <a:rPr lang="en-GB" sz="1800" b="1" dirty="0">
                <a:solidFill>
                  <a:schemeClr val="tx1"/>
                </a:solidFill>
              </a:rPr>
              <a:t>adjusted hazard ratio [HR] 0·70 [95% CI 0·51–0·97], p=0·034)</a:t>
            </a:r>
            <a:br>
              <a:rPr lang="en-GB" sz="1800" b="1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7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632848" cy="47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5-year failure-free survival was </a:t>
            </a:r>
            <a:r>
              <a:rPr lang="en-GB" sz="2000" b="1" dirty="0">
                <a:solidFill>
                  <a:srgbClr val="FF0000"/>
                </a:solidFill>
              </a:rPr>
              <a:t>76·5%</a:t>
            </a:r>
            <a:r>
              <a:rPr lang="en-GB" sz="2000" b="1" dirty="0">
                <a:solidFill>
                  <a:schemeClr val="tx1"/>
                </a:solidFill>
              </a:rPr>
              <a:t> (95% CI 71·5–80·7) 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versus </a:t>
            </a:r>
            <a:r>
              <a:rPr lang="en-GB" sz="2000" b="1" dirty="0">
                <a:solidFill>
                  <a:srgbClr val="FF0000"/>
                </a:solidFill>
              </a:rPr>
              <a:t>69·1%</a:t>
            </a:r>
            <a:r>
              <a:rPr lang="en-GB" sz="2000" b="1" dirty="0">
                <a:solidFill>
                  <a:schemeClr val="tx1"/>
                </a:solidFill>
              </a:rPr>
              <a:t> (63·8–73·8; HR 0·70 [0·52–0·94</a:t>
            </a:r>
            <a:r>
              <a:rPr lang="en-GB" sz="2000" b="1" dirty="0" smtClean="0">
                <a:solidFill>
                  <a:schemeClr val="tx1"/>
                </a:solidFill>
              </a:rPr>
              <a:t>],p=0·016</a:t>
            </a:r>
            <a:r>
              <a:rPr lang="en-GB" sz="2000" b="1" dirty="0">
                <a:solidFill>
                  <a:schemeClr val="tx1"/>
                </a:solidFill>
              </a:rPr>
              <a:t>).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85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stage III endometrial </a:t>
            </a:r>
            <a:r>
              <a:rPr lang="en-GB" sz="2000" dirty="0" smtClean="0">
                <a:solidFill>
                  <a:schemeClr val="tx1"/>
                </a:solidFill>
              </a:rPr>
              <a:t>cancer, 5-year </a:t>
            </a:r>
            <a:r>
              <a:rPr lang="en-GB" sz="2000" dirty="0">
                <a:solidFill>
                  <a:schemeClr val="tx1"/>
                </a:solidFill>
              </a:rPr>
              <a:t>overall survival was </a:t>
            </a:r>
            <a:r>
              <a:rPr lang="en-GB" sz="2000" dirty="0" smtClean="0">
                <a:solidFill>
                  <a:srgbClr val="FF0000"/>
                </a:solidFill>
              </a:rPr>
              <a:t>78.5</a:t>
            </a:r>
            <a:r>
              <a:rPr lang="en-GB" sz="2000" dirty="0">
                <a:solidFill>
                  <a:srgbClr val="FF0000"/>
                </a:solidFill>
              </a:rPr>
              <a:t>%</a:t>
            </a:r>
            <a:r>
              <a:rPr lang="en-GB" sz="2000" dirty="0">
                <a:solidFill>
                  <a:schemeClr val="tx1"/>
                </a:solidFill>
              </a:rPr>
              <a:t> (95% CI </a:t>
            </a:r>
            <a:r>
              <a:rPr lang="en-GB" sz="2000" dirty="0" smtClean="0">
                <a:solidFill>
                  <a:schemeClr val="tx1"/>
                </a:solidFill>
              </a:rPr>
              <a:t>72.2–85.4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with </a:t>
            </a:r>
            <a:r>
              <a:rPr lang="en-GB" sz="2000" dirty="0" err="1">
                <a:solidFill>
                  <a:schemeClr val="tx1"/>
                </a:solidFill>
              </a:rPr>
              <a:t>chemoradiotherapy</a:t>
            </a:r>
            <a:r>
              <a:rPr lang="en-GB" sz="2000" dirty="0">
                <a:solidFill>
                  <a:schemeClr val="tx1"/>
                </a:solidFill>
              </a:rPr>
              <a:t> versus </a:t>
            </a:r>
            <a:r>
              <a:rPr lang="en-GB" sz="2000" dirty="0" smtClean="0">
                <a:solidFill>
                  <a:srgbClr val="FF0000"/>
                </a:solidFill>
              </a:rPr>
              <a:t>68.5</a:t>
            </a:r>
            <a:r>
              <a:rPr lang="en-GB" sz="2000" dirty="0">
                <a:solidFill>
                  <a:srgbClr val="FF0000"/>
                </a:solidFill>
              </a:rPr>
              <a:t>%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smtClean="0">
                <a:solidFill>
                  <a:schemeClr val="tx1"/>
                </a:solidFill>
              </a:rPr>
              <a:t>61.2–76.7)with </a:t>
            </a:r>
            <a:r>
              <a:rPr lang="en-GB" sz="2000" dirty="0">
                <a:solidFill>
                  <a:schemeClr val="tx1"/>
                </a:solidFill>
              </a:rPr>
              <a:t>radiotherapy alone (HR 0・63 [95% CI </a:t>
            </a:r>
            <a:r>
              <a:rPr lang="en-GB" sz="2000" dirty="0" smtClean="0">
                <a:solidFill>
                  <a:schemeClr val="tx1"/>
                </a:solidFill>
              </a:rPr>
              <a:t>0.41–0.99]; p=0.043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691578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1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Sentinel lymph node practice across SWAGGER</a:t>
            </a:r>
          </a:p>
          <a:p>
            <a:r>
              <a:rPr lang="en-GB" dirty="0" smtClean="0"/>
              <a:t>Preliminary data: SWAGGER SLN Endometrial cancer</a:t>
            </a:r>
          </a:p>
          <a:p>
            <a:r>
              <a:rPr lang="en-GB" dirty="0" smtClean="0"/>
              <a:t>BGCS guidelines SLN</a:t>
            </a:r>
          </a:p>
          <a:p>
            <a:r>
              <a:rPr lang="en-GB" dirty="0" smtClean="0"/>
              <a:t>PORTEC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54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women with stage I–II disease,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5-year </a:t>
            </a:r>
            <a:r>
              <a:rPr lang="en-GB" sz="2000" dirty="0"/>
              <a:t>overall survival </a:t>
            </a:r>
            <a:r>
              <a:rPr lang="en-GB" sz="2000" dirty="0" smtClean="0"/>
              <a:t>was </a:t>
            </a:r>
            <a:r>
              <a:rPr lang="en-GB" sz="2000" dirty="0" smtClean="0">
                <a:solidFill>
                  <a:srgbClr val="FF0000"/>
                </a:solidFill>
              </a:rPr>
              <a:t>83・8</a:t>
            </a:r>
            <a:r>
              <a:rPr lang="en-GB" sz="2000" dirty="0">
                <a:solidFill>
                  <a:srgbClr val="FF0000"/>
                </a:solidFill>
              </a:rPr>
              <a:t>%</a:t>
            </a:r>
            <a:r>
              <a:rPr lang="en-GB" sz="2000" dirty="0"/>
              <a:t> (95% CI 78・4–89・5) </a:t>
            </a:r>
            <a:r>
              <a:rPr lang="en-GB" sz="2000" dirty="0" smtClean="0"/>
              <a:t>with </a:t>
            </a:r>
            <a:r>
              <a:rPr lang="en-GB" sz="2000" dirty="0" err="1" smtClean="0"/>
              <a:t>chemoradiotherapy</a:t>
            </a:r>
            <a:endParaRPr lang="en-GB" sz="2000" dirty="0"/>
          </a:p>
          <a:p>
            <a:r>
              <a:rPr lang="en-GB" sz="2000" dirty="0"/>
              <a:t>versus </a:t>
            </a:r>
            <a:r>
              <a:rPr lang="en-GB" sz="2000" dirty="0">
                <a:solidFill>
                  <a:srgbClr val="FF0000"/>
                </a:solidFill>
              </a:rPr>
              <a:t>82・0% </a:t>
            </a:r>
            <a:r>
              <a:rPr lang="en-GB" sz="2000" dirty="0"/>
              <a:t>(95% CI 76・5–87・7) with </a:t>
            </a:r>
            <a:r>
              <a:rPr lang="en-GB" sz="2000" dirty="0" smtClean="0"/>
              <a:t>radiotherapy alone </a:t>
            </a:r>
          </a:p>
          <a:p>
            <a:r>
              <a:rPr lang="en-GB" sz="2000" dirty="0" smtClean="0"/>
              <a:t>HR </a:t>
            </a:r>
            <a:r>
              <a:rPr lang="en-GB" sz="2000" dirty="0"/>
              <a:t>0・84 [95% CI 0・52–1・38]; p=0・50),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5-year failure-free </a:t>
            </a:r>
            <a:r>
              <a:rPr lang="en-GB" sz="2000" dirty="0"/>
              <a:t>survival was 81・3% (95% CI 74・7–86・3)</a:t>
            </a:r>
          </a:p>
          <a:p>
            <a:r>
              <a:rPr lang="en-GB" sz="2000" dirty="0"/>
              <a:t>with </a:t>
            </a:r>
            <a:r>
              <a:rPr lang="en-GB" sz="2000" dirty="0" err="1"/>
              <a:t>chemoradiotherapy</a:t>
            </a:r>
            <a:r>
              <a:rPr lang="en-GB" sz="2000" dirty="0"/>
              <a:t> versus 77・3% (95% </a:t>
            </a:r>
            <a:r>
              <a:rPr lang="en-GB" sz="2000" dirty="0" smtClean="0"/>
              <a:t>CI 70・5–82・7</a:t>
            </a:r>
            <a:r>
              <a:rPr lang="en-GB" sz="2000" dirty="0"/>
              <a:t>) with radiotherapy alone (HR 0・87 [95% </a:t>
            </a:r>
            <a:r>
              <a:rPr lang="en-GB" sz="2000" dirty="0" smtClean="0"/>
              <a:t>CI 0・56–1・36</a:t>
            </a:r>
            <a:r>
              <a:rPr lang="en-GB" sz="2000" dirty="0"/>
              <a:t>]; p=0・54;</a:t>
            </a:r>
          </a:p>
        </p:txBody>
      </p:sp>
    </p:spTree>
    <p:extLst>
      <p:ext uri="{BB962C8B-B14F-4D97-AF65-F5344CB8AC3E}">
        <p14:creationId xmlns:p14="http://schemas.microsoft.com/office/powerpoint/2010/main" val="6810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743471"/>
          </a:xfrm>
        </p:spPr>
        <p:txBody>
          <a:bodyPr>
            <a:normAutofit fontScale="90000"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5-year overall survival was </a:t>
            </a:r>
            <a:r>
              <a:rPr lang="en-GB" sz="2000" dirty="0">
                <a:solidFill>
                  <a:srgbClr val="FF0000"/>
                </a:solidFill>
              </a:rPr>
              <a:t>71・4</a:t>
            </a:r>
            <a:r>
              <a:rPr lang="en-GB" sz="2000" dirty="0" smtClean="0">
                <a:solidFill>
                  <a:srgbClr val="FF0000"/>
                </a:solidFill>
              </a:rPr>
              <a:t>%</a:t>
            </a:r>
            <a:r>
              <a:rPr lang="en-GB" sz="2000" dirty="0" smtClean="0">
                <a:solidFill>
                  <a:schemeClr val="tx1"/>
                </a:solidFill>
              </a:rPr>
              <a:t> (</a:t>
            </a:r>
            <a:r>
              <a:rPr lang="en-GB" sz="2000" dirty="0">
                <a:solidFill>
                  <a:schemeClr val="tx1"/>
                </a:solidFill>
              </a:rPr>
              <a:t>95% CI 60・1–84・7) with </a:t>
            </a:r>
            <a:r>
              <a:rPr lang="en-GB" sz="2000" dirty="0" err="1">
                <a:solidFill>
                  <a:schemeClr val="tx1"/>
                </a:solidFill>
              </a:rPr>
              <a:t>chemoradiotherapy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versus </a:t>
            </a:r>
            <a:r>
              <a:rPr lang="en-GB" sz="2000" dirty="0" smtClean="0">
                <a:solidFill>
                  <a:srgbClr val="FF0000"/>
                </a:solidFill>
              </a:rPr>
              <a:t>52・8</a:t>
            </a:r>
            <a:r>
              <a:rPr lang="en-GB" sz="2000" dirty="0">
                <a:solidFill>
                  <a:srgbClr val="FF0000"/>
                </a:solidFill>
              </a:rPr>
              <a:t>%</a:t>
            </a:r>
            <a:r>
              <a:rPr lang="en-GB" sz="2000" dirty="0">
                <a:solidFill>
                  <a:schemeClr val="tx1"/>
                </a:solidFill>
              </a:rPr>
              <a:t> (40・6–68・6) with radiotherapy alone 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en-GB" sz="2000" dirty="0">
                <a:solidFill>
                  <a:schemeClr val="tx1"/>
                </a:solidFill>
              </a:rPr>
              <a:t>HR </a:t>
            </a:r>
            <a:r>
              <a:rPr lang="en-GB" sz="2000" dirty="0" smtClean="0">
                <a:solidFill>
                  <a:schemeClr val="tx1"/>
                </a:solidFill>
              </a:rPr>
              <a:t>0・48 [95</a:t>
            </a:r>
            <a:r>
              <a:rPr lang="en-GB" sz="2000" dirty="0">
                <a:solidFill>
                  <a:schemeClr val="tx1"/>
                </a:solidFill>
              </a:rPr>
              <a:t>% CI 0・24–0・96]; p=0・037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5-year </a:t>
            </a:r>
            <a:r>
              <a:rPr lang="en-GB" sz="2000" dirty="0" smtClean="0">
                <a:solidFill>
                  <a:schemeClr val="tx1"/>
                </a:solidFill>
              </a:rPr>
              <a:t>failure-free survival </a:t>
            </a:r>
            <a:r>
              <a:rPr lang="en-GB" sz="2000" dirty="0">
                <a:solidFill>
                  <a:schemeClr val="tx1"/>
                </a:solidFill>
              </a:rPr>
              <a:t>was </a:t>
            </a:r>
            <a:r>
              <a:rPr lang="en-GB" sz="2000" dirty="0">
                <a:solidFill>
                  <a:srgbClr val="FF0000"/>
                </a:solidFill>
              </a:rPr>
              <a:t>59・7%</a:t>
            </a:r>
            <a:r>
              <a:rPr lang="en-GB" sz="2000" dirty="0">
                <a:solidFill>
                  <a:schemeClr val="tx1"/>
                </a:solidFill>
              </a:rPr>
              <a:t> (95% CI 45・1–71・6) with chemotherapy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versus </a:t>
            </a:r>
            <a:r>
              <a:rPr lang="en-GB" sz="2000" dirty="0">
                <a:solidFill>
                  <a:srgbClr val="FF0000"/>
                </a:solidFill>
              </a:rPr>
              <a:t>47・9%</a:t>
            </a:r>
            <a:r>
              <a:rPr lang="en-GB" sz="2000" dirty="0">
                <a:solidFill>
                  <a:schemeClr val="tx1"/>
                </a:solidFill>
              </a:rPr>
              <a:t> (33・9–60・6) with </a:t>
            </a:r>
            <a:r>
              <a:rPr lang="en-GB" sz="2000" dirty="0" smtClean="0">
                <a:solidFill>
                  <a:schemeClr val="tx1"/>
                </a:solidFill>
              </a:rPr>
              <a:t>radiotherapy alone </a:t>
            </a:r>
            <a:r>
              <a:rPr lang="en-GB" sz="2000" dirty="0">
                <a:solidFill>
                  <a:schemeClr val="tx1"/>
                </a:solidFill>
              </a:rPr>
              <a:t>(HR 0・42 [95% CI 0・22–0・80]; </a:t>
            </a:r>
            <a:r>
              <a:rPr lang="en-GB" sz="2000" dirty="0" smtClean="0">
                <a:solidFill>
                  <a:schemeClr val="tx1"/>
                </a:solidFill>
              </a:rPr>
              <a:t>p=0・008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1"/>
            <a:ext cx="4366783" cy="33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95" y="2245307"/>
            <a:ext cx="4195143" cy="341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55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recurrences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sz="2000" b="1" dirty="0"/>
              <a:t>Distant </a:t>
            </a:r>
            <a:r>
              <a:rPr lang="en-GB" sz="2000" b="1" dirty="0" smtClean="0"/>
              <a:t>metastases </a:t>
            </a:r>
            <a:r>
              <a:rPr lang="en-GB" sz="2000" b="1" dirty="0">
                <a:solidFill>
                  <a:srgbClr val="FF0000"/>
                </a:solidFill>
              </a:rPr>
              <a:t>78 </a:t>
            </a:r>
            <a:r>
              <a:rPr lang="en-GB" sz="2000" b="1" dirty="0" smtClean="0">
                <a:solidFill>
                  <a:srgbClr val="FF0000"/>
                </a:solidFill>
              </a:rPr>
              <a:t>of 330 </a:t>
            </a:r>
            <a:r>
              <a:rPr lang="en-GB" sz="2000" b="1" dirty="0">
                <a:solidFill>
                  <a:srgbClr val="FF0000"/>
                </a:solidFill>
              </a:rPr>
              <a:t>women </a:t>
            </a:r>
            <a:r>
              <a:rPr lang="en-GB" sz="2000" b="1" dirty="0"/>
              <a:t>(5-year probability </a:t>
            </a:r>
            <a:r>
              <a:rPr lang="en-GB" sz="2000" b="1" dirty="0">
                <a:solidFill>
                  <a:srgbClr val="FF0000"/>
                </a:solidFill>
              </a:rPr>
              <a:t>21·4%</a:t>
            </a:r>
            <a:r>
              <a:rPr lang="en-GB" sz="2000" b="1" dirty="0"/>
              <a:t>; 95% CI 17·3–26·3) in the </a:t>
            </a:r>
            <a:r>
              <a:rPr lang="en-GB" sz="2000" b="1" dirty="0" err="1"/>
              <a:t>chemoradiotherapy</a:t>
            </a:r>
            <a:r>
              <a:rPr lang="en-GB" sz="2000" b="1" dirty="0"/>
              <a:t> group </a:t>
            </a:r>
            <a:endParaRPr lang="en-GB" sz="2000" b="1" dirty="0" smtClean="0"/>
          </a:p>
          <a:p>
            <a:r>
              <a:rPr lang="en-GB" sz="2000" b="1" dirty="0" smtClean="0"/>
              <a:t>versus </a:t>
            </a:r>
            <a:r>
              <a:rPr lang="en-GB" sz="2000" b="1" dirty="0">
                <a:solidFill>
                  <a:srgbClr val="FF0000"/>
                </a:solidFill>
              </a:rPr>
              <a:t>98 of 330 </a:t>
            </a:r>
            <a:r>
              <a:rPr lang="en-GB" sz="2000" b="1" dirty="0"/>
              <a:t>(</a:t>
            </a:r>
            <a:r>
              <a:rPr lang="en-GB" sz="2000" b="1" dirty="0" smtClean="0"/>
              <a:t>5-year probability </a:t>
            </a:r>
            <a:r>
              <a:rPr lang="en-GB" sz="2000" b="1" dirty="0">
                <a:solidFill>
                  <a:srgbClr val="FF0000"/>
                </a:solidFill>
              </a:rPr>
              <a:t>29·1%</a:t>
            </a:r>
            <a:r>
              <a:rPr lang="en-GB" sz="2000" b="1" dirty="0"/>
              <a:t>; 24·4–34·3) in the radiotherapy-alone group (HR 0·74 [95% CI 0·55–0·99]; p=0·047</a:t>
            </a:r>
            <a:r>
              <a:rPr lang="en-GB" sz="2000" b="1" dirty="0" smtClean="0"/>
              <a:t>).</a:t>
            </a:r>
          </a:p>
          <a:p>
            <a:r>
              <a:rPr lang="en-GB" sz="2000" b="1" dirty="0" smtClean="0"/>
              <a:t>Isolated vaginal </a:t>
            </a:r>
            <a:r>
              <a:rPr lang="en-GB" sz="2000" b="1" dirty="0"/>
              <a:t>recurrence was the first site of recurrence in one patient (0·3%; 95% CI 0·0–2·1) in both groups (HR </a:t>
            </a:r>
            <a:r>
              <a:rPr lang="en-GB" sz="2000" b="1" dirty="0" smtClean="0"/>
              <a:t>0·99[95</a:t>
            </a:r>
            <a:r>
              <a:rPr lang="en-GB" sz="2000" b="1" dirty="0"/>
              <a:t>% CI 0·06–15·90]; p=0·99</a:t>
            </a:r>
            <a:r>
              <a:rPr lang="en-GB" sz="2000" b="1" dirty="0" smtClean="0"/>
              <a:t>)</a:t>
            </a:r>
          </a:p>
          <a:p>
            <a:r>
              <a:rPr lang="en-GB" sz="2000" b="1" dirty="0"/>
              <a:t>isolated pelvic recurrence was the first site of recurrence in three women (0·9%[95% CI 0·3–2·8]) in the </a:t>
            </a:r>
            <a:r>
              <a:rPr lang="en-GB" sz="2000" b="1" dirty="0" err="1"/>
              <a:t>chemoradiotherapy</a:t>
            </a:r>
            <a:r>
              <a:rPr lang="en-GB" sz="2000" b="1" dirty="0"/>
              <a:t> group </a:t>
            </a:r>
          </a:p>
          <a:p>
            <a:r>
              <a:rPr lang="en-GB" sz="2000" b="1" dirty="0"/>
              <a:t>versus four (0·9% [95% CI 0·3–2·8]) in the radiotherapy-alone group (HR 0·75 [95% CI 0·17–3·33]; p=0·71)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939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 – adverse side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b="1" dirty="0"/>
              <a:t>At 5 years, only one grade 4 adverse event (ileus or obstruction) </a:t>
            </a:r>
            <a:r>
              <a:rPr lang="en-GB" sz="2000" b="1" dirty="0" smtClean="0"/>
              <a:t>was reported </a:t>
            </a:r>
            <a:r>
              <a:rPr lang="en-GB" sz="2000" b="1" dirty="0"/>
              <a:t>(in the </a:t>
            </a:r>
            <a:r>
              <a:rPr lang="en-GB" sz="2000" b="1" dirty="0" err="1"/>
              <a:t>chemoradiotherapy</a:t>
            </a:r>
            <a:r>
              <a:rPr lang="en-GB" sz="2000" b="1" dirty="0"/>
              <a:t> group</a:t>
            </a:r>
            <a:r>
              <a:rPr lang="en-GB" sz="2000" b="1" dirty="0" smtClean="0"/>
              <a:t>).</a:t>
            </a:r>
          </a:p>
          <a:p>
            <a:r>
              <a:rPr lang="en-GB" sz="2000" b="1" dirty="0"/>
              <a:t>grade 3 adverse events did not differ </a:t>
            </a:r>
            <a:r>
              <a:rPr lang="en-GB" sz="2000" b="1" dirty="0" smtClean="0"/>
              <a:t>significantly between </a:t>
            </a:r>
            <a:r>
              <a:rPr lang="en-GB" sz="2000" b="1" dirty="0"/>
              <a:t>the two groups, occurring in 16 (8%) of 201 women in the </a:t>
            </a:r>
            <a:r>
              <a:rPr lang="en-GB" sz="2000" b="1" dirty="0" err="1"/>
              <a:t>chemoradiotherapy</a:t>
            </a:r>
            <a:r>
              <a:rPr lang="en-GB" sz="2000" b="1" dirty="0"/>
              <a:t> group versus ten (5%) </a:t>
            </a:r>
            <a:r>
              <a:rPr lang="en-GB" sz="2000" b="1" dirty="0" smtClean="0"/>
              <a:t>of 187 </a:t>
            </a:r>
            <a:r>
              <a:rPr lang="en-GB" sz="2000" b="1" dirty="0"/>
              <a:t>in the radiotherapy-alone group (p=0·24</a:t>
            </a:r>
            <a:r>
              <a:rPr lang="en-GB" sz="2000" b="1" dirty="0" smtClean="0"/>
              <a:t>).</a:t>
            </a:r>
          </a:p>
          <a:p>
            <a:r>
              <a:rPr lang="en-GB" sz="2000" b="1" dirty="0" smtClean="0"/>
              <a:t>grade </a:t>
            </a:r>
            <a:r>
              <a:rPr lang="en-GB" sz="2000" b="1" dirty="0"/>
              <a:t>3 adverse event was hypertension (</a:t>
            </a:r>
            <a:r>
              <a:rPr lang="en-GB" sz="2000" b="1" dirty="0" smtClean="0"/>
              <a:t>in four </a:t>
            </a:r>
            <a:r>
              <a:rPr lang="en-GB" sz="2000" b="1" dirty="0"/>
              <a:t>[2%] women in both groups</a:t>
            </a:r>
            <a:r>
              <a:rPr lang="en-GB" sz="2000" b="1" dirty="0" smtClean="0"/>
              <a:t>).</a:t>
            </a:r>
          </a:p>
          <a:p>
            <a:r>
              <a:rPr lang="en-GB" sz="2000" b="1" dirty="0"/>
              <a:t>grade 2 or worse adverse events were reported in 76 (38%) </a:t>
            </a:r>
            <a:r>
              <a:rPr lang="en-GB" sz="2000" b="1" dirty="0" smtClean="0"/>
              <a:t>of 201 </a:t>
            </a:r>
            <a:r>
              <a:rPr lang="en-GB" sz="2000" b="1" dirty="0"/>
              <a:t>women in the </a:t>
            </a:r>
            <a:r>
              <a:rPr lang="en-GB" sz="2000" b="1" dirty="0" err="1"/>
              <a:t>chemoradiotherapy</a:t>
            </a:r>
            <a:r>
              <a:rPr lang="en-GB" sz="2000" b="1" dirty="0"/>
              <a:t> group versus 43 (23%) of 187 in the radiotherapy-alone group (p=0·002</a:t>
            </a:r>
            <a:r>
              <a:rPr lang="en-GB" sz="2000" b="1" dirty="0" smtClean="0"/>
              <a:t>).</a:t>
            </a:r>
          </a:p>
          <a:p>
            <a:r>
              <a:rPr lang="en-GB" sz="2000" b="1" dirty="0"/>
              <a:t>Sensory neuropathy persisted more often after </a:t>
            </a:r>
            <a:r>
              <a:rPr lang="en-GB" sz="2000" b="1" dirty="0" err="1"/>
              <a:t>chemoradiotherapy</a:t>
            </a:r>
            <a:r>
              <a:rPr lang="en-GB" sz="2000" b="1" dirty="0"/>
              <a:t> than after radiotherapy alone, with 5-year </a:t>
            </a:r>
            <a:r>
              <a:rPr lang="en-GB" sz="2000" b="1" dirty="0" smtClean="0"/>
              <a:t>rates of </a:t>
            </a:r>
            <a:r>
              <a:rPr lang="en-GB" sz="2000" b="1" dirty="0"/>
              <a:t>grade 2 or worse neuropathy of 6% (13 of 201 women) versus 0% (0 of 187). No treatment-related deaths </a:t>
            </a:r>
            <a:r>
              <a:rPr lang="en-GB" sz="2000" b="1" dirty="0" smtClean="0"/>
              <a:t>were reported</a:t>
            </a:r>
            <a:r>
              <a:rPr lang="en-GB" sz="2000" b="1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956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SWAGGER SLN endometrial cancer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08912" cy="529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2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6708"/>
            <a:ext cx="8763218" cy="59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0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Exeter:</a:t>
            </a:r>
          </a:p>
          <a:p>
            <a:pPr marL="0" indent="0">
              <a:buNone/>
            </a:pPr>
            <a:r>
              <a:rPr lang="en-GB" dirty="0" smtClean="0"/>
              <a:t>SLN for G3 endometrial cancer</a:t>
            </a:r>
          </a:p>
          <a:p>
            <a:pPr marL="0" indent="0">
              <a:buNone/>
            </a:pPr>
            <a:r>
              <a:rPr lang="en-GB" dirty="0" smtClean="0"/>
              <a:t>72 cases – 6 recurrences, 4 deaths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Cheltenham:</a:t>
            </a:r>
          </a:p>
          <a:p>
            <a:pPr marL="0" indent="0">
              <a:buNone/>
            </a:pPr>
            <a:r>
              <a:rPr lang="en-GB" dirty="0" smtClean="0"/>
              <a:t>No SLN</a:t>
            </a:r>
          </a:p>
          <a:p>
            <a:pPr marL="0" indent="0">
              <a:buNone/>
            </a:pPr>
            <a:r>
              <a:rPr lang="en-GB" dirty="0" smtClean="0"/>
              <a:t>Full pelvic lymphadenectomy G3</a:t>
            </a:r>
          </a:p>
          <a:p>
            <a:pPr marL="0" indent="0">
              <a:buNone/>
            </a:pPr>
            <a:r>
              <a:rPr lang="en-GB" dirty="0" smtClean="0"/>
              <a:t>19 cases – 12 had full pelvic lymphadenectomy</a:t>
            </a:r>
          </a:p>
          <a:p>
            <a:pPr marL="0" indent="0">
              <a:buNone/>
            </a:pPr>
            <a:r>
              <a:rPr lang="en-GB" dirty="0" smtClean="0"/>
              <a:t>1/12 (8.3%) positive nodes – chemotherapy. Distant recurrence and died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55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6000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Bristol:</a:t>
            </a:r>
          </a:p>
          <a:p>
            <a:r>
              <a:rPr lang="en-GB" dirty="0" smtClean="0"/>
              <a:t>40 cases G2 and G3</a:t>
            </a:r>
          </a:p>
          <a:p>
            <a:r>
              <a:rPr lang="en-GB" dirty="0" smtClean="0"/>
              <a:t>9/40 (22.5%) only unilateral SLN mapped</a:t>
            </a:r>
          </a:p>
          <a:p>
            <a:r>
              <a:rPr lang="en-GB" dirty="0" smtClean="0"/>
              <a:t>31/40 (77.%%) SLN mapped bilaterally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Position of SLN:</a:t>
            </a:r>
          </a:p>
          <a:p>
            <a:pPr marL="0" indent="0">
              <a:buNone/>
            </a:pPr>
            <a:r>
              <a:rPr lang="en-GB" dirty="0" smtClean="0"/>
              <a:t>External iliac 35</a:t>
            </a:r>
          </a:p>
          <a:p>
            <a:pPr marL="0" indent="0">
              <a:buNone/>
            </a:pPr>
            <a:r>
              <a:rPr lang="en-GB" dirty="0" smtClean="0"/>
              <a:t>Internal iliac 11</a:t>
            </a:r>
          </a:p>
          <a:p>
            <a:pPr marL="0" indent="0">
              <a:buNone/>
            </a:pPr>
            <a:r>
              <a:rPr lang="en-GB" dirty="0" smtClean="0"/>
              <a:t>Common iliac 4</a:t>
            </a:r>
          </a:p>
          <a:p>
            <a:pPr marL="0" indent="0">
              <a:buNone/>
            </a:pPr>
            <a:r>
              <a:rPr lang="en-GB" dirty="0" smtClean="0"/>
              <a:t>Obturator 18</a:t>
            </a:r>
          </a:p>
          <a:p>
            <a:pPr marL="0" indent="0">
              <a:buNone/>
            </a:pPr>
            <a:r>
              <a:rPr lang="en-GB" dirty="0" err="1" smtClean="0"/>
              <a:t>Parametrial</a:t>
            </a:r>
            <a:r>
              <a:rPr lang="en-GB" dirty="0" smtClean="0"/>
              <a:t> 3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14 cases G2 – 1/14 (7%) positive SLN, had chemotherapy</a:t>
            </a:r>
          </a:p>
          <a:p>
            <a:r>
              <a:rPr lang="en-GB" dirty="0" smtClean="0"/>
              <a:t>26 cases G3 – 1/26 (4%) positive SLN, had chemotherapy </a:t>
            </a: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77811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Bristol 40 cases SLN G2/3 continued:</a:t>
            </a:r>
          </a:p>
          <a:p>
            <a:r>
              <a:rPr lang="en-GB" dirty="0" smtClean="0"/>
              <a:t>6 recurrences – 3 local, 3 distant</a:t>
            </a:r>
          </a:p>
          <a:p>
            <a:r>
              <a:rPr lang="en-GB" dirty="0" smtClean="0"/>
              <a:t>3 deaths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8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BGCS guidelines Sentinel nodes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err="1" smtClean="0"/>
              <a:t>Vulval</a:t>
            </a:r>
            <a:r>
              <a:rPr lang="en-GB" u="sng" dirty="0" smtClean="0"/>
              <a:t> Cancer:</a:t>
            </a:r>
          </a:p>
          <a:p>
            <a:r>
              <a:rPr lang="en-GB" dirty="0"/>
              <a:t>Techniques TC99 with blue dye </a:t>
            </a:r>
          </a:p>
          <a:p>
            <a:r>
              <a:rPr lang="en-GB" dirty="0" smtClean="0"/>
              <a:t>Not enough evidence for ICG</a:t>
            </a:r>
            <a:endParaRPr lang="en-GB" dirty="0"/>
          </a:p>
          <a:p>
            <a:r>
              <a:rPr lang="en-GB" dirty="0"/>
              <a:t>Histological ultra-staging for SLN</a:t>
            </a:r>
          </a:p>
          <a:p>
            <a:r>
              <a:rPr lang="en-GB" dirty="0" err="1" smtClean="0"/>
              <a:t>Unifocal</a:t>
            </a:r>
            <a:r>
              <a:rPr lang="en-GB" dirty="0" smtClean="0"/>
              <a:t> tumours &lt;4cm with no suspicious lymph nodes (clinical or examination) SLN standard of care</a:t>
            </a:r>
          </a:p>
          <a:p>
            <a:r>
              <a:rPr lang="en-GB" dirty="0"/>
              <a:t>If no SLN detected then full lymphadenectomy</a:t>
            </a: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424157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Cervical cancer</a:t>
            </a:r>
          </a:p>
          <a:p>
            <a:r>
              <a:rPr lang="en-GB" dirty="0"/>
              <a:t>Techniques TC99 with blue dye or ICG</a:t>
            </a:r>
          </a:p>
          <a:p>
            <a:r>
              <a:rPr lang="en-GB" dirty="0"/>
              <a:t>Histological ultra-staging for </a:t>
            </a:r>
            <a:r>
              <a:rPr lang="en-GB" dirty="0" smtClean="0"/>
              <a:t>SLN</a:t>
            </a:r>
          </a:p>
          <a:p>
            <a:r>
              <a:rPr lang="en-GB" dirty="0" smtClean="0"/>
              <a:t>SLN algorithms can be considered stage 1a1 with LVSI,</a:t>
            </a:r>
          </a:p>
          <a:p>
            <a:pPr marL="0" indent="0">
              <a:buNone/>
            </a:pPr>
            <a:r>
              <a:rPr lang="en-GB" dirty="0" smtClean="0"/>
              <a:t>Stage 1a2-1b1 (tumours less than 2cm)</a:t>
            </a:r>
          </a:p>
          <a:p>
            <a:r>
              <a:rPr lang="en-GB" dirty="0" smtClean="0"/>
              <a:t>If no SLN detected then full lymphadenectomy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6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1600</TotalTime>
  <Words>945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Swagger:  sentinel lymph nodes</vt:lpstr>
      <vt:lpstr>Summary</vt:lpstr>
      <vt:lpstr>SWAGGER SLN endometrial cancer</vt:lpstr>
      <vt:lpstr>PowerPoint Presentation</vt:lpstr>
      <vt:lpstr>PowerPoint Presentation</vt:lpstr>
      <vt:lpstr>PowerPoint Presentation</vt:lpstr>
      <vt:lpstr>PowerPoint Presentation</vt:lpstr>
      <vt:lpstr>BGCS guidelines Sentinel nodes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5-year overall survival was 81·4% (95% CI 77·2–85·8) with chemoradiotherapy versus 76·1% (71·6–80·9) with radiotherapy alone  (adjusted hazard ratio [HR] 0·70 [95% CI 0·51–0·97], p=0·034) </vt:lpstr>
      <vt:lpstr>5-year failure-free survival was 76·5% (95% CI 71·5–80·7)   versus 69·1% (63·8–73·8; HR 0·70 [0·52–0·94],p=0·016). </vt:lpstr>
      <vt:lpstr>stage III endometrial cancer, 5-year overall survival was 78.5% (95% CI 72.2–85.4) with chemoradiotherapy versus 68.5% (61.2–76.7)with radiotherapy alone (HR 0・63 [95% CI 0.41–0.99]; p=0.043)</vt:lpstr>
      <vt:lpstr>In women with stage I–II disease,</vt:lpstr>
      <vt:lpstr>5-year overall survival was 71・4% (95% CI 60・1–84・7) with chemoradiotherapy versus 52・8% (40・6–68・6) with radiotherapy alone  (HR 0・48 [95% CI 0・24–0・96]; p=0・037)  5-year failure-free survival was 59・7% (95% CI 45・1–71・6) with chemotherapy versus 47・9% (33・9–60・6) with radiotherapy alone (HR 0・42 [95% CI 0・22–0・80]; p=0・008</vt:lpstr>
      <vt:lpstr>Results - recurrences</vt:lpstr>
      <vt:lpstr>Result – adverse side effects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Claire</dc:creator>
  <cp:lastModifiedBy>Dunderdale, Helen</cp:lastModifiedBy>
  <cp:revision>31</cp:revision>
  <dcterms:created xsi:type="dcterms:W3CDTF">2019-10-09T19:24:29Z</dcterms:created>
  <dcterms:modified xsi:type="dcterms:W3CDTF">2019-11-25T16:41:50Z</dcterms:modified>
</cp:coreProperties>
</file>