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1" r:id="rId6"/>
    <p:sldId id="260" r:id="rId7"/>
    <p:sldId id="263" r:id="rId8"/>
    <p:sldId id="267" r:id="rId9"/>
    <p:sldId id="262" r:id="rId10"/>
    <p:sldId id="264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7A9B-5276-440A-A668-CC176EA82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67427-E737-41F5-973A-4C7C9756D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4D2B40-D490-4A5B-8E92-52D9ACBCB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825" y="5349875"/>
            <a:ext cx="120681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1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15AB-DC8A-45CB-A5A0-18451B857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D4532-4308-4841-9CBE-2410FED1D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D97BE-152D-4C46-B752-372582DF5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EEBEA-A089-4FEA-9DD8-4281D2B6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FC55-A542-412D-BAD6-8A2D7EFE7BA9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B8986-06B8-4CED-91A0-6144F696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515D5-2A77-473F-9447-34C944EA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8C4-B471-497E-AF32-AF9FF5EFC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30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E972-9560-4332-BEF7-F0F532B6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FD96E-2AFA-412C-8701-C6BCD9D4E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30210-BDD3-44C8-AE1E-A810B7D6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FC55-A542-412D-BAD6-8A2D7EFE7BA9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4828-50AD-45F3-A877-0821C39F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88DF3-ED9A-4F55-9A48-5847650B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8C4-B471-497E-AF32-AF9FF5EFC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52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3C84A2-9E84-41E2-A709-A2BA87AA0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AADFE-DCB1-414B-9119-A53CB521D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3A20A-C55E-467D-8BDB-501430AE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FC55-A542-412D-BAD6-8A2D7EFE7BA9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8DB71-B7E8-4793-A190-70F217BD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ABED-DD70-4F55-9727-4AE24E35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8C4-B471-497E-AF32-AF9FF5EFC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86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D4055-4B31-4BBF-9584-AF4F9F8EE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49B93-B393-4683-A4E2-FCAD5677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AFAA8-426E-4D04-ADFA-990CB487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1EE9-3357-44AE-9AEE-2498C914701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446CD-5F38-4FAC-BA2D-C62E498E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0E1AD-8991-4161-86E7-2BC30FE8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ED37-7A51-4CC8-B24D-0343DB2AF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88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8E81-8C35-4BEF-8B66-9F64DBF3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9FB93-7B38-4A8C-90F0-136924D8B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FCD78-8A5B-4325-9845-4A17843D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1EE9-3357-44AE-9AEE-2498C914701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38277-1542-4420-A65E-F5429290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F0B3E-D427-4321-AE29-7B565AB2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ED37-7A51-4CC8-B24D-0343DB2AF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642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CF660-23AF-49DA-BE53-90B7D8E4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B2D67-DEA3-4192-8350-F13479710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9905C-DAEB-4891-AE98-7A2B384E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1EE9-3357-44AE-9AEE-2498C914701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84286-ADD6-4982-B219-0929B986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91350-7356-4949-803A-9BB45C87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ED37-7A51-4CC8-B24D-0343DB2AF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994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B389-1963-4532-AC27-FD8C649E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968B2-3BBD-45F4-A3A2-6D796E1F0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7E134-CC08-4943-A7AD-A37FE4B8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8C86E-B28F-417B-B20F-771CDE2C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1EE9-3357-44AE-9AEE-2498C914701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BE0C4-0D7A-4408-A234-432004F1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AB29F-4804-4AB9-8994-246CC729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ED37-7A51-4CC8-B24D-0343DB2AF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6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EFF4-1F00-4D38-B055-6D2319A0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2ADE2-70FC-4DD8-A269-A7767E339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D643E-EE4A-4EF2-AF8A-6987B0DCA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6ECDB3-32BC-4551-9D55-0331C6B23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A199F-2D30-4EDF-AD2C-2621CE886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F66227-672A-4DAB-9E00-CFEE8A54B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1EE9-3357-44AE-9AEE-2498C914701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58CDC-8687-4164-9646-5DEC0098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6B6424-E082-43EB-ABD5-C778DDD9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ED37-7A51-4CC8-B24D-0343DB2AF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14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58E0-E4FB-4BC0-939C-FA0166DC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42EDA-32DC-440B-951C-6926E25A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1EE9-3357-44AE-9AEE-2498C914701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4369D-D87F-4533-A2C1-4A06A29C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692D2-BEF3-4CB5-B553-60CB90C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ED37-7A51-4CC8-B24D-0343DB2AF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080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12A4A0-47FB-4830-BBE2-901E6CA3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1EE9-3357-44AE-9AEE-2498C914701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94977-6126-4B9B-99D1-EAF37351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5689C-5E56-4A04-99D8-165B50F8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ED37-7A51-4CC8-B24D-0343DB2AF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93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4CCE-6A0A-45B1-A294-4C42FE2D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F4B0E-405B-482A-8673-B8E2254A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FC55-A542-412D-BAD6-8A2D7EFE7BA9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C55A3-51AC-45AC-99CC-CFE95E28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D2280-527E-4C26-B7AC-29C2F144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8C4-B471-497E-AF32-AF9FF5EFC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005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625D-CFFF-419A-A3C9-7A90A7DB7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CC34C-440F-4EC1-AC8A-BE2ABFB96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F2F03-C1FE-44F4-9519-BEBA858A3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E8CC8-8E7F-4462-8C03-E84EC411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1EE9-3357-44AE-9AEE-2498C914701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7F72F-1305-4BCE-91B2-D223D24D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81701-5B6B-4345-A3FF-AE6C268E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ED37-7A51-4CC8-B24D-0343DB2AF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8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C6747-3E69-40BB-8E56-45BD02FB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C3DE1E-7398-46C0-AA22-081F80DE3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0B90B-42CF-413D-9BE5-6702640F4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D9B38-BC7D-44B8-AE94-E8C1D2BD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1EE9-3357-44AE-9AEE-2498C914701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D0D73-D806-4E81-B043-5C37CF2E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CE515-1FD7-4333-94EA-0524D433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ED37-7A51-4CC8-B24D-0343DB2AF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03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68A9-1EBE-4B8D-BB99-892ED7D1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94555-CC79-4718-81F1-76932BF58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D4C2-46FC-449B-A110-75E9E089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1EE9-3357-44AE-9AEE-2498C914701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28266-EEEC-4907-864B-ADEB3148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64803-AFE2-49EF-B6F1-E6CDB001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ED37-7A51-4CC8-B24D-0343DB2AF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8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99C5EF-5F37-41E2-8A02-0010C78C2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E5251F-F846-42CA-B618-93D60909C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DBB4B-2078-407E-984F-657621C5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1EE9-3357-44AE-9AEE-2498C914701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019C1-FB21-4A3A-906B-40789DD02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0B6EA-9091-4FFD-A2AA-16A5A002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ED37-7A51-4CC8-B24D-0343DB2AF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0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85BD0-E9F4-423C-BCBB-EDF2019E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581A6-B547-44F9-8758-5DB8F6E0F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2E636-1B1D-4937-8AA4-A6041F4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FC55-A542-412D-BAD6-8A2D7EFE7BA9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472CD-1B6B-4665-9FDE-DD762824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9476-4F0A-44C0-BE3F-B4F62D8B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8C4-B471-497E-AF32-AF9FF5EFC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82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DBD2-AEDB-4D88-A965-BBAF688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23FCC-F7DD-451B-8997-593D0DCE2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76F3E-2AAA-4AEB-B01D-97C0B594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FC55-A542-412D-BAD6-8A2D7EFE7BA9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097E0-20D2-4566-9101-8EA8D890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BFCDF-44FA-46AE-A595-276428E3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8C4-B471-497E-AF32-AF9FF5EFC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8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7C93-CE50-4DFD-A481-E5ACE63F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7C8B-DC6A-4BDC-9EC8-AF3722AFB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21467-2CE7-4664-91CD-5085D82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D7064-8A32-4215-97DC-D4C19445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FC55-A542-412D-BAD6-8A2D7EFE7BA9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FCB00-658C-4CAA-A7D3-280F69AA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EA5FD-AAFD-4433-A776-C7B153E4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8C4-B471-497E-AF32-AF9FF5EFC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02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C7DB-3ABB-4F9E-8308-3DE1D6B6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7E161-B153-4D0E-85D2-E97819B47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0ECD6-5360-4BCA-BBB2-3C6423F1B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ACDF38-3BF7-4135-8D07-80DFD7131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B7D99-19AE-498B-A5B6-609ABF1B5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1280E-E86C-47F8-B49E-B6214546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FC55-A542-412D-BAD6-8A2D7EFE7BA9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A434A-9FFF-4E82-A4A1-98278B8A2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55CE2B-2543-49B6-BBA3-A0BE9B3E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8C4-B471-497E-AF32-AF9FF5EFC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3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9DD0-D65E-4A76-B5FC-3C08275F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AD99C-7C9C-4FBA-A950-E1F7FC8C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FC55-A542-412D-BAD6-8A2D7EFE7BA9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7280B-DB49-4592-9306-3D5B20967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6AEFC-1D2B-4B90-852D-F387CE5B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8C4-B471-497E-AF32-AF9FF5EFC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3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E4AF0-B4F9-42BA-9590-A3080D8A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FC55-A542-412D-BAD6-8A2D7EFE7BA9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B7CFB-0524-432D-A4DF-AA09CA24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10933-65E6-4B0D-8FA8-5EBC700C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8C4-B471-497E-AF32-AF9FF5EFC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38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A1F8-EF13-45D1-AFCF-94E98C65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B7A09-EDFF-4205-8DA7-12A005CB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98C06-C62E-4D76-BE0C-FAF084FA7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96CF-EDB9-4B81-820B-F2992E739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FC55-A542-412D-BAD6-8A2D7EFE7BA9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48436-1D60-42B1-86D8-931FE5DD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39D50-979A-4C34-8FCB-C367C3E1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8C4-B471-497E-AF32-AF9FF5EFC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37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8C9C51-1479-45D8-A742-0EBB95057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219BF-2CFE-4052-AFD8-12993840A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7C24-0E92-4ED7-BF2C-E4CFD7F56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FC55-A542-412D-BAD6-8A2D7EFE7BA9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6118F-3A3B-4390-AB8A-A4A0CF8E9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6C5D5-32DA-4C19-8031-7C32A21B7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0C8C4-B471-497E-AF32-AF9FF5EFC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0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D85AB1-8F3B-44CB-A197-01F14A8C2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1C611-8405-43B6-A665-ABCD9AF13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FC649-2CC1-4A9E-BD95-9B0D895DD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A1EE9-3357-44AE-9AEE-2498C914701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FDA5E-8067-4113-AB28-0A1C9F41C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53788-90AC-4FA6-A284-0B618501C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2ED37-7A51-4CC8-B24D-0343DB2AF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5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814D-69CE-4918-A213-8098ACD30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6642"/>
            <a:ext cx="9328484" cy="1933826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Complete clinical response following neoadjuvant chemoradiotherapy for rectal cancer: 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surgical resection versus organ preservation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506CE-A159-4893-B50B-D43B18809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84" y="4195596"/>
            <a:ext cx="9144000" cy="1655762"/>
          </a:xfrm>
        </p:spPr>
        <p:txBody>
          <a:bodyPr>
            <a:normAutofit/>
          </a:bodyPr>
          <a:lstStyle/>
          <a:p>
            <a:r>
              <a:rPr lang="en-GB" sz="2000" dirty="0"/>
              <a:t>Dr Jessica Jenkins</a:t>
            </a:r>
          </a:p>
          <a:p>
            <a:r>
              <a:rPr lang="en-GB" sz="2000" dirty="0"/>
              <a:t>Consultant Oncologist</a:t>
            </a:r>
          </a:p>
        </p:txBody>
      </p:sp>
    </p:spTree>
    <p:extLst>
      <p:ext uri="{BB962C8B-B14F-4D97-AF65-F5344CB8AC3E}">
        <p14:creationId xmlns:p14="http://schemas.microsoft.com/office/powerpoint/2010/main" val="2799181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0454-1141-4938-83EC-701979515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Selection for Pre-Operative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0AB75-70E1-46B3-9BD6-119E0E7C6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Patients unfit for radical surgery</a:t>
            </a:r>
          </a:p>
          <a:p>
            <a:endParaRPr lang="en-GB" sz="3200" dirty="0"/>
          </a:p>
          <a:p>
            <a:r>
              <a:rPr lang="en-GB" sz="3200" dirty="0"/>
              <a:t>Patients who wish to avoid APE</a:t>
            </a:r>
          </a:p>
          <a:p>
            <a:endParaRPr lang="en-GB" sz="3200" dirty="0"/>
          </a:p>
          <a:p>
            <a:r>
              <a:rPr lang="en-GB" sz="3200" dirty="0"/>
              <a:t>Patients with High-Risk Low Rectal Tumours</a:t>
            </a:r>
          </a:p>
          <a:p>
            <a:endParaRPr lang="en-GB" sz="3200" dirty="0"/>
          </a:p>
          <a:p>
            <a:r>
              <a:rPr lang="en-GB" sz="3200" dirty="0"/>
              <a:t>Patient with locally advanced disease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53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CC0AB-2F35-4E14-882E-A534AEE3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Patients with Early Stage Low Tumours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72EFE-27BE-4959-A751-B631212E9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Suitable for local excision or </a:t>
            </a:r>
            <a:r>
              <a:rPr lang="en-GB" dirty="0" err="1"/>
              <a:t>Transanal</a:t>
            </a:r>
            <a:r>
              <a:rPr lang="en-GB" dirty="0"/>
              <a:t> Endoscopic Micro Surgery in absence of adverse features</a:t>
            </a:r>
          </a:p>
          <a:p>
            <a:r>
              <a:rPr lang="en-GB" dirty="0"/>
              <a:t>Should proceed without neoadjuvant therapy</a:t>
            </a:r>
          </a:p>
          <a:p>
            <a:r>
              <a:rPr lang="en-GB" dirty="0"/>
              <a:t>Presence of high risk feature associated with local recurrence rate 20% and these patients should be offered radical surgery</a:t>
            </a:r>
          </a:p>
          <a:p>
            <a:r>
              <a:rPr lang="en-GB" dirty="0"/>
              <a:t>Current data does not address whether neoadjuvant chemoradiotherapy aimed at organ preservation is justified or safe in patients with small distal rectal tumours.</a:t>
            </a:r>
          </a:p>
        </p:txBody>
      </p:sp>
    </p:spTree>
    <p:extLst>
      <p:ext uri="{BB962C8B-B14F-4D97-AF65-F5344CB8AC3E}">
        <p14:creationId xmlns:p14="http://schemas.microsoft.com/office/powerpoint/2010/main" val="22621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A677-8039-4D25-8652-C94637A5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Clinical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78A68-8165-4FA6-BE04-BF4CDB3F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7" y="1923596"/>
            <a:ext cx="10983686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Currently insufficient robust data to support Watch and Wait as standard of care approach for patients with complete clinical response after neoadjuvant therapy</a:t>
            </a:r>
          </a:p>
          <a:p>
            <a:r>
              <a:rPr lang="en-GB" dirty="0"/>
              <a:t>Available data may aid shared decision making between clinicians and patients</a:t>
            </a:r>
          </a:p>
          <a:p>
            <a:r>
              <a:rPr lang="en-GB" dirty="0"/>
              <a:t>Patients should be considered for appropriate Clinical Trials</a:t>
            </a:r>
          </a:p>
          <a:p>
            <a:r>
              <a:rPr lang="en-GB" dirty="0"/>
              <a:t>STAR TREC Phase II three arm randomised feasibility trial, comparing the Standard TME surgery (control) vs Organ saving with either long course concurrent chemoradiation or short course radiotherapy</a:t>
            </a:r>
          </a:p>
          <a:p>
            <a:r>
              <a:rPr lang="en-GB" dirty="0"/>
              <a:t>TRIGGER Magnetic Resonance </a:t>
            </a:r>
            <a:r>
              <a:rPr lang="en-GB" dirty="0" err="1"/>
              <a:t>mrTRG</a:t>
            </a:r>
            <a:r>
              <a:rPr lang="en-GB" dirty="0"/>
              <a:t> as Novel Biomarker to stratify management of good and poor responders to chemoradiotherapy.</a:t>
            </a:r>
          </a:p>
        </p:txBody>
      </p:sp>
    </p:spTree>
    <p:extLst>
      <p:ext uri="{BB962C8B-B14F-4D97-AF65-F5344CB8AC3E}">
        <p14:creationId xmlns:p14="http://schemas.microsoft.com/office/powerpoint/2010/main" val="40517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9D88-E9C4-4561-8620-842126BB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CA74-0C2F-4020-9096-BE6830DB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Focus is shifting towards a more individualised approach to the management of rectal cancer 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There is growing interest in organ preserving strategies in selected patients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Aim is to improve long term QOL and functional outcome without impacting on Oncological Safety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Essential to pursue further research to develop further evidence-based treatment strategies in this developing area of interest.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59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7FDE9-07D1-4848-99F8-326BCD216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6600" dirty="0"/>
          </a:p>
          <a:p>
            <a:pPr marL="0" indent="0" algn="ctr">
              <a:buNone/>
            </a:pPr>
            <a:r>
              <a:rPr lang="en-GB" sz="6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28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27D9-A574-41D9-9BB5-DC464F35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Background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C5D6AA-A1F1-4A07-BD1C-56E2C2459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1520" y="1960775"/>
            <a:ext cx="4042046" cy="3839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6A983-F16D-467D-8951-EEEC04C18E09}"/>
              </a:ext>
            </a:extLst>
          </p:cNvPr>
          <p:cNvSpPr txBox="1"/>
          <p:nvPr/>
        </p:nvSpPr>
        <p:spPr>
          <a:xfrm>
            <a:off x="1789555" y="2407747"/>
            <a:ext cx="482867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largest proportion of colorectal cancer cases occur in the rectum.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Each year in UK; over 8500 patients are diagnosed with Rectal Cancer.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52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AB70-7666-462F-96A6-F6FCC0A3B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Standard of Care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82C9F7-0B0E-4313-BEA1-8D63C402F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0689" y="2139042"/>
            <a:ext cx="4403728" cy="3792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3D2F8-34A4-49AF-8779-97B0AF93266F}"/>
              </a:ext>
            </a:extLst>
          </p:cNvPr>
          <p:cNvSpPr txBox="1"/>
          <p:nvPr/>
        </p:nvSpPr>
        <p:spPr>
          <a:xfrm>
            <a:off x="467584" y="2155371"/>
            <a:ext cx="6700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Total Mesorectal Excision surgery for rectal cancer is highly 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Surgery carries risk of morbidity, impact on quality of life and perioperative mortality of 1-2%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May require formation of permanent stoma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Neoadjuvant chemoradiotherapy for patients with high-risk non-metastatic rectal cancer improves local control</a:t>
            </a:r>
          </a:p>
        </p:txBody>
      </p:sp>
    </p:spTree>
    <p:extLst>
      <p:ext uri="{BB962C8B-B14F-4D97-AF65-F5344CB8AC3E}">
        <p14:creationId xmlns:p14="http://schemas.microsoft.com/office/powerpoint/2010/main" val="315223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9E3C-881E-49E6-ABA8-A9997949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Outcomes of Neoadjuvant Chemoradiotherapy for Rectal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6261-4B67-49D3-805D-8519E7F37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sz="3600" dirty="0"/>
          </a:p>
          <a:p>
            <a:r>
              <a:rPr lang="en-GB" dirty="0"/>
              <a:t>Over last decade increasing reports of excellent responses to neoadjuvant chemoradiotherapy</a:t>
            </a:r>
          </a:p>
          <a:p>
            <a:endParaRPr lang="en-GB" dirty="0"/>
          </a:p>
          <a:p>
            <a:r>
              <a:rPr lang="en-GB" dirty="0"/>
              <a:t>Complete disappearance of tumour and involve local nodes</a:t>
            </a:r>
          </a:p>
          <a:p>
            <a:endParaRPr lang="en-GB" dirty="0"/>
          </a:p>
          <a:p>
            <a:r>
              <a:rPr lang="en-GB" dirty="0"/>
              <a:t>Pathological complete response (</a:t>
            </a:r>
            <a:r>
              <a:rPr lang="en-GB" dirty="0" err="1"/>
              <a:t>pCR</a:t>
            </a:r>
            <a:r>
              <a:rPr lang="en-GB" dirty="0"/>
              <a:t>) rate up to 25%</a:t>
            </a:r>
          </a:p>
          <a:p>
            <a:endParaRPr lang="en-GB" dirty="0"/>
          </a:p>
          <a:p>
            <a:r>
              <a:rPr lang="en-GB" dirty="0"/>
              <a:t>Associated with favourable long term outcomes</a:t>
            </a:r>
          </a:p>
        </p:txBody>
      </p:sp>
    </p:spTree>
    <p:extLst>
      <p:ext uri="{BB962C8B-B14F-4D97-AF65-F5344CB8AC3E}">
        <p14:creationId xmlns:p14="http://schemas.microsoft.com/office/powerpoint/2010/main" val="124494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2BB8-B4A2-49EC-AC6A-7AF6B80B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Pioneers of Watch and Wait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7E5D81-3CBD-4A22-9D87-B03E0FD9E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118" y="2103437"/>
            <a:ext cx="9777764" cy="1583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A99EC6-665A-49F6-A577-DC3ED4E1AE72}"/>
              </a:ext>
            </a:extLst>
          </p:cNvPr>
          <p:cNvSpPr txBox="1"/>
          <p:nvPr/>
        </p:nvSpPr>
        <p:spPr>
          <a:xfrm>
            <a:off x="985157" y="4261756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265 patients received neoadjuvant chemoradiotherapy for a distal rectal cancer 71 patients (26%) achieved a </a:t>
            </a:r>
            <a:r>
              <a:rPr lang="en-GB" sz="2400" dirty="0" err="1"/>
              <a:t>cCR</a:t>
            </a:r>
            <a:r>
              <a:rPr lang="en-GB" sz="2400" dirty="0"/>
              <a:t> and entered a strict surveillance programme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2/71 patients had local tumour regrowth within the rectal lumen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3/71 patients developed systemic relapse.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5-year OS 100% and 5-year DFS 92%</a:t>
            </a:r>
          </a:p>
        </p:txBody>
      </p:sp>
    </p:spTree>
    <p:extLst>
      <p:ext uri="{BB962C8B-B14F-4D97-AF65-F5344CB8AC3E}">
        <p14:creationId xmlns:p14="http://schemas.microsoft.com/office/powerpoint/2010/main" val="150299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3360-7DE8-4010-AC61-720F5BE7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Watch and Wait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654D1-94DB-4394-A224-C357B8231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8288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/>
              <a:t>Advantages</a:t>
            </a:r>
          </a:p>
          <a:p>
            <a:endParaRPr lang="en-GB" dirty="0"/>
          </a:p>
          <a:p>
            <a:r>
              <a:rPr lang="en-GB" dirty="0"/>
              <a:t>Non-operative approach</a:t>
            </a:r>
          </a:p>
          <a:p>
            <a:r>
              <a:rPr lang="en-GB" dirty="0"/>
              <a:t>Organ preservation</a:t>
            </a:r>
          </a:p>
          <a:p>
            <a:r>
              <a:rPr lang="en-GB" dirty="0"/>
              <a:t>Delay/avoid permanent stoma formation</a:t>
            </a:r>
          </a:p>
          <a:p>
            <a:r>
              <a:rPr lang="en-GB" dirty="0"/>
              <a:t>Improved Quality of Life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E0034-62C2-4452-8FA3-26DE05EDE8EF}"/>
              </a:ext>
            </a:extLst>
          </p:cNvPr>
          <p:cNvSpPr txBox="1"/>
          <p:nvPr/>
        </p:nvSpPr>
        <p:spPr>
          <a:xfrm>
            <a:off x="6515100" y="1874728"/>
            <a:ext cx="50128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Disadvantages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Risk of local regrowth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Potential for unsalvageable disease recurrence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Risk of pelvic relapse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Impact on long term oncological outcome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3715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FFBA-A9C3-43EA-87BB-FE6580A3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Watch and Wait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49A76-3593-4327-ABD4-EE1D63A55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Multiple cohort series available in which surgery omitted after complete clinical response to neoadjuvant chemoradiotherapy </a:t>
            </a:r>
          </a:p>
          <a:p>
            <a:endParaRPr lang="en-GB" dirty="0"/>
          </a:p>
          <a:p>
            <a:r>
              <a:rPr lang="en-GB" dirty="0"/>
              <a:t>Data available is retrospective, small cohort series</a:t>
            </a:r>
          </a:p>
          <a:p>
            <a:endParaRPr lang="en-GB" dirty="0"/>
          </a:p>
          <a:p>
            <a:r>
              <a:rPr lang="en-GB" dirty="0"/>
              <a:t>Heterogenous study populations</a:t>
            </a:r>
          </a:p>
          <a:p>
            <a:endParaRPr lang="en-GB" dirty="0"/>
          </a:p>
          <a:p>
            <a:r>
              <a:rPr lang="en-GB" dirty="0"/>
              <a:t>Variable complete clinical response rates </a:t>
            </a:r>
          </a:p>
          <a:p>
            <a:endParaRPr lang="en-GB" dirty="0"/>
          </a:p>
          <a:p>
            <a:r>
              <a:rPr lang="en-GB" dirty="0"/>
              <a:t>Range of local regrowth rate 5%-60%</a:t>
            </a:r>
          </a:p>
        </p:txBody>
      </p:sp>
    </p:spTree>
    <p:extLst>
      <p:ext uri="{BB962C8B-B14F-4D97-AF65-F5344CB8AC3E}">
        <p14:creationId xmlns:p14="http://schemas.microsoft.com/office/powerpoint/2010/main" val="157788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5FCBB-1E59-4AFD-B9EF-53B26205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13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OnCoRe Project</a:t>
            </a:r>
            <a:br>
              <a:rPr lang="en-GB" dirty="0"/>
            </a:br>
            <a:r>
              <a:rPr lang="en-GB" sz="2700" dirty="0"/>
              <a:t>Oncological Outcomes after Clinical Complete Response in Patients with Rectal Cancer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A65343-C3AB-495F-B545-93EF87513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40" y="2090057"/>
            <a:ext cx="5787482" cy="36992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960763-E297-4E8E-994D-C9F1290F5D44}"/>
              </a:ext>
            </a:extLst>
          </p:cNvPr>
          <p:cNvSpPr txBox="1"/>
          <p:nvPr/>
        </p:nvSpPr>
        <p:spPr>
          <a:xfrm>
            <a:off x="6096000" y="1656576"/>
            <a:ext cx="55435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129 patient identified as complete clinical response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44/129 (34%) patients on Watch and Wait had local regrowth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41/44 had luminal growth only and received salvage surgery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109 patients included in the matched analysis with no difference in 3-year non-regrowth DFS or 3-Year OS between W&amp;W and surgical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Better 3-year colostomy free survival in the W&amp;W group.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7101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C1D43-AD8C-4EE3-88E3-1A3FD0D51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International Watch and Wait Database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4B21E6-E950-4D43-A2F5-B6CB9FC90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469570"/>
            <a:ext cx="6917871" cy="2773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E91AE8-025C-4BCE-AAA7-0CC7EE8A5E95}"/>
              </a:ext>
            </a:extLst>
          </p:cNvPr>
          <p:cNvSpPr txBox="1"/>
          <p:nvPr/>
        </p:nvSpPr>
        <p:spPr>
          <a:xfrm>
            <a:off x="7639291" y="3874106"/>
            <a:ext cx="181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Lancet June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ECDB3-5ECD-4B0E-98E9-879BA7C84813}"/>
              </a:ext>
            </a:extLst>
          </p:cNvPr>
          <p:cNvSpPr txBox="1"/>
          <p:nvPr/>
        </p:nvSpPr>
        <p:spPr>
          <a:xfrm>
            <a:off x="1069265" y="4272677"/>
            <a:ext cx="109951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1009 patients treated with neoadjuvant treatment managed by W&amp;W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880 were identified as having a </a:t>
            </a:r>
            <a:r>
              <a:rPr lang="en-GB" sz="2400" dirty="0" err="1"/>
              <a:t>cCR</a:t>
            </a:r>
            <a:r>
              <a:rPr lang="en-GB" sz="2400" dirty="0"/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Median follow up time was 3.3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Local regrowth rate at 2 years was 25%,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87.8% patients who recurred during follow up were successfully salvaged by surgery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3-year metastatic rate 8.1%    5-year overall survival 84.7%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761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654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Custom Design</vt:lpstr>
      <vt:lpstr>Complete clinical response following neoadjuvant chemoradiotherapy for rectal cancer:  surgical resection versus organ preservation</vt:lpstr>
      <vt:lpstr>Background</vt:lpstr>
      <vt:lpstr>Standard of Care</vt:lpstr>
      <vt:lpstr>Outcomes of Neoadjuvant Chemoradiotherapy for Rectal Cancer</vt:lpstr>
      <vt:lpstr>Pioneers of Watch and Wait</vt:lpstr>
      <vt:lpstr>Watch and Wait Strategy</vt:lpstr>
      <vt:lpstr>Watch and Wait Data</vt:lpstr>
      <vt:lpstr>OnCoRe Project Oncological Outcomes after Clinical Complete Response in Patients with Rectal Cancer</vt:lpstr>
      <vt:lpstr>International Watch and Wait Database</vt:lpstr>
      <vt:lpstr>Patient Selection for Pre-Operative Therapy</vt:lpstr>
      <vt:lpstr>Patients with Early Stage Low Tumours </vt:lpstr>
      <vt:lpstr>Clinical Trials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 clinical response following neo-adjuvant chemoradiotherapy for rectal cancer:  surgical resection versus organ preservation</dc:title>
  <dc:creator>Jessica Wilkerson</dc:creator>
  <cp:lastModifiedBy>Jessica Wilkerson</cp:lastModifiedBy>
  <cp:revision>22</cp:revision>
  <dcterms:created xsi:type="dcterms:W3CDTF">2018-06-25T20:40:29Z</dcterms:created>
  <dcterms:modified xsi:type="dcterms:W3CDTF">2018-06-27T07:51:45Z</dcterms:modified>
</cp:coreProperties>
</file>