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9" r:id="rId12"/>
    <p:sldId id="270" r:id="rId13"/>
    <p:sldId id="271" r:id="rId14"/>
    <p:sldId id="273" r:id="rId15"/>
    <p:sldId id="272" r:id="rId16"/>
    <p:sldId id="277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B73EFE-D6D7-4978-A423-6FDB99893636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9F628-5B28-435A-82B6-B0DBFE2F3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73EFE-D6D7-4978-A423-6FDB99893636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9F628-5B28-435A-82B6-B0DBFE2F3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73EFE-D6D7-4978-A423-6FDB99893636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9F628-5B28-435A-82B6-B0DBFE2F3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73EFE-D6D7-4978-A423-6FDB99893636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9F628-5B28-435A-82B6-B0DBFE2F3DD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73EFE-D6D7-4978-A423-6FDB99893636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9F628-5B28-435A-82B6-B0DBFE2F3DD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73EFE-D6D7-4978-A423-6FDB99893636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9F628-5B28-435A-82B6-B0DBFE2F3DD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73EFE-D6D7-4978-A423-6FDB99893636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9F628-5B28-435A-82B6-B0DBFE2F3DD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73EFE-D6D7-4978-A423-6FDB99893636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9F628-5B28-435A-82B6-B0DBFE2F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73EFE-D6D7-4978-A423-6FDB99893636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9F628-5B28-435A-82B6-B0DBFE2F3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AB73EFE-D6D7-4978-A423-6FDB99893636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9F628-5B28-435A-82B6-B0DBFE2F3DD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B73EFE-D6D7-4978-A423-6FDB99893636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9F628-5B28-435A-82B6-B0DBFE2F3DD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B73EFE-D6D7-4978-A423-6FDB99893636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B9F628-5B28-435A-82B6-B0DBFE2F3DD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What’s new in stage III lung cancer?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Gareth Ayre</a:t>
            </a:r>
          </a:p>
          <a:p>
            <a:r>
              <a:rPr lang="en-GB" dirty="0" smtClean="0"/>
              <a:t>Lung SSG 27.11.18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27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 err="1" smtClean="0"/>
              <a:t>trimodality</a:t>
            </a:r>
            <a:r>
              <a:rPr lang="en-GB" dirty="0" smtClean="0"/>
              <a:t> treatment?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" y="1340768"/>
            <a:ext cx="8634708" cy="4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02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9FA200-E946-4000-A75C-74062196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1" b="18189"/>
          <a:stretch/>
        </p:blipFill>
        <p:spPr bwMode="auto">
          <a:xfrm>
            <a:off x="438320" y="375559"/>
            <a:ext cx="8272097" cy="264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280ED0-B5F1-4325-AC47-AB3DBBA2C74C}"/>
              </a:ext>
            </a:extLst>
          </p:cNvPr>
          <p:cNvSpPr/>
          <p:nvPr/>
        </p:nvSpPr>
        <p:spPr>
          <a:xfrm>
            <a:off x="1" y="4105285"/>
            <a:ext cx="8878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Pooled HR for death in the surgery group was 0.87 (CI 0.75 to 1.01; p=0.068)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No statistical evidence of heterogeneity (I2=0%, p=0.976).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FDF94E-E4AC-402D-BB57-5BC4CDC08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6"/>
          <a:stretch/>
        </p:blipFill>
        <p:spPr bwMode="auto">
          <a:xfrm>
            <a:off x="435952" y="2640764"/>
            <a:ext cx="8272097" cy="118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1E5C0D-9303-42F1-B71D-4CDF18F7D035}"/>
              </a:ext>
            </a:extLst>
          </p:cNvPr>
          <p:cNvSpPr txBox="1"/>
          <p:nvPr/>
        </p:nvSpPr>
        <p:spPr>
          <a:xfrm>
            <a:off x="5837465" y="4797152"/>
            <a:ext cx="304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/>
              <a:t>Mcelnay</a:t>
            </a:r>
            <a:r>
              <a:rPr lang="en-GB" i="1" dirty="0"/>
              <a:t> et al Thorax 2016</a:t>
            </a:r>
          </a:p>
        </p:txBody>
      </p:sp>
    </p:spTree>
    <p:extLst>
      <p:ext uri="{BB962C8B-B14F-4D97-AF65-F5344CB8AC3E}">
        <p14:creationId xmlns:p14="http://schemas.microsoft.com/office/powerpoint/2010/main" val="8831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" y="1220792"/>
            <a:ext cx="4500563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96975"/>
            <a:ext cx="45720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827088" y="5313362"/>
            <a:ext cx="3384550" cy="7848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sz="1800" b="1">
                <a:solidFill>
                  <a:prstClr val="black"/>
                </a:solidFill>
                <a:latin typeface="Arial" charset="0"/>
              </a:rPr>
              <a:t>LOBECTOMY: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  <a:latin typeface="Arial" charset="0"/>
              </a:rPr>
              <a:t>33.6 </a:t>
            </a:r>
            <a:r>
              <a:rPr lang="en-GB" sz="1800" i="1">
                <a:solidFill>
                  <a:prstClr val="black"/>
                </a:solidFill>
                <a:latin typeface="Arial" charset="0"/>
              </a:rPr>
              <a:t>vs.</a:t>
            </a:r>
            <a:r>
              <a:rPr lang="en-GB" sz="1800">
                <a:solidFill>
                  <a:prstClr val="black"/>
                </a:solidFill>
                <a:latin typeface="Arial" charset="0"/>
              </a:rPr>
              <a:t> 21.7 months (p=0.002)</a:t>
            </a: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5291138" y="5313362"/>
            <a:ext cx="3384550" cy="7848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sz="1800" b="1">
                <a:solidFill>
                  <a:prstClr val="black"/>
                </a:solidFill>
                <a:latin typeface="Arial" charset="0"/>
              </a:rPr>
              <a:t>PNEUMONECTOMY: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  <a:latin typeface="Arial" charset="0"/>
              </a:rPr>
              <a:t>18.9 </a:t>
            </a:r>
            <a:r>
              <a:rPr lang="en-GB" sz="1800" i="1">
                <a:solidFill>
                  <a:prstClr val="black"/>
                </a:solidFill>
                <a:latin typeface="Arial" charset="0"/>
              </a:rPr>
              <a:t>vs.</a:t>
            </a:r>
            <a:r>
              <a:rPr lang="en-GB" sz="1800">
                <a:solidFill>
                  <a:prstClr val="black"/>
                </a:solidFill>
                <a:latin typeface="Arial" charset="0"/>
              </a:rPr>
              <a:t> 29.4 months (p=0.002)</a:t>
            </a: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813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Intergroup 0149: sub-group comparison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733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est plot: overall survival - randomized prospective studies, experimental: treatment arm with surge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64048"/>
            <a:ext cx="6191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rest plot: progression-free survival - randomized prospective studies with published progression-free survival rates, experimental: treatment arm with surger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9586"/>
            <a:ext cx="61912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Pottgen</a:t>
            </a:r>
            <a:r>
              <a:rPr lang="en-GB" sz="2400" dirty="0" smtClean="0"/>
              <a:t> et al. meta-analysis 2017 – including ESPATUE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Overall</a:t>
            </a:r>
          </a:p>
          <a:p>
            <a:r>
              <a:rPr lang="en-GB" dirty="0" smtClean="0"/>
              <a:t>survival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0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F294337-5F9F-4AB7-A155-BE2F6D60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7" y="67706"/>
            <a:ext cx="8866413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Is trimodality treatment better than bimodality treatment?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84EB09A-C81C-44F9-873D-17C350BB8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t="10715" r="8632" b="66666"/>
          <a:stretch/>
        </p:blipFill>
        <p:spPr>
          <a:xfrm>
            <a:off x="138793" y="1393269"/>
            <a:ext cx="8776607" cy="2390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3B1E3E-C780-4D83-9CF5-5298C423B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90" t="47647" r="14880" b="40238"/>
          <a:stretch/>
        </p:blipFill>
        <p:spPr>
          <a:xfrm>
            <a:off x="138793" y="3935186"/>
            <a:ext cx="8776606" cy="14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0DFFBB-8BDC-4A7A-91EE-C6A71B74A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 t="27951" r="10626" b="12201"/>
          <a:stretch/>
        </p:blipFill>
        <p:spPr>
          <a:xfrm>
            <a:off x="-1" y="116632"/>
            <a:ext cx="925252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should get surgery?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" y="1700808"/>
            <a:ext cx="9111144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72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96855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Optimal treatment is multi-modality</a:t>
            </a:r>
          </a:p>
          <a:p>
            <a:endParaRPr lang="en-GB" sz="2400" dirty="0" smtClean="0"/>
          </a:p>
          <a:p>
            <a:r>
              <a:rPr lang="en-GB" sz="2400" dirty="0" smtClean="0"/>
              <a:t>Both surgical and non-surgical treatments should be offered to patients with stage 3 NSCLC</a:t>
            </a:r>
          </a:p>
          <a:p>
            <a:endParaRPr lang="en-GB" sz="2400" dirty="0"/>
          </a:p>
          <a:p>
            <a:r>
              <a:rPr lang="en-GB" sz="2400" dirty="0" smtClean="0"/>
              <a:t>Single vs multi-station LN should not be used to select</a:t>
            </a:r>
          </a:p>
          <a:p>
            <a:endParaRPr lang="en-GB" sz="2400" dirty="0" smtClean="0"/>
          </a:p>
          <a:p>
            <a:r>
              <a:rPr lang="en-GB" sz="2400" dirty="0" smtClean="0"/>
              <a:t>For patients undergoing surgery, induction or adjuvant treatment are both justified </a:t>
            </a:r>
            <a:r>
              <a:rPr lang="en-GB" sz="2400" dirty="0"/>
              <a:t>a</a:t>
            </a:r>
            <a:r>
              <a:rPr lang="en-GB" sz="2400" dirty="0" smtClean="0"/>
              <a:t>lthough treatment completion rates are higher with induction</a:t>
            </a:r>
          </a:p>
          <a:p>
            <a:endParaRPr lang="en-GB" sz="2400" dirty="0" smtClean="0"/>
          </a:p>
          <a:p>
            <a:r>
              <a:rPr lang="en-GB" sz="2400" dirty="0" smtClean="0"/>
              <a:t>Patients opting for non-surgical treatment should receive concurrent CRT and adjuvant </a:t>
            </a:r>
            <a:r>
              <a:rPr lang="en-GB" sz="2400" dirty="0" err="1" smtClean="0"/>
              <a:t>durvalumab</a:t>
            </a:r>
            <a:r>
              <a:rPr lang="en-GB" sz="2400" dirty="0" smtClean="0"/>
              <a:t> if fit </a:t>
            </a:r>
          </a:p>
          <a:p>
            <a:endParaRPr lang="en-GB" sz="2400" dirty="0"/>
          </a:p>
          <a:p>
            <a:r>
              <a:rPr lang="en-GB" sz="2400" dirty="0" err="1" smtClean="0"/>
              <a:t>Trimodality</a:t>
            </a:r>
            <a:r>
              <a:rPr lang="en-GB" sz="2400" dirty="0" smtClean="0"/>
              <a:t> treatment may improve PFS ?clinically relevant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Take home messages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945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PACIFIC OS data published</a:t>
            </a:r>
          </a:p>
          <a:p>
            <a:endParaRPr lang="en-GB" dirty="0"/>
          </a:p>
          <a:p>
            <a:r>
              <a:rPr lang="en-GB" dirty="0" smtClean="0"/>
              <a:t>NICE 2019 draft guideline –</a:t>
            </a:r>
          </a:p>
          <a:p>
            <a:pPr marL="109728" indent="0">
              <a:buNone/>
            </a:pPr>
            <a:r>
              <a:rPr lang="en-GB" dirty="0" smtClean="0"/>
              <a:t>   Lung cancer: diagnosis and management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Recent BTOG lung cancer essential update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5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624"/>
            <a:ext cx="7056784" cy="35847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528" y="40050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709 patients with stage 3 lung cancer (45% stage IIIB)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All received ≥2 cycles of platinum doublet chemo concurrent with 54 – 66Gy 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Randomised 2:1 to </a:t>
            </a:r>
            <a:r>
              <a:rPr lang="en-GB" sz="2400" dirty="0" err="1" smtClean="0"/>
              <a:t>durvalumab</a:t>
            </a:r>
            <a:r>
              <a:rPr lang="en-GB" sz="2400" dirty="0" smtClean="0"/>
              <a:t> or placebo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402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Overall survival</a:t>
            </a:r>
            <a:endParaRPr lang="en-GB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124744"/>
            <a:ext cx="718369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3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Time to death or distant metastasis</a:t>
            </a:r>
            <a:endParaRPr lang="en-GB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33" y="1481138"/>
            <a:ext cx="645413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86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1328"/>
            <a:ext cx="8784976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For </a:t>
            </a:r>
            <a:r>
              <a:rPr lang="en-GB" dirty="0"/>
              <a:t>people with stage IIIA–N2 NSCLC who are well enough for  multimodality therapy and who can have surgery, consider  </a:t>
            </a:r>
            <a:r>
              <a:rPr lang="en-GB" dirty="0" err="1"/>
              <a:t>chemoradiotherapy</a:t>
            </a:r>
            <a:r>
              <a:rPr lang="en-GB" dirty="0"/>
              <a:t> with surgery. [2019]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available evidence showed that </a:t>
            </a:r>
            <a:r>
              <a:rPr lang="en-GB" dirty="0" smtClean="0"/>
              <a:t>CRT </a:t>
            </a:r>
            <a:r>
              <a:rPr lang="en-GB" dirty="0"/>
              <a:t>and surgery are more effective than </a:t>
            </a:r>
            <a:r>
              <a:rPr lang="en-GB" dirty="0" smtClean="0"/>
              <a:t>CRT </a:t>
            </a:r>
            <a:r>
              <a:rPr lang="en-GB" dirty="0"/>
              <a:t>alone in people who are well enough for surgery. </a:t>
            </a:r>
            <a:endParaRPr lang="en-GB" dirty="0" smtClean="0"/>
          </a:p>
          <a:p>
            <a:r>
              <a:rPr lang="en-GB" dirty="0" smtClean="0"/>
              <a:t>For chemo </a:t>
            </a:r>
            <a:r>
              <a:rPr lang="en-GB" dirty="0"/>
              <a:t>and surgery, there was no evidence that outcomes were better than </a:t>
            </a:r>
            <a:r>
              <a:rPr lang="en-GB" dirty="0" smtClean="0"/>
              <a:t>for CRT, </a:t>
            </a:r>
            <a:r>
              <a:rPr lang="en-GB" dirty="0"/>
              <a:t>so the additional costs outweighed the benefits.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key benefit associated with </a:t>
            </a:r>
            <a:r>
              <a:rPr lang="en-GB" dirty="0" smtClean="0"/>
              <a:t>CRT </a:t>
            </a:r>
            <a:r>
              <a:rPr lang="en-GB" dirty="0"/>
              <a:t>and surgery </a:t>
            </a:r>
            <a:r>
              <a:rPr lang="en-GB" dirty="0" smtClean="0"/>
              <a:t>is </a:t>
            </a:r>
            <a:r>
              <a:rPr lang="en-GB" dirty="0"/>
              <a:t>longer </a:t>
            </a:r>
            <a:r>
              <a:rPr lang="en-GB" dirty="0" smtClean="0"/>
              <a:t>PFS. 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Lung cancer: diagnosis and management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NICE 2019 draft guideline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910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sz="2400" dirty="0"/>
              <a:t>However, there are some uncertainties in the evidence: </a:t>
            </a:r>
          </a:p>
          <a:p>
            <a:r>
              <a:rPr lang="en-GB" sz="2400" dirty="0" smtClean="0"/>
              <a:t>it </a:t>
            </a:r>
            <a:r>
              <a:rPr lang="en-GB" sz="2400" dirty="0"/>
              <a:t>was not possible to tell whether </a:t>
            </a:r>
            <a:r>
              <a:rPr lang="en-GB" sz="2400" dirty="0" smtClean="0"/>
              <a:t>CRT </a:t>
            </a:r>
            <a:r>
              <a:rPr lang="en-GB" sz="2400" dirty="0"/>
              <a:t>alone or chemotherapy and surgery provide better survival outcomes 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evidence in favour of </a:t>
            </a:r>
            <a:r>
              <a:rPr lang="en-GB" sz="2400" dirty="0" smtClean="0"/>
              <a:t>CRT </a:t>
            </a:r>
            <a:r>
              <a:rPr lang="en-GB" sz="2400" dirty="0"/>
              <a:t>and surgery involved indirect comparisons, and no head-to-head trials showed meaningful differences in outcomes for any of the interventions.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4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 smtClean="0"/>
              <a:t>Single station, ‘discrete’ mediastinal LN</a:t>
            </a:r>
          </a:p>
          <a:p>
            <a:r>
              <a:rPr lang="en-GB" sz="2400" dirty="0" smtClean="0"/>
              <a:t>Surgery then adjuvant chemo</a:t>
            </a:r>
          </a:p>
          <a:p>
            <a:r>
              <a:rPr lang="en-GB" sz="2400" dirty="0" smtClean="0"/>
              <a:t>Concurrent chemo-radiotherapy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Multi-station mediastinal LN</a:t>
            </a:r>
          </a:p>
          <a:p>
            <a:r>
              <a:rPr lang="en-GB" sz="2400" dirty="0"/>
              <a:t>Concurrent </a:t>
            </a:r>
            <a:r>
              <a:rPr lang="en-GB" sz="2400" dirty="0" smtClean="0"/>
              <a:t>chemo-radiotherapy if </a:t>
            </a:r>
            <a:r>
              <a:rPr lang="en-GB" sz="2400" dirty="0" err="1" smtClean="0"/>
              <a:t>encompassable</a:t>
            </a:r>
            <a:endParaRPr lang="en-GB" sz="2400" dirty="0"/>
          </a:p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Less fit patients</a:t>
            </a:r>
          </a:p>
          <a:p>
            <a:r>
              <a:rPr lang="en-GB" dirty="0" smtClean="0"/>
              <a:t>Sequential chemo-radiotherapy (?CHART)</a:t>
            </a:r>
          </a:p>
          <a:p>
            <a:r>
              <a:rPr lang="en-GB" dirty="0" smtClean="0"/>
              <a:t>RT alone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Current treatment pathways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16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1328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Treatment </a:t>
            </a:r>
            <a:r>
              <a:rPr lang="en-GB" dirty="0"/>
              <a:t>should consist of systemic therapy and local treatment</a:t>
            </a:r>
          </a:p>
          <a:p>
            <a:r>
              <a:rPr lang="en-GB" dirty="0"/>
              <a:t>Single modality treatment is not considered optimal treatment</a:t>
            </a:r>
          </a:p>
          <a:p>
            <a:r>
              <a:rPr lang="en-GB" dirty="0"/>
              <a:t>Concurrent </a:t>
            </a:r>
            <a:r>
              <a:rPr lang="en-GB" dirty="0" smtClean="0"/>
              <a:t>CRT </a:t>
            </a:r>
            <a:r>
              <a:rPr lang="en-GB" dirty="0"/>
              <a:t>is considered superior to sequential </a:t>
            </a:r>
            <a:endParaRPr lang="en-GB" dirty="0" smtClean="0"/>
          </a:p>
          <a:p>
            <a:r>
              <a:rPr lang="en-GB" dirty="0" err="1" smtClean="0"/>
              <a:t>Unresectable</a:t>
            </a:r>
            <a:r>
              <a:rPr lang="en-GB" dirty="0" smtClean="0"/>
              <a:t> </a:t>
            </a:r>
            <a:r>
              <a:rPr lang="en-GB" dirty="0"/>
              <a:t>stage III NSCLC = concurrent </a:t>
            </a:r>
            <a:r>
              <a:rPr lang="en-GB" dirty="0" smtClean="0"/>
              <a:t>CRT</a:t>
            </a:r>
            <a:endParaRPr lang="en-GB" dirty="0"/>
          </a:p>
          <a:p>
            <a:r>
              <a:rPr lang="en-GB" dirty="0"/>
              <a:t>Adjuvant immunotherapy following concurrent </a:t>
            </a:r>
            <a:r>
              <a:rPr lang="en-GB" dirty="0" smtClean="0"/>
              <a:t>CRT </a:t>
            </a:r>
            <a:r>
              <a:rPr lang="en-GB" dirty="0"/>
              <a:t>is now a new standard of care</a:t>
            </a:r>
          </a:p>
          <a:p>
            <a:r>
              <a:rPr lang="en-GB" dirty="0"/>
              <a:t>T3N1 – standard of care is surgical resection and adjuvant chemotherapy in the UK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we all agree 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914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</TotalTime>
  <Words>483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What’s new in stage III lung cancer?</vt:lpstr>
      <vt:lpstr>What’s new</vt:lpstr>
      <vt:lpstr>PowerPoint Presentation</vt:lpstr>
      <vt:lpstr>Overall survival</vt:lpstr>
      <vt:lpstr>Time to death or distant metastasis</vt:lpstr>
      <vt:lpstr>Lung cancer: diagnosis and management NICE 2019 draft guideline</vt:lpstr>
      <vt:lpstr>PowerPoint Presentation</vt:lpstr>
      <vt:lpstr>Current treatment pathways</vt:lpstr>
      <vt:lpstr>What can we all agree on</vt:lpstr>
      <vt:lpstr>Why trimodality treatment?</vt:lpstr>
      <vt:lpstr>PowerPoint Presentation</vt:lpstr>
      <vt:lpstr>PowerPoint Presentation</vt:lpstr>
      <vt:lpstr>PowerPoint Presentation</vt:lpstr>
      <vt:lpstr>Is trimodality treatment better than bimodality treatment? </vt:lpstr>
      <vt:lpstr>PowerPoint Presentation</vt:lpstr>
      <vt:lpstr>Who should get surgery?</vt:lpstr>
      <vt:lpstr>Take home messages</vt:lpstr>
    </vt:vector>
  </TitlesOfParts>
  <Company>UHBrstiol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Ayre, Gareth</dc:creator>
  <cp:lastModifiedBy>Dunderdale, Helen</cp:lastModifiedBy>
  <cp:revision>11</cp:revision>
  <dcterms:created xsi:type="dcterms:W3CDTF">2018-11-27T01:13:22Z</dcterms:created>
  <dcterms:modified xsi:type="dcterms:W3CDTF">2018-11-28T11:57:53Z</dcterms:modified>
</cp:coreProperties>
</file>